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87" r:id="rId2"/>
    <p:sldId id="299" r:id="rId3"/>
    <p:sldId id="288" r:id="rId4"/>
    <p:sldId id="305" r:id="rId5"/>
    <p:sldId id="284" r:id="rId6"/>
    <p:sldId id="301" r:id="rId7"/>
    <p:sldId id="298" r:id="rId8"/>
    <p:sldId id="277" r:id="rId9"/>
    <p:sldId id="281" r:id="rId10"/>
    <p:sldId id="307" r:id="rId11"/>
    <p:sldId id="370" r:id="rId12"/>
    <p:sldId id="302" r:id="rId13"/>
    <p:sldId id="337" r:id="rId14"/>
    <p:sldId id="340" r:id="rId15"/>
    <p:sldId id="372" r:id="rId16"/>
    <p:sldId id="330" r:id="rId17"/>
    <p:sldId id="331" r:id="rId18"/>
    <p:sldId id="304" r:id="rId19"/>
    <p:sldId id="409" r:id="rId20"/>
    <p:sldId id="367" r:id="rId21"/>
    <p:sldId id="413" r:id="rId22"/>
    <p:sldId id="373" r:id="rId23"/>
    <p:sldId id="371" r:id="rId24"/>
    <p:sldId id="390" r:id="rId25"/>
    <p:sldId id="319" r:id="rId26"/>
    <p:sldId id="392" r:id="rId27"/>
    <p:sldId id="359" r:id="rId28"/>
    <p:sldId id="364" r:id="rId29"/>
    <p:sldId id="381" r:id="rId30"/>
    <p:sldId id="324" r:id="rId31"/>
    <p:sldId id="365" r:id="rId32"/>
    <p:sldId id="326" r:id="rId33"/>
    <p:sldId id="384" r:id="rId34"/>
    <p:sldId id="357" r:id="rId35"/>
    <p:sldId id="408" r:id="rId36"/>
    <p:sldId id="355" r:id="rId37"/>
    <p:sldId id="325" r:id="rId38"/>
    <p:sldId id="351" r:id="rId39"/>
    <p:sldId id="345" r:id="rId40"/>
    <p:sldId id="328" r:id="rId41"/>
    <p:sldId id="329" r:id="rId42"/>
    <p:sldId id="342" r:id="rId43"/>
    <p:sldId id="343" r:id="rId44"/>
    <p:sldId id="405" r:id="rId45"/>
    <p:sldId id="412" r:id="rId46"/>
    <p:sldId id="407" r:id="rId47"/>
  </p:sldIdLst>
  <p:sldSz cx="12192000" cy="6858000"/>
  <p:notesSz cx="6858000" cy="9144000"/>
  <p:custDataLst>
    <p:tags r:id="rId49"/>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CADA"/>
    <a:srgbClr val="57D9C3"/>
    <a:srgbClr val="53DDA5"/>
    <a:srgbClr val="DDFFE3"/>
    <a:srgbClr val="57CAD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3627" autoAdjust="0"/>
  </p:normalViewPr>
  <p:slideViewPr>
    <p:cSldViewPr snapToGrid="0">
      <p:cViewPr varScale="1">
        <p:scale>
          <a:sx n="64" d="100"/>
          <a:sy n="64" d="100"/>
        </p:scale>
        <p:origin x="756" y="52"/>
      </p:cViewPr>
      <p:guideLst/>
    </p:cSldViewPr>
  </p:slideViewPr>
  <p:outlineViewPr>
    <p:cViewPr>
      <p:scale>
        <a:sx n="33" d="100"/>
        <a:sy n="33" d="100"/>
      </p:scale>
      <p:origin x="0" y="-15144"/>
    </p:cViewPr>
  </p:outlineViewPr>
  <p:notesTextViewPr>
    <p:cViewPr>
      <p:scale>
        <a:sx n="125" d="100"/>
        <a:sy n="125" d="100"/>
      </p:scale>
      <p:origin x="0" y="0"/>
    </p:cViewPr>
  </p:notesTextViewPr>
  <p:sorterViewPr>
    <p:cViewPr>
      <p:scale>
        <a:sx n="75" d="100"/>
        <a:sy n="75" d="100"/>
      </p:scale>
      <p:origin x="0" y="-72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GDF-15 ≤2729 ng/L</c:v>
                </c:pt>
              </c:strCache>
            </c:strRef>
          </c:tx>
          <c:spPr>
            <a:solidFill>
              <a:schemeClr val="accent1"/>
            </a:solidFill>
          </c:spPr>
          <c:invertIfNegative val="0"/>
          <c:dLbls>
            <c:spPr>
              <a:noFill/>
            </c:spPr>
            <c:txPr>
              <a:bodyPr/>
              <a:lstStyle/>
              <a:p>
                <a:pPr>
                  <a:defRPr sz="105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I/II</c:v>
                </c:pt>
                <c:pt idx="1">
                  <c:v>III/IV</c:v>
                </c:pt>
                <c:pt idx="3">
                  <c:v>&gt;32%</c:v>
                </c:pt>
                <c:pt idx="4">
                  <c:v>≤32%</c:v>
                </c:pt>
                <c:pt idx="6">
                  <c:v>≤801 ng/L</c:v>
                </c:pt>
                <c:pt idx="7">
                  <c:v>&gt;801 ng/L</c:v>
                </c:pt>
              </c:strCache>
            </c:strRef>
          </c:cat>
          <c:val>
            <c:numRef>
              <c:f>Sheet1!$B$2:$B$9</c:f>
              <c:numCache>
                <c:formatCode>0.0</c:formatCode>
                <c:ptCount val="8"/>
                <c:pt idx="0">
                  <c:v>2.8248587570621471</c:v>
                </c:pt>
                <c:pt idx="1">
                  <c:v>6.3829787234042552</c:v>
                </c:pt>
                <c:pt idx="3">
                  <c:v>1.3793103448275863</c:v>
                </c:pt>
                <c:pt idx="4">
                  <c:v>7.1428571428571423</c:v>
                </c:pt>
                <c:pt idx="6">
                  <c:v>1.6949152542372881</c:v>
                </c:pt>
                <c:pt idx="7">
                  <c:v>8.5106382978723403</c:v>
                </c:pt>
              </c:numCache>
            </c:numRef>
          </c:val>
          <c:extLst>
            <c:ext xmlns:c16="http://schemas.microsoft.com/office/drawing/2014/chart" uri="{C3380CC4-5D6E-409C-BE32-E72D297353CC}">
              <c16:uniqueId val="{00000000-06A9-49ED-AF4A-3AE04A1044DC}"/>
            </c:ext>
          </c:extLst>
        </c:ser>
        <c:ser>
          <c:idx val="1"/>
          <c:order val="1"/>
          <c:tx>
            <c:strRef>
              <c:f>Sheet1!$C$1</c:f>
              <c:strCache>
                <c:ptCount val="1"/>
                <c:pt idx="0">
                  <c:v>GDF-15 &gt;2729 ng/L</c:v>
                </c:pt>
              </c:strCache>
            </c:strRef>
          </c:tx>
          <c:spPr>
            <a:solidFill>
              <a:schemeClr val="accent2"/>
            </a:solidFill>
          </c:spPr>
          <c:invertIfNegative val="0"/>
          <c:dLbls>
            <c:spPr>
              <a:noFill/>
            </c:spPr>
            <c:txPr>
              <a:bodyPr/>
              <a:lstStyle/>
              <a:p>
                <a:pPr>
                  <a:defRPr sz="12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I/II</c:v>
                </c:pt>
                <c:pt idx="1">
                  <c:v>III/IV</c:v>
                </c:pt>
                <c:pt idx="3">
                  <c:v>&gt;32%</c:v>
                </c:pt>
                <c:pt idx="4">
                  <c:v>≤32%</c:v>
                </c:pt>
                <c:pt idx="6">
                  <c:v>≤801 ng/L</c:v>
                </c:pt>
                <c:pt idx="7">
                  <c:v>&gt;801 ng/L</c:v>
                </c:pt>
              </c:strCache>
            </c:strRef>
          </c:cat>
          <c:val>
            <c:numRef>
              <c:f>Sheet1!$C$2:$C$9</c:f>
              <c:numCache>
                <c:formatCode>0.0</c:formatCode>
                <c:ptCount val="8"/>
                <c:pt idx="0">
                  <c:v>9.5238095238095237</c:v>
                </c:pt>
                <c:pt idx="1">
                  <c:v>29.292929292929294</c:v>
                </c:pt>
                <c:pt idx="3">
                  <c:v>12.068965517241379</c:v>
                </c:pt>
                <c:pt idx="4">
                  <c:v>31.325301204819279</c:v>
                </c:pt>
                <c:pt idx="6">
                  <c:v>10</c:v>
                </c:pt>
                <c:pt idx="7">
                  <c:v>27.027027027027028</c:v>
                </c:pt>
              </c:numCache>
            </c:numRef>
          </c:val>
          <c:extLst>
            <c:ext xmlns:c16="http://schemas.microsoft.com/office/drawing/2014/chart" uri="{C3380CC4-5D6E-409C-BE32-E72D297353CC}">
              <c16:uniqueId val="{00000001-06A9-49ED-AF4A-3AE04A1044DC}"/>
            </c:ext>
          </c:extLst>
        </c:ser>
        <c:dLbls>
          <c:showLegendKey val="0"/>
          <c:showVal val="0"/>
          <c:showCatName val="0"/>
          <c:showSerName val="0"/>
          <c:showPercent val="0"/>
          <c:showBubbleSize val="0"/>
        </c:dLbls>
        <c:gapWidth val="150"/>
        <c:axId val="179387392"/>
        <c:axId val="179397376"/>
      </c:barChart>
      <c:catAx>
        <c:axId val="179387392"/>
        <c:scaling>
          <c:orientation val="minMax"/>
        </c:scaling>
        <c:delete val="0"/>
        <c:axPos val="b"/>
        <c:numFmt formatCode="General" sourceLinked="0"/>
        <c:majorTickMark val="out"/>
        <c:minorTickMark val="none"/>
        <c:tickLblPos val="nextTo"/>
        <c:spPr>
          <a:ln w="31750">
            <a:solidFill>
              <a:srgbClr val="000000"/>
            </a:solidFill>
          </a:ln>
        </c:spPr>
        <c:txPr>
          <a:bodyPr/>
          <a:lstStyle/>
          <a:p>
            <a:pPr>
              <a:defRPr sz="1200"/>
            </a:pPr>
            <a:endParaRPr lang="es-ES"/>
          </a:p>
        </c:txPr>
        <c:crossAx val="179397376"/>
        <c:crosses val="autoZero"/>
        <c:auto val="1"/>
        <c:lblAlgn val="ctr"/>
        <c:lblOffset val="100"/>
        <c:noMultiLvlLbl val="0"/>
      </c:catAx>
      <c:valAx>
        <c:axId val="179397376"/>
        <c:scaling>
          <c:orientation val="minMax"/>
          <c:max val="40"/>
          <c:min val="0"/>
        </c:scaling>
        <c:delete val="0"/>
        <c:axPos val="l"/>
        <c:majorGridlines>
          <c:spPr>
            <a:ln w="15875">
              <a:prstDash val="sysDot"/>
            </a:ln>
          </c:spPr>
        </c:majorGridlines>
        <c:title>
          <c:tx>
            <c:rich>
              <a:bodyPr rot="-5400000" vert="horz"/>
              <a:lstStyle/>
              <a:p>
                <a:pPr>
                  <a:defRPr sz="1200" b="0"/>
                </a:pPr>
                <a:r>
                  <a:rPr lang="en-GB" sz="1200" b="0" dirty="0"/>
                  <a:t>1-year mortality (%)</a:t>
                </a:r>
              </a:p>
            </c:rich>
          </c:tx>
          <c:layout>
            <c:manualLayout>
              <c:xMode val="edge"/>
              <c:yMode val="edge"/>
              <c:x val="6.1663141347651374E-3"/>
              <c:y val="0.23919484460422794"/>
            </c:manualLayout>
          </c:layout>
          <c:overlay val="0"/>
        </c:title>
        <c:numFmt formatCode="0.0" sourceLinked="1"/>
        <c:majorTickMark val="out"/>
        <c:minorTickMark val="none"/>
        <c:tickLblPos val="nextTo"/>
        <c:spPr>
          <a:ln w="12700">
            <a:noFill/>
          </a:ln>
        </c:spPr>
        <c:txPr>
          <a:bodyPr/>
          <a:lstStyle/>
          <a:p>
            <a:pPr>
              <a:defRPr sz="1200"/>
            </a:pPr>
            <a:endParaRPr lang="es-ES"/>
          </a:p>
        </c:txPr>
        <c:crossAx val="179387392"/>
        <c:crosses val="autoZero"/>
        <c:crossBetween val="between"/>
        <c:majorUnit val="10"/>
      </c:valAx>
    </c:plotArea>
    <c:legend>
      <c:legendPos val="r"/>
      <c:layout/>
      <c:overlay val="0"/>
      <c:txPr>
        <a:bodyPr/>
        <a:lstStyle/>
        <a:p>
          <a:pPr>
            <a:defRPr sz="1200"/>
          </a:pPr>
          <a:endParaRPr lang="es-ES"/>
        </a:p>
      </c:txPr>
    </c:legend>
    <c:plotVisOnly val="1"/>
    <c:dispBlanksAs val="gap"/>
    <c:showDLblsOverMax val="0"/>
  </c:chart>
  <c:spPr>
    <a:noFill/>
  </c:spPr>
  <c:txPr>
    <a:bodyPr/>
    <a:lstStyle/>
    <a:p>
      <a:pPr>
        <a:defRPr sz="14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Q1</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7-996E-4029-B259-ABC62F7665A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A-996E-4029-B259-ABC62F7665A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c:v>
                </c:pt>
                <c:pt idx="1">
                  <c:v>Ticagrelor 60mg</c:v>
                </c:pt>
                <c:pt idx="2">
                  <c:v>Ticagrelor 90mg</c:v>
                </c:pt>
              </c:strCache>
            </c:strRef>
          </c:cat>
          <c:val>
            <c:numRef>
              <c:f>Sheet1!$B$2:$B$4</c:f>
              <c:numCache>
                <c:formatCode>#,##0.0\%;\-#,##0.00</c:formatCode>
                <c:ptCount val="3"/>
                <c:pt idx="0">
                  <c:v>1.1000000000000001</c:v>
                </c:pt>
                <c:pt idx="1">
                  <c:v>0.8</c:v>
                </c:pt>
                <c:pt idx="2">
                  <c:v>1.4</c:v>
                </c:pt>
              </c:numCache>
            </c:numRef>
          </c:val>
          <c:extLst>
            <c:ext xmlns:c16="http://schemas.microsoft.com/office/drawing/2014/chart" uri="{C3380CC4-5D6E-409C-BE32-E72D297353CC}">
              <c16:uniqueId val="{00000000-996E-4029-B259-ABC62F7665A6}"/>
            </c:ext>
          </c:extLst>
        </c:ser>
        <c:ser>
          <c:idx val="1"/>
          <c:order val="1"/>
          <c:tx>
            <c:strRef>
              <c:f>Sheet1!$C$1</c:f>
              <c:strCache>
                <c:ptCount val="1"/>
                <c:pt idx="0">
                  <c:v>Q2</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996E-4029-B259-ABC62F7665A6}"/>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8-996E-4029-B259-ABC62F7665A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c:v>
                </c:pt>
                <c:pt idx="1">
                  <c:v>Ticagrelor 60mg</c:v>
                </c:pt>
                <c:pt idx="2">
                  <c:v>Ticagrelor 90mg</c:v>
                </c:pt>
              </c:strCache>
            </c:strRef>
          </c:cat>
          <c:val>
            <c:numRef>
              <c:f>Sheet1!$C$2:$C$4</c:f>
              <c:numCache>
                <c:formatCode>#,##0.0\%;\-#,##0.00</c:formatCode>
                <c:ptCount val="3"/>
                <c:pt idx="0">
                  <c:v>0.6</c:v>
                </c:pt>
                <c:pt idx="1">
                  <c:v>1.2</c:v>
                </c:pt>
                <c:pt idx="2">
                  <c:v>2</c:v>
                </c:pt>
              </c:numCache>
            </c:numRef>
          </c:val>
          <c:extLst>
            <c:ext xmlns:c16="http://schemas.microsoft.com/office/drawing/2014/chart" uri="{C3380CC4-5D6E-409C-BE32-E72D297353CC}">
              <c16:uniqueId val="{00000001-996E-4029-B259-ABC62F7665A6}"/>
            </c:ext>
          </c:extLst>
        </c:ser>
        <c:ser>
          <c:idx val="2"/>
          <c:order val="2"/>
          <c:tx>
            <c:strRef>
              <c:f>Sheet1!$D$1</c:f>
              <c:strCache>
                <c:ptCount val="1"/>
                <c:pt idx="0">
                  <c:v>Q3</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5-996E-4029-B259-ABC62F7665A6}"/>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9-996E-4029-B259-ABC62F7665A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B-996E-4029-B259-ABC62F7665A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c:v>
                </c:pt>
                <c:pt idx="1">
                  <c:v>Ticagrelor 60mg</c:v>
                </c:pt>
                <c:pt idx="2">
                  <c:v>Ticagrelor 90mg</c:v>
                </c:pt>
              </c:strCache>
            </c:strRef>
          </c:cat>
          <c:val>
            <c:numRef>
              <c:f>Sheet1!$D$2:$D$4</c:f>
              <c:numCache>
                <c:formatCode>#,##0.0\%;\-#,##0.00</c:formatCode>
                <c:ptCount val="3"/>
                <c:pt idx="0">
                  <c:v>1.4</c:v>
                </c:pt>
                <c:pt idx="1">
                  <c:v>2.5</c:v>
                </c:pt>
                <c:pt idx="2">
                  <c:v>3.4</c:v>
                </c:pt>
              </c:numCache>
            </c:numRef>
          </c:val>
          <c:extLst>
            <c:ext xmlns:c16="http://schemas.microsoft.com/office/drawing/2014/chart" uri="{C3380CC4-5D6E-409C-BE32-E72D297353CC}">
              <c16:uniqueId val="{00000002-996E-4029-B259-ABC62F7665A6}"/>
            </c:ext>
          </c:extLst>
        </c:ser>
        <c:ser>
          <c:idx val="3"/>
          <c:order val="3"/>
          <c:tx>
            <c:strRef>
              <c:f>Sheet1!$E$1</c:f>
              <c:strCache>
                <c:ptCount val="1"/>
                <c:pt idx="0">
                  <c:v>Q4</c:v>
                </c:pt>
              </c:strCache>
            </c:strRef>
          </c:tx>
          <c:spPr>
            <a:solidFill>
              <a:schemeClr val="accent4"/>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996E-4029-B259-ABC62F7665A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C-996E-4029-B259-ABC62F7665A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c:v>
                </c:pt>
                <c:pt idx="1">
                  <c:v>Ticagrelor 60mg</c:v>
                </c:pt>
                <c:pt idx="2">
                  <c:v>Ticagrelor 90mg</c:v>
                </c:pt>
              </c:strCache>
            </c:strRef>
          </c:cat>
          <c:val>
            <c:numRef>
              <c:f>Sheet1!$E$2:$E$4</c:f>
              <c:numCache>
                <c:formatCode>#,##0.0\%;\-#,##0.00</c:formatCode>
                <c:ptCount val="3"/>
                <c:pt idx="0">
                  <c:v>1.4</c:v>
                </c:pt>
                <c:pt idx="1">
                  <c:v>4.9000000000000004</c:v>
                </c:pt>
                <c:pt idx="2">
                  <c:v>6.2</c:v>
                </c:pt>
              </c:numCache>
            </c:numRef>
          </c:val>
          <c:extLst>
            <c:ext xmlns:c16="http://schemas.microsoft.com/office/drawing/2014/chart" uri="{C3380CC4-5D6E-409C-BE32-E72D297353CC}">
              <c16:uniqueId val="{00000003-996E-4029-B259-ABC62F7665A6}"/>
            </c:ext>
          </c:extLst>
        </c:ser>
        <c:dLbls>
          <c:dLblPos val="outEnd"/>
          <c:showLegendKey val="0"/>
          <c:showVal val="1"/>
          <c:showCatName val="0"/>
          <c:showSerName val="0"/>
          <c:showPercent val="0"/>
          <c:showBubbleSize val="0"/>
        </c:dLbls>
        <c:gapWidth val="80"/>
        <c:overlap val="-10"/>
        <c:axId val="237648896"/>
        <c:axId val="237654784"/>
      </c:barChart>
      <c:catAx>
        <c:axId val="23764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s-ES"/>
          </a:p>
        </c:txPr>
        <c:crossAx val="237654784"/>
        <c:crosses val="autoZero"/>
        <c:auto val="1"/>
        <c:lblAlgn val="ctr"/>
        <c:lblOffset val="100"/>
        <c:noMultiLvlLbl val="0"/>
      </c:catAx>
      <c:valAx>
        <c:axId val="237654784"/>
        <c:scaling>
          <c:orientation val="minMax"/>
          <c:max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1" dirty="0">
                    <a:solidFill>
                      <a:schemeClr val="tx2"/>
                    </a:solidFill>
                  </a:rPr>
                  <a:t>TIMI Major Bleeding at 3 years</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ES"/>
            </a:p>
          </c:txPr>
        </c:title>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s-ES"/>
          </a:p>
        </c:txPr>
        <c:crossAx val="237648896"/>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2T16:03:19.931"/>
    </inkml:context>
    <inkml:brush xml:id="br0">
      <inkml:brushProperty name="width" value="0.05" units="cm"/>
      <inkml:brushProperty name="height" value="0.05" units="cm"/>
      <inkml:brushProperty name="color" value="#E71224"/>
    </inkml:brush>
  </inkml:definitions>
  <inkml:trace contextRef="#ctx0" brushRef="#br0">0 0 128,'0'0'0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27885-92AF-4989-AD4B-9D186832C8B5}" type="datetimeFigureOut">
              <a:rPr lang="es-ES" smtClean="0"/>
              <a:t>04/02/2020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D8356-1C99-4C36-8116-5080F196E7D0}" type="slidenum">
              <a:rPr lang="es-ES" smtClean="0"/>
              <a:t>‹Nº›</a:t>
            </a:fld>
            <a:endParaRPr lang="es-ES"/>
          </a:p>
        </p:txBody>
      </p:sp>
    </p:spTree>
    <p:extLst>
      <p:ext uri="{BB962C8B-B14F-4D97-AF65-F5344CB8AC3E}">
        <p14:creationId xmlns:p14="http://schemas.microsoft.com/office/powerpoint/2010/main" val="723413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Proteina</a:t>
            </a:r>
            <a:r>
              <a:rPr lang="es-ES" dirty="0" smtClean="0"/>
              <a:t> formada por tres subunidades: </a:t>
            </a:r>
            <a:r>
              <a:rPr lang="es-ES" dirty="0" err="1" smtClean="0"/>
              <a:t>Troponina</a:t>
            </a:r>
            <a:r>
              <a:rPr lang="es-ES" dirty="0" smtClean="0"/>
              <a:t> C fija el Ca,</a:t>
            </a:r>
            <a:r>
              <a:rPr lang="es-ES" baseline="0" dirty="0" smtClean="0"/>
              <a:t> </a:t>
            </a:r>
            <a:r>
              <a:rPr lang="es-ES" baseline="0" dirty="0" err="1" smtClean="0"/>
              <a:t>troponina</a:t>
            </a:r>
            <a:r>
              <a:rPr lang="es-ES" baseline="0" dirty="0" smtClean="0"/>
              <a:t> T fija el complejo </a:t>
            </a:r>
            <a:r>
              <a:rPr lang="es-ES" baseline="0" dirty="0" err="1" smtClean="0"/>
              <a:t>troponina</a:t>
            </a:r>
            <a:r>
              <a:rPr lang="es-ES" baseline="0" dirty="0" smtClean="0"/>
              <a:t> a la </a:t>
            </a:r>
            <a:r>
              <a:rPr lang="es-ES" baseline="0" dirty="0" err="1" smtClean="0"/>
              <a:t>tropomiosina</a:t>
            </a:r>
            <a:r>
              <a:rPr lang="es-ES" baseline="0" dirty="0" smtClean="0"/>
              <a:t>, </a:t>
            </a:r>
            <a:r>
              <a:rPr lang="es-ES" baseline="0" dirty="0" err="1" smtClean="0"/>
              <a:t>TnI</a:t>
            </a:r>
            <a:r>
              <a:rPr lang="es-ES" baseline="0" dirty="0" smtClean="0"/>
              <a:t> inhibe la unión complejo </a:t>
            </a:r>
            <a:r>
              <a:rPr lang="es-ES" baseline="0" dirty="0" err="1" smtClean="0"/>
              <a:t>troponina-tropomiosina</a:t>
            </a:r>
            <a:endParaRPr lang="es-ES" dirty="0"/>
          </a:p>
        </p:txBody>
      </p:sp>
      <p:sp>
        <p:nvSpPr>
          <p:cNvPr id="4" name="Marcador de número de diapositiva 3"/>
          <p:cNvSpPr>
            <a:spLocks noGrp="1"/>
          </p:cNvSpPr>
          <p:nvPr>
            <p:ph type="sldNum" sz="quarter" idx="10"/>
          </p:nvPr>
        </p:nvSpPr>
        <p:spPr/>
        <p:txBody>
          <a:bodyPr/>
          <a:lstStyle/>
          <a:p>
            <a:fld id="{060D8356-1C99-4C36-8116-5080F196E7D0}" type="slidenum">
              <a:rPr lang="es-ES" smtClean="0"/>
              <a:t>3</a:t>
            </a:fld>
            <a:endParaRPr lang="es-ES"/>
          </a:p>
        </p:txBody>
      </p:sp>
    </p:spTree>
    <p:extLst>
      <p:ext uri="{BB962C8B-B14F-4D97-AF65-F5344CB8AC3E}">
        <p14:creationId xmlns:p14="http://schemas.microsoft.com/office/powerpoint/2010/main" val="229386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altLang="en-US" sz="1800" dirty="0" smtClean="0">
                <a:cs typeface="Arial" panose="020B0604020202020204" pitchFamily="34" charset="0"/>
              </a:rPr>
              <a:t>1. Anand IS, et al. (2010). Circulation, 122:1387–95c</a:t>
            </a:r>
            <a:endParaRPr lang="en-GB" sz="180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GB" sz="18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sz="1800" dirty="0" smtClean="0"/>
              <a:t>GDF-15 concentration in serum and plasma samples was determined with an immunoradiometric assay with a polyclonal, GDF-15 affinity chromatography-purified, goat anti-human GDF-15 IgG antibody from R&amp;D Systems (Minneapolis, Minn) (AF957)</a:t>
            </a:r>
            <a:endParaRPr lang="en-GB" sz="1800" b="1" kern="1200" dirty="0" smtClean="0">
              <a:solidFill>
                <a:schemeClr val="tx1"/>
              </a:solidFill>
              <a:latin typeface="Imago" pitchFamily="2" charset="0"/>
              <a:ea typeface="+mn-ea"/>
              <a:cs typeface="Arial" charset="0"/>
            </a:endParaRPr>
          </a:p>
          <a:p>
            <a:pPr defTabSz="914400" eaLnBrk="1" hangingPunct="1">
              <a:spcBef>
                <a:spcPct val="0"/>
              </a:spcBef>
              <a:defRPr/>
            </a:pPr>
            <a:endParaRPr lang="en-US" sz="1800" b="1" dirty="0" smtClean="0">
              <a:solidFill>
                <a:srgbClr val="000000"/>
              </a:solidFill>
              <a:cs typeface="Arial" panose="020B0604020202020204" pitchFamily="34" charset="0"/>
            </a:endParaRPr>
          </a:p>
          <a:p>
            <a:pPr defTabSz="914400" eaLnBrk="1" hangingPunct="1">
              <a:spcBef>
                <a:spcPct val="0"/>
              </a:spcBef>
              <a:defRPr/>
            </a:pPr>
            <a:r>
              <a:rPr lang="en-US" sz="1800" b="1" dirty="0" smtClean="0">
                <a:solidFill>
                  <a:srgbClr val="000000"/>
                </a:solidFill>
                <a:cs typeface="Arial" panose="020B0604020202020204" pitchFamily="34" charset="0"/>
              </a:rPr>
              <a:t>Evidence from the Val-HeFT study</a:t>
            </a:r>
          </a:p>
          <a:p>
            <a:pPr defTabSz="914400" eaLnBrk="1" hangingPunct="1">
              <a:spcBef>
                <a:spcPct val="0"/>
              </a:spcBef>
              <a:defRPr/>
            </a:pPr>
            <a:endParaRPr lang="en-US" sz="1800" dirty="0" smtClean="0">
              <a:solidFill>
                <a:srgbClr val="000000"/>
              </a:solidFill>
              <a:cs typeface="Arial" panose="020B0604020202020204" pitchFamily="34" charset="0"/>
            </a:endParaRPr>
          </a:p>
          <a:p>
            <a:pPr marL="285750" indent="-285750" defTabSz="914400" eaLnBrk="1" hangingPunct="1">
              <a:spcBef>
                <a:spcPct val="0"/>
              </a:spcBef>
              <a:buFont typeface="Arial" panose="020B0604020202020204" pitchFamily="34" charset="0"/>
              <a:buChar char="•"/>
              <a:defRPr/>
            </a:pPr>
            <a:r>
              <a:rPr lang="en-US" sz="1800" dirty="0" smtClean="0">
                <a:solidFill>
                  <a:srgbClr val="000000"/>
                </a:solidFill>
                <a:cs typeface="Arial" panose="020B0604020202020204" pitchFamily="34" charset="0"/>
              </a:rPr>
              <a:t>GDF-15 was a strong predictor of survival also in the Val-HeFT study</a:t>
            </a:r>
          </a:p>
          <a:p>
            <a:pPr marL="285750" indent="-285750" defTabSz="914400" eaLnBrk="1" hangingPunct="1">
              <a:spcBef>
                <a:spcPct val="0"/>
              </a:spcBef>
              <a:buFont typeface="Arial" panose="020B0604020202020204" pitchFamily="34" charset="0"/>
              <a:buChar char="•"/>
              <a:defRPr/>
            </a:pPr>
            <a:r>
              <a:rPr lang="en-US" sz="1800" dirty="0" smtClean="0">
                <a:solidFill>
                  <a:srgbClr val="000000"/>
                </a:solidFill>
                <a:cs typeface="Arial" panose="020B0604020202020204" pitchFamily="34" charset="0"/>
              </a:rPr>
              <a:t>Quartiles of GDF-15 showed a similar prediction of survival in chronic heart failure as compared to the study by Kempf. The relatively high survival rate was similar in the two lower quartiles of GDF-15 as also seen in the other study.</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dirty="0" smtClean="0"/>
              <a:t>GDF-15 levels were </a:t>
            </a:r>
            <a:r>
              <a:rPr lang="en-GB" sz="1800" dirty="0" smtClean="0"/>
              <a:t>independently associated with mortality in multi-variable Cox-regression models: </a:t>
            </a:r>
            <a:r>
              <a:rPr lang="en-US" sz="1800" dirty="0" smtClean="0">
                <a:solidFill>
                  <a:srgbClr val="000000"/>
                </a:solidFill>
                <a:cs typeface="Arial" panose="020B0604020202020204" pitchFamily="34" charset="0"/>
              </a:rPr>
              <a:t>GDF-15 provided additional prognostic information</a:t>
            </a:r>
            <a:r>
              <a:rPr lang="en-US" sz="1800" baseline="0" dirty="0" smtClean="0">
                <a:solidFill>
                  <a:srgbClr val="000000"/>
                </a:solidFill>
                <a:cs typeface="Arial" panose="020B0604020202020204" pitchFamily="34" charset="0"/>
              </a:rPr>
              <a:t> on top of that provided by:</a:t>
            </a:r>
          </a:p>
          <a:p>
            <a:pPr marL="742950" lvl="1" indent="-285750" defTabSz="914400" eaLnBrk="1" hangingPunct="1">
              <a:spcBef>
                <a:spcPct val="0"/>
              </a:spcBef>
              <a:buFont typeface="Arial" panose="020B0604020202020204" pitchFamily="34" charset="0"/>
              <a:buChar char="•"/>
              <a:defRPr/>
            </a:pPr>
            <a:r>
              <a:rPr lang="en-US" sz="1800" dirty="0" smtClean="0">
                <a:solidFill>
                  <a:srgbClr val="000000"/>
                </a:solidFill>
                <a:cs typeface="Arial" panose="020B0604020202020204" pitchFamily="34" charset="0"/>
              </a:rPr>
              <a:t>recognized clinical prognostic variables (age, gender, presence of ischemic heart disease, NHYA class, orthopnea, diabetes mellitus, body mass index, systolic blood pressure, heart rate, atrial fibrillation, LVEF, hemoglobin, serum sodium, albumin, uric acid, eGFR, use of an angiotensin-converting enzyme inhibitor, B-blocker, diuretic, digoxin, spironolactone, and the Val-HeFT treatment allocation (model 1).</a:t>
            </a:r>
          </a:p>
          <a:p>
            <a:pPr marL="742950" lvl="1" indent="-285750" defTabSz="914400" eaLnBrk="1" hangingPunct="1">
              <a:spcBef>
                <a:spcPct val="0"/>
              </a:spcBef>
              <a:buFont typeface="Arial" panose="020B0604020202020204" pitchFamily="34" charset="0"/>
              <a:buChar char="•"/>
              <a:defRPr/>
            </a:pPr>
            <a:r>
              <a:rPr lang="en-US" sz="1800" dirty="0" smtClean="0">
                <a:solidFill>
                  <a:srgbClr val="000000"/>
                </a:solidFill>
                <a:cs typeface="Arial" panose="020B0604020202020204" pitchFamily="34" charset="0"/>
              </a:rPr>
              <a:t>Laboratory parameters (BNP, hs-CRP, and hs-TnT, transformed with natural logarithms (model 2).</a:t>
            </a:r>
          </a:p>
          <a:p>
            <a:pPr>
              <a:defRPr/>
            </a:pPr>
            <a:endParaRPr lang="en-GB" altLang="en-US" dirty="0" smtClean="0"/>
          </a:p>
        </p:txBody>
      </p:sp>
      <p:sp>
        <p:nvSpPr>
          <p:cNvPr id="118788" name="Rectangle 7"/>
          <p:cNvSpPr txBox="1">
            <a:spLocks noChangeArrowheads="1"/>
          </p:cNvSpPr>
          <p:nvPr/>
        </p:nvSpPr>
        <p:spPr bwMode="auto">
          <a:xfrm>
            <a:off x="3888656" y="9303631"/>
            <a:ext cx="2975751" cy="48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Imago" pitchFamily="2" charset="0"/>
                <a:cs typeface="Arial" panose="020B0604020202020204" pitchFamily="34" charset="0"/>
              </a:defRPr>
            </a:lvl1pPr>
            <a:lvl2pPr marL="742950" indent="-285750">
              <a:defRPr sz="2000">
                <a:solidFill>
                  <a:schemeClr val="tx1"/>
                </a:solidFill>
                <a:latin typeface="Imago" pitchFamily="2" charset="0"/>
                <a:cs typeface="Arial" panose="020B0604020202020204" pitchFamily="34" charset="0"/>
              </a:defRPr>
            </a:lvl2pPr>
            <a:lvl3pPr marL="1143000" indent="-228600">
              <a:defRPr sz="2000">
                <a:solidFill>
                  <a:schemeClr val="tx1"/>
                </a:solidFill>
                <a:latin typeface="Imago" pitchFamily="2" charset="0"/>
                <a:cs typeface="Arial" panose="020B0604020202020204" pitchFamily="34" charset="0"/>
              </a:defRPr>
            </a:lvl3pPr>
            <a:lvl4pPr marL="1600200" indent="-228600">
              <a:defRPr sz="2000">
                <a:solidFill>
                  <a:schemeClr val="tx1"/>
                </a:solidFill>
                <a:latin typeface="Imago" pitchFamily="2" charset="0"/>
                <a:cs typeface="Arial" panose="020B0604020202020204" pitchFamily="34" charset="0"/>
              </a:defRPr>
            </a:lvl4pPr>
            <a:lvl5pPr marL="2057400" indent="-228600">
              <a:defRPr sz="2000">
                <a:solidFill>
                  <a:schemeClr val="tx1"/>
                </a:solidFill>
                <a:latin typeface="Imago" pitchFamily="2"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Imago" pitchFamily="2"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Imago" pitchFamily="2"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Imago" pitchFamily="2"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Imago" pitchFamily="2" charset="0"/>
                <a:cs typeface="Arial" panose="020B0604020202020204" pitchFamily="34" charset="0"/>
              </a:defRPr>
            </a:lvl9pPr>
          </a:lstStyle>
          <a:p>
            <a:pPr eaLnBrk="1" hangingPunct="1"/>
            <a:fld id="{0EFA07D5-D1CF-4E07-BCD8-1BACD053757A}" type="slidenum">
              <a:rPr lang="en-US" altLang="en-US" sz="1200">
                <a:solidFill>
                  <a:srgbClr val="000000"/>
                </a:solidFill>
                <a:latin typeface="Arial" panose="020B0604020202020204" pitchFamily="34" charset="0"/>
              </a:rPr>
              <a:pPr eaLnBrk="1" hangingPunct="1"/>
              <a:t>29</a:t>
            </a:fld>
            <a:endParaRPr lang="en-US" alt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83279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5358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5988" rtl="0" eaLnBrk="0" fontAlgn="base" latinLnBrk="0" hangingPunct="0">
              <a:lnSpc>
                <a:spcPct val="100000"/>
              </a:lnSpc>
              <a:spcBef>
                <a:spcPct val="30000"/>
              </a:spcBef>
              <a:spcAft>
                <a:spcPct val="0"/>
              </a:spcAft>
              <a:buClrTx/>
              <a:buSzTx/>
              <a:buFontTx/>
              <a:buNone/>
              <a:tabLst/>
              <a:defRPr/>
            </a:pPr>
            <a:r>
              <a:rPr lang="en-GB" dirty="0" smtClean="0"/>
              <a:t>GDF-15 concentration in serum and plasma samples was determined with an immunoradiometric assay with a polyclonal, GDF-15 affinity chromatography-purified, goat anti-human GDF-15 IgG antibody from R&amp;D Systems (Minneapolis, Minn) (AF957)</a:t>
            </a:r>
            <a:endParaRPr lang="en-GB" sz="1200" b="1" kern="1200" dirty="0" smtClean="0">
              <a:solidFill>
                <a:schemeClr val="tx1"/>
              </a:solidFill>
              <a:latin typeface="Imago" pitchFamily="2" charset="0"/>
              <a:ea typeface="+mn-ea"/>
              <a:cs typeface="Arial" charset="0"/>
            </a:endParaRPr>
          </a:p>
          <a:p>
            <a:pPr marL="0" marR="0" indent="0" algn="l" defTabSz="915988"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5988"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961716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263" y="795338"/>
            <a:ext cx="5705475" cy="3209925"/>
          </a:xfrm>
        </p:spPr>
      </p:sp>
      <p:sp>
        <p:nvSpPr>
          <p:cNvPr id="3" name="Notes Placeholder 2"/>
          <p:cNvSpPr>
            <a:spLocks noGrp="1"/>
          </p:cNvSpPr>
          <p:nvPr>
            <p:ph type="body" idx="1"/>
          </p:nvPr>
        </p:nvSpPr>
        <p:spPr/>
        <p:txBody>
          <a:bodyPr>
            <a:normAutofit/>
          </a:bodyPr>
          <a:lstStyle/>
          <a:p>
            <a:pPr marL="0" marR="0" indent="0" algn="l" defTabSz="915988" rtl="0" eaLnBrk="0" fontAlgn="base" latinLnBrk="0" hangingPunct="0">
              <a:lnSpc>
                <a:spcPct val="100000"/>
              </a:lnSpc>
              <a:spcBef>
                <a:spcPct val="30000"/>
              </a:spcBef>
              <a:spcAft>
                <a:spcPct val="0"/>
              </a:spcAft>
              <a:buClrTx/>
              <a:buSzTx/>
              <a:buFontTx/>
              <a:buNone/>
              <a:tabLst/>
              <a:defRPr/>
            </a:pPr>
            <a:r>
              <a:rPr lang="en-GB" dirty="0"/>
              <a:t>Figure:</a:t>
            </a:r>
          </a:p>
          <a:p>
            <a:r>
              <a:rPr lang="en-GB" sz="1200" kern="1200" baseline="0" dirty="0">
                <a:solidFill>
                  <a:schemeClr val="tx1"/>
                </a:solidFill>
                <a:latin typeface="Imago" pitchFamily="2" charset="0"/>
                <a:ea typeface="+mn-ea"/>
                <a:cs typeface="Arial" charset="0"/>
              </a:rPr>
              <a:t>Mice were subjected to permanent or transient LAD ligation (not shown). Permanent coronary artery ligation resulted in a rapid induction of GDF-15 expression in the ischemic area; mRNA levels were upregulated within 1 hour (not shown) and pro-peptide levels within 5 hours (Figure).</a:t>
            </a:r>
          </a:p>
          <a:p>
            <a:r>
              <a:rPr lang="en-GB" sz="1200" kern="1200" baseline="0" dirty="0">
                <a:solidFill>
                  <a:schemeClr val="tx1"/>
                </a:solidFill>
                <a:latin typeface="Imago" pitchFamily="2" charset="0"/>
                <a:ea typeface="+mn-ea"/>
                <a:cs typeface="Arial" charset="0"/>
              </a:rPr>
              <a:t>With time, GDF-15 mRNA and pro-peptide expression continued to increase in the ischemic area and remained elevated for at least 7 days</a:t>
            </a:r>
            <a:r>
              <a:rPr lang="en-GB" sz="1200" kern="1200" baseline="0" dirty="0" smtClean="0">
                <a:solidFill>
                  <a:schemeClr val="tx1"/>
                </a:solidFill>
                <a:latin typeface="Imago" pitchFamily="2" charset="0"/>
                <a:ea typeface="+mn-ea"/>
                <a:cs typeface="Arial" charset="0"/>
              </a:rPr>
              <a:t>.</a:t>
            </a:r>
          </a:p>
          <a:p>
            <a:r>
              <a:rPr lang="en-US" sz="1200" b="0" i="0" kern="1200" dirty="0" smtClean="0">
                <a:solidFill>
                  <a:schemeClr val="tx1"/>
                </a:solidFill>
                <a:effectLst/>
                <a:latin typeface="Arial" panose="020B0604020202020204" pitchFamily="34" charset="0"/>
                <a:ea typeface="+mn-ea"/>
                <a:cs typeface="+mn-cs"/>
              </a:rPr>
              <a:t>the Thrombolysis in Myocardial Infarction (</a:t>
            </a:r>
            <a:r>
              <a:rPr lang="en-US" sz="1200" b="1" i="0" kern="1200" dirty="0" smtClean="0">
                <a:solidFill>
                  <a:schemeClr val="tx1"/>
                </a:solidFill>
                <a:effectLst/>
                <a:latin typeface="Arial" panose="020B0604020202020204" pitchFamily="34" charset="0"/>
                <a:ea typeface="+mn-ea"/>
                <a:cs typeface="+mn-cs"/>
              </a:rPr>
              <a:t>TIMI</a:t>
            </a:r>
            <a:r>
              <a:rPr lang="en-US" sz="1200" b="0" i="0" kern="1200" dirty="0" smtClean="0">
                <a:solidFill>
                  <a:schemeClr val="tx1"/>
                </a:solidFill>
                <a:effectLst/>
                <a:latin typeface="Arial" panose="020B0604020202020204" pitchFamily="34" charset="0"/>
                <a:ea typeface="+mn-ea"/>
                <a:cs typeface="+mn-cs"/>
              </a:rPr>
              <a:t>) </a:t>
            </a:r>
            <a:r>
              <a:rPr lang="en-US" sz="1200" b="1" i="0" kern="1200" dirty="0" err="1" smtClean="0">
                <a:solidFill>
                  <a:schemeClr val="tx1"/>
                </a:solidFill>
                <a:effectLst/>
                <a:latin typeface="Arial" panose="020B0604020202020204" pitchFamily="34" charset="0"/>
                <a:ea typeface="+mn-ea"/>
                <a:cs typeface="+mn-cs"/>
              </a:rPr>
              <a:t>criteria</a:t>
            </a:r>
            <a:r>
              <a:rPr lang="en-US" sz="1200" b="0" i="0" kern="1200" dirty="0" err="1" smtClean="0">
                <a:solidFill>
                  <a:schemeClr val="tx1"/>
                </a:solidFill>
                <a:effectLst/>
                <a:latin typeface="Arial" panose="020B0604020202020204" pitchFamily="34" charset="0"/>
                <a:ea typeface="+mn-ea"/>
                <a:cs typeface="+mn-cs"/>
              </a:rPr>
              <a:t>,</a:t>
            </a:r>
            <a:r>
              <a:rPr lang="en-US" sz="1200" b="1" i="0" kern="1200" dirty="0" err="1" smtClean="0">
                <a:solidFill>
                  <a:schemeClr val="tx1"/>
                </a:solidFill>
                <a:effectLst/>
                <a:latin typeface="Arial" panose="020B0604020202020204" pitchFamily="34" charset="0"/>
                <a:ea typeface="+mn-ea"/>
                <a:cs typeface="+mn-cs"/>
              </a:rPr>
              <a:t>define</a:t>
            </a:r>
            <a:r>
              <a:rPr lang="en-US" sz="1200" b="1" i="0" kern="1200" dirty="0" smtClean="0">
                <a:solidFill>
                  <a:schemeClr val="tx1"/>
                </a:solidFill>
                <a:effectLst/>
                <a:latin typeface="Arial" panose="020B0604020202020204" pitchFamily="34" charset="0"/>
                <a:ea typeface="+mn-ea"/>
                <a:cs typeface="+mn-cs"/>
              </a:rPr>
              <a:t> major bleeding</a:t>
            </a:r>
            <a:r>
              <a:rPr lang="en-US" sz="1200" b="0" i="0" kern="1200" dirty="0" smtClean="0">
                <a:solidFill>
                  <a:schemeClr val="tx1"/>
                </a:solidFill>
                <a:effectLst/>
                <a:latin typeface="Arial" panose="020B0604020202020204" pitchFamily="34" charset="0"/>
                <a:ea typeface="+mn-ea"/>
                <a:cs typeface="+mn-cs"/>
              </a:rPr>
              <a:t> as an intracranial </a:t>
            </a:r>
            <a:r>
              <a:rPr lang="en-US" sz="1200" b="0" i="0" kern="1200" dirty="0" err="1" smtClean="0">
                <a:solidFill>
                  <a:schemeClr val="tx1"/>
                </a:solidFill>
                <a:effectLst/>
                <a:latin typeface="Arial" panose="020B0604020202020204" pitchFamily="34" charset="0"/>
                <a:ea typeface="+mn-ea"/>
                <a:cs typeface="+mn-cs"/>
              </a:rPr>
              <a:t>haemorrhage</a:t>
            </a:r>
            <a:r>
              <a:rPr lang="en-US" sz="1200" b="0" i="0" kern="1200" dirty="0" smtClean="0">
                <a:solidFill>
                  <a:schemeClr val="tx1"/>
                </a:solidFill>
                <a:effectLst/>
                <a:latin typeface="Arial" panose="020B0604020202020204" pitchFamily="34" charset="0"/>
                <a:ea typeface="+mn-ea"/>
                <a:cs typeface="+mn-cs"/>
              </a:rPr>
              <a:t>, a decrease in hematocrit of 15% or a 5 g/dl decrease in the </a:t>
            </a:r>
            <a:r>
              <a:rPr lang="en-US" sz="1200" b="0" i="0" kern="1200" dirty="0" err="1" smtClean="0">
                <a:solidFill>
                  <a:schemeClr val="tx1"/>
                </a:solidFill>
                <a:effectLst/>
                <a:latin typeface="Arial" panose="020B0604020202020204" pitchFamily="34" charset="0"/>
                <a:ea typeface="+mn-ea"/>
                <a:cs typeface="+mn-cs"/>
              </a:rPr>
              <a:t>haemoglobin</a:t>
            </a:r>
            <a:r>
              <a:rPr lang="en-US" sz="1200" b="0" i="0" kern="1200" dirty="0" smtClean="0">
                <a:solidFill>
                  <a:schemeClr val="tx1"/>
                </a:solidFill>
                <a:effectLst/>
                <a:latin typeface="Arial" panose="020B0604020202020204" pitchFamily="34" charset="0"/>
                <a:ea typeface="+mn-ea"/>
                <a:cs typeface="+mn-cs"/>
              </a:rPr>
              <a:t> concentration.</a:t>
            </a:r>
            <a:endParaRPr lang="en-GB" dirty="0"/>
          </a:p>
        </p:txBody>
      </p:sp>
    </p:spTree>
    <p:extLst>
      <p:ext uri="{BB962C8B-B14F-4D97-AF65-F5344CB8AC3E}">
        <p14:creationId xmlns:p14="http://schemas.microsoft.com/office/powerpoint/2010/main" val="3065345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Integrinas</a:t>
            </a:r>
            <a:r>
              <a:rPr lang="en-GB" dirty="0" smtClean="0"/>
              <a:t> y el U46619 </a:t>
            </a:r>
            <a:r>
              <a:rPr lang="en-GB" dirty="0" err="1" smtClean="0"/>
              <a:t>favorecen</a:t>
            </a:r>
            <a:r>
              <a:rPr lang="en-GB" dirty="0" smtClean="0"/>
              <a:t> la </a:t>
            </a:r>
            <a:r>
              <a:rPr lang="en-GB" dirty="0" err="1" smtClean="0"/>
              <a:t>agregación</a:t>
            </a:r>
            <a:r>
              <a:rPr lang="en-GB" dirty="0" smtClean="0"/>
              <a:t> </a:t>
            </a:r>
            <a:r>
              <a:rPr lang="en-GB" dirty="0" err="1" smtClean="0"/>
              <a:t>plaquetaria</a:t>
            </a:r>
            <a:r>
              <a:rPr lang="en-GB" dirty="0" smtClean="0"/>
              <a:t> al </a:t>
            </a:r>
            <a:r>
              <a:rPr lang="en-GB" dirty="0" err="1" smtClean="0"/>
              <a:t>igual</a:t>
            </a:r>
            <a:r>
              <a:rPr lang="en-GB" dirty="0" smtClean="0"/>
              <a:t> que el </a:t>
            </a:r>
            <a:r>
              <a:rPr lang="en-GB" dirty="0" err="1" smtClean="0"/>
              <a:t>tromboxano</a:t>
            </a:r>
            <a:r>
              <a:rPr lang="en-GB" dirty="0" smtClean="0"/>
              <a:t>. </a:t>
            </a:r>
            <a:r>
              <a:rPr lang="en-GB" dirty="0" err="1" smtClean="0"/>
              <a:t>Integrinas</a:t>
            </a:r>
            <a:r>
              <a:rPr lang="en-GB" dirty="0" smtClean="0"/>
              <a:t> </a:t>
            </a:r>
            <a:r>
              <a:rPr lang="en-GB" dirty="0" err="1" smtClean="0"/>
              <a:t>receptores</a:t>
            </a:r>
            <a:r>
              <a:rPr lang="en-GB" dirty="0" smtClean="0"/>
              <a:t> de </a:t>
            </a:r>
            <a:r>
              <a:rPr lang="en-GB" dirty="0" err="1" smtClean="0"/>
              <a:t>membrana</a:t>
            </a:r>
            <a:r>
              <a:rPr lang="en-GB" dirty="0" smtClean="0"/>
              <a:t> de la </a:t>
            </a:r>
            <a:r>
              <a:rPr lang="en-GB" baseline="0" dirty="0" smtClean="0"/>
              <a:t> plaqueta.-GDF-15 </a:t>
            </a:r>
            <a:r>
              <a:rPr lang="en-GB" baseline="0" dirty="0" err="1" smtClean="0"/>
              <a:t>evita</a:t>
            </a:r>
            <a:r>
              <a:rPr lang="en-GB" baseline="0" dirty="0" smtClean="0"/>
              <a:t> la </a:t>
            </a:r>
            <a:r>
              <a:rPr lang="en-GB" baseline="0" dirty="0" err="1" smtClean="0"/>
              <a:t>activación</a:t>
            </a:r>
            <a:r>
              <a:rPr lang="en-GB" baseline="0" dirty="0" smtClean="0"/>
              <a:t> </a:t>
            </a:r>
            <a:r>
              <a:rPr lang="en-GB" baseline="0" dirty="0" smtClean="0"/>
              <a:t>de las </a:t>
            </a:r>
            <a:r>
              <a:rPr lang="en-GB" baseline="0" dirty="0" err="1" smtClean="0"/>
              <a:t>integrinas</a:t>
            </a:r>
            <a:r>
              <a:rPr lang="en-GB" baseline="0" dirty="0" smtClean="0"/>
              <a:t> </a:t>
            </a:r>
            <a:r>
              <a:rPr lang="en-GB" baseline="0" dirty="0" err="1" smtClean="0"/>
              <a:t>plaquetarias</a:t>
            </a:r>
            <a:endParaRPr lang="en-GB" dirty="0" smtClean="0"/>
          </a:p>
          <a:p>
            <a:r>
              <a:rPr lang="en-GB" dirty="0" err="1" smtClean="0"/>
              <a:t>Plaquetas</a:t>
            </a:r>
            <a:r>
              <a:rPr lang="en-GB" dirty="0" smtClean="0"/>
              <a:t> </a:t>
            </a:r>
            <a:r>
              <a:rPr lang="en-GB" dirty="0" err="1" smtClean="0"/>
              <a:t>liberan</a:t>
            </a:r>
            <a:r>
              <a:rPr lang="en-GB" dirty="0" smtClean="0"/>
              <a:t> ADP que </a:t>
            </a:r>
            <a:r>
              <a:rPr lang="en-GB" dirty="0" err="1" smtClean="0"/>
              <a:t>favorecen</a:t>
            </a:r>
            <a:r>
              <a:rPr lang="en-GB" dirty="0" smtClean="0"/>
              <a:t> la </a:t>
            </a:r>
            <a:r>
              <a:rPr lang="en-GB" dirty="0" err="1" smtClean="0"/>
              <a:t>agregación</a:t>
            </a:r>
            <a:r>
              <a:rPr lang="en-GB" baseline="0" dirty="0" smtClean="0"/>
              <a:t> de mas </a:t>
            </a:r>
            <a:r>
              <a:rPr lang="en-GB" baseline="0" dirty="0" err="1" smtClean="0"/>
              <a:t>plaquetas</a:t>
            </a:r>
            <a:endParaRPr lang="en-GB" dirty="0"/>
          </a:p>
        </p:txBody>
      </p:sp>
    </p:spTree>
    <p:extLst>
      <p:ext uri="{BB962C8B-B14F-4D97-AF65-F5344CB8AC3E}">
        <p14:creationId xmlns:p14="http://schemas.microsoft.com/office/powerpoint/2010/main" val="2765437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263" y="795338"/>
            <a:ext cx="5705475" cy="3209925"/>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latin typeface="Imago" pitchFamily="2" charset="0"/>
                <a:ea typeface="+mn-ea"/>
                <a:cs typeface="Arial" charset="0"/>
              </a:rPr>
              <a:t>n</a:t>
            </a:r>
            <a:r>
              <a:rPr lang="en-GB" sz="1200" kern="1200" dirty="0">
                <a:solidFill>
                  <a:schemeClr val="tx1"/>
                </a:solidFill>
                <a:latin typeface="Imago" pitchFamily="2" charset="0"/>
                <a:ea typeface="+mn-ea"/>
                <a:cs typeface="Arial" charset="0"/>
              </a:rPr>
              <a:t>=14</a:t>
            </a:r>
            <a:r>
              <a:rPr lang="en-GB" sz="1200" kern="1200" baseline="0" dirty="0">
                <a:solidFill>
                  <a:schemeClr val="tx1"/>
                </a:solidFill>
                <a:latin typeface="Imago" pitchFamily="2" charset="0"/>
                <a:ea typeface="+mn-ea"/>
                <a:cs typeface="Arial" charset="0"/>
              </a:rPr>
              <a:t> 798; </a:t>
            </a:r>
            <a:r>
              <a:rPr lang="en-GB" sz="1200" kern="1200" dirty="0">
                <a:solidFill>
                  <a:schemeClr val="tx1"/>
                </a:solidFill>
                <a:latin typeface="Imago" pitchFamily="2" charset="0"/>
                <a:ea typeface="+mn-ea"/>
                <a:cs typeface="Arial" charset="0"/>
              </a:rPr>
              <a:t>Median age 64 yrs; Gender, male 65.3%</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Imago" pitchFamily="2" charset="0"/>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Imago" pitchFamily="2" charset="0"/>
                <a:ea typeface="+mn-ea"/>
                <a:cs typeface="Arial" charset="0"/>
              </a:rPr>
              <a:t>AF patients with baseline GDF-15 in the highest quartile had significantly higher rates of stroke or systemic embolism (2.03% vs. 0.9%), major bleeding (4.53% vs. 1.22%), and mortality (7.19% vs. 1.34%), compared</a:t>
            </a:r>
            <a:r>
              <a:rPr lang="en-GB" sz="1200" kern="1200" baseline="0" dirty="0">
                <a:solidFill>
                  <a:schemeClr val="tx1"/>
                </a:solidFill>
                <a:latin typeface="Imago" pitchFamily="2" charset="0"/>
                <a:ea typeface="+mn-ea"/>
                <a:cs typeface="Arial" charset="0"/>
              </a:rPr>
              <a:t> with those with GDF-15 in the lowest quarter </a:t>
            </a:r>
            <a:r>
              <a:rPr lang="en-GB" sz="1200" kern="1200" dirty="0">
                <a:solidFill>
                  <a:schemeClr val="tx1"/>
                </a:solidFill>
                <a:latin typeface="Imago" pitchFamily="2" charset="0"/>
                <a:ea typeface="+mn-ea"/>
                <a:cs typeface="Arial" charset="0"/>
              </a:rPr>
              <a:t>(</a:t>
            </a:r>
            <a:r>
              <a:rPr lang="en-GB" sz="1200" i="1" kern="1200" dirty="0">
                <a:solidFill>
                  <a:schemeClr val="tx1"/>
                </a:solidFill>
                <a:latin typeface="Imago" pitchFamily="2" charset="0"/>
                <a:ea typeface="+mn-ea"/>
                <a:cs typeface="Arial" charset="0"/>
              </a:rPr>
              <a:t>p</a:t>
            </a:r>
            <a:r>
              <a:rPr lang="en-GB" sz="1200" kern="1200" dirty="0">
                <a:solidFill>
                  <a:schemeClr val="tx1"/>
                </a:solidFill>
                <a:latin typeface="Imago" pitchFamily="2" charset="0"/>
                <a:ea typeface="+mn-ea"/>
                <a:cs typeface="Arial" charset="0"/>
              </a:rPr>
              <a:t>&lt;0.001 for all comparisons)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Imago" pitchFamily="2" charset="0"/>
                <a:ea typeface="+mn-ea"/>
                <a:cs typeface="Arial" charset="0"/>
              </a:rPr>
              <a:t>The prognostic value of GDF-15 was independent</a:t>
            </a:r>
            <a:r>
              <a:rPr lang="en-GB" sz="1200" kern="1200" baseline="0" dirty="0">
                <a:solidFill>
                  <a:schemeClr val="tx1"/>
                </a:solidFill>
                <a:latin typeface="Imago" pitchFamily="2" charset="0"/>
                <a:ea typeface="+mn-ea"/>
                <a:cs typeface="Arial" charset="0"/>
              </a:rPr>
              <a:t> of clinical characteristics and clinical risk </a:t>
            </a:r>
            <a:r>
              <a:rPr lang="en-GB" sz="1200" kern="1200" baseline="0" dirty="0" smtClean="0">
                <a:solidFill>
                  <a:schemeClr val="tx1"/>
                </a:solidFill>
                <a:latin typeface="Imago" pitchFamily="2" charset="0"/>
                <a:ea typeface="+mn-ea"/>
                <a:cs typeface="Arial" charset="0"/>
              </a:rPr>
              <a:t>scores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Imago" pitchFamily="2" charset="0"/>
                <a:ea typeface="+mn-ea"/>
                <a:cs typeface="Arial" charset="0"/>
              </a:rPr>
              <a:t>La </a:t>
            </a:r>
            <a:r>
              <a:rPr lang="en-GB" sz="1200" kern="1200" baseline="0" dirty="0" err="1" smtClean="0">
                <a:solidFill>
                  <a:schemeClr val="tx1"/>
                </a:solidFill>
                <a:latin typeface="Imago" pitchFamily="2" charset="0"/>
                <a:ea typeface="+mn-ea"/>
                <a:cs typeface="Arial" charset="0"/>
              </a:rPr>
              <a:t>adición</a:t>
            </a:r>
            <a:r>
              <a:rPr lang="en-GB" sz="1200" kern="1200" baseline="0" dirty="0" smtClean="0">
                <a:solidFill>
                  <a:schemeClr val="tx1"/>
                </a:solidFill>
                <a:latin typeface="Imago" pitchFamily="2" charset="0"/>
                <a:ea typeface="+mn-ea"/>
                <a:cs typeface="Arial" charset="0"/>
              </a:rPr>
              <a:t> de GDF-15 a </a:t>
            </a:r>
            <a:r>
              <a:rPr lang="en-GB" sz="1200" kern="1200" baseline="0" dirty="0" err="1" smtClean="0">
                <a:solidFill>
                  <a:schemeClr val="tx1"/>
                </a:solidFill>
                <a:latin typeface="Imago" pitchFamily="2" charset="0"/>
                <a:ea typeface="+mn-ea"/>
                <a:cs typeface="Arial" charset="0"/>
              </a:rPr>
              <a:t>módelos</a:t>
            </a:r>
            <a:r>
              <a:rPr lang="en-GB" sz="1200" kern="1200" baseline="0" dirty="0" smtClean="0">
                <a:solidFill>
                  <a:schemeClr val="tx1"/>
                </a:solidFill>
                <a:latin typeface="Imago" pitchFamily="2" charset="0"/>
                <a:ea typeface="+mn-ea"/>
                <a:cs typeface="Arial" charset="0"/>
              </a:rPr>
              <a:t> de </a:t>
            </a:r>
            <a:r>
              <a:rPr lang="en-GB" sz="1200" kern="1200" baseline="0" dirty="0" err="1" smtClean="0">
                <a:solidFill>
                  <a:schemeClr val="tx1"/>
                </a:solidFill>
                <a:latin typeface="Imago" pitchFamily="2" charset="0"/>
                <a:ea typeface="+mn-ea"/>
                <a:cs typeface="Arial" charset="0"/>
              </a:rPr>
              <a:t>estratificación</a:t>
            </a:r>
            <a:r>
              <a:rPr lang="en-GB" sz="1200" kern="1200" baseline="0" dirty="0" smtClean="0">
                <a:solidFill>
                  <a:schemeClr val="tx1"/>
                </a:solidFill>
                <a:latin typeface="Imago" pitchFamily="2" charset="0"/>
                <a:ea typeface="+mn-ea"/>
                <a:cs typeface="Arial" charset="0"/>
              </a:rPr>
              <a:t> de </a:t>
            </a:r>
            <a:r>
              <a:rPr lang="en-GB" sz="1200" kern="1200" baseline="0" dirty="0" err="1" smtClean="0">
                <a:solidFill>
                  <a:schemeClr val="tx1"/>
                </a:solidFill>
                <a:latin typeface="Imago" pitchFamily="2" charset="0"/>
                <a:ea typeface="+mn-ea"/>
                <a:cs typeface="Arial" charset="0"/>
              </a:rPr>
              <a:t>riesgo</a:t>
            </a:r>
            <a:r>
              <a:rPr lang="en-GB" sz="1200" kern="1200" baseline="0" dirty="0" smtClean="0">
                <a:solidFill>
                  <a:schemeClr val="tx1"/>
                </a:solidFill>
                <a:latin typeface="Imago" pitchFamily="2" charset="0"/>
                <a:ea typeface="+mn-ea"/>
                <a:cs typeface="Arial" charset="0"/>
              </a:rPr>
              <a:t> (chad2 ds2vasc y HASBLED </a:t>
            </a:r>
            <a:r>
              <a:rPr lang="en-GB" sz="1200" kern="1200" baseline="0" dirty="0" err="1" smtClean="0">
                <a:solidFill>
                  <a:schemeClr val="tx1"/>
                </a:solidFill>
                <a:latin typeface="Imago" pitchFamily="2" charset="0"/>
                <a:ea typeface="+mn-ea"/>
                <a:cs typeface="Arial" charset="0"/>
              </a:rPr>
              <a:t>mejora</a:t>
            </a:r>
            <a:r>
              <a:rPr lang="en-GB" sz="1200" kern="1200" baseline="0" dirty="0" smtClean="0">
                <a:solidFill>
                  <a:schemeClr val="tx1"/>
                </a:solidFill>
                <a:latin typeface="Imago" pitchFamily="2" charset="0"/>
                <a:ea typeface="+mn-ea"/>
                <a:cs typeface="Arial" charset="0"/>
              </a:rPr>
              <a:t> la </a:t>
            </a:r>
            <a:r>
              <a:rPr lang="en-GB" sz="1200" kern="1200" baseline="0" dirty="0" err="1" smtClean="0">
                <a:solidFill>
                  <a:schemeClr val="tx1"/>
                </a:solidFill>
                <a:latin typeface="Imago" pitchFamily="2" charset="0"/>
                <a:ea typeface="+mn-ea"/>
                <a:cs typeface="Arial" charset="0"/>
              </a:rPr>
              <a:t>valoración</a:t>
            </a:r>
            <a:r>
              <a:rPr lang="en-GB" sz="1200" kern="1200" baseline="0" dirty="0" smtClean="0">
                <a:solidFill>
                  <a:schemeClr val="tx1"/>
                </a:solidFill>
                <a:latin typeface="Imago" pitchFamily="2" charset="0"/>
                <a:ea typeface="+mn-ea"/>
                <a:cs typeface="Arial" charset="0"/>
              </a:rPr>
              <a:t> del </a:t>
            </a:r>
            <a:r>
              <a:rPr lang="en-GB" sz="1200" kern="1200" baseline="0" dirty="0" err="1" smtClean="0">
                <a:solidFill>
                  <a:schemeClr val="tx1"/>
                </a:solidFill>
                <a:latin typeface="Imago" pitchFamily="2" charset="0"/>
                <a:ea typeface="+mn-ea"/>
                <a:cs typeface="Arial" charset="0"/>
              </a:rPr>
              <a:t>riesgo</a:t>
            </a:r>
            <a:r>
              <a:rPr lang="en-GB" sz="1200" kern="1200" baseline="0" dirty="0" smtClean="0">
                <a:solidFill>
                  <a:schemeClr val="tx1"/>
                </a:solidFill>
                <a:latin typeface="Imago" pitchFamily="2" charset="0"/>
                <a:ea typeface="+mn-ea"/>
                <a:cs typeface="Arial" charset="0"/>
              </a:rPr>
              <a:t> de </a:t>
            </a:r>
            <a:r>
              <a:rPr lang="en-GB" sz="1200" kern="1200" baseline="0" dirty="0" err="1" smtClean="0">
                <a:solidFill>
                  <a:schemeClr val="tx1"/>
                </a:solidFill>
                <a:latin typeface="Imago" pitchFamily="2" charset="0"/>
                <a:ea typeface="+mn-ea"/>
                <a:cs typeface="Arial" charset="0"/>
              </a:rPr>
              <a:t>sangrado</a:t>
            </a:r>
            <a:r>
              <a:rPr lang="en-GB" sz="1200" kern="1200" baseline="0" dirty="0" smtClean="0">
                <a:solidFill>
                  <a:schemeClr val="tx1"/>
                </a:solidFill>
                <a:latin typeface="Imago" pitchFamily="2" charset="0"/>
                <a:ea typeface="+mn-ea"/>
                <a:cs typeface="Arial" charset="0"/>
              </a:rPr>
              <a:t> y </a:t>
            </a:r>
            <a:r>
              <a:rPr lang="en-GB" sz="1200" kern="1200" baseline="0" dirty="0" err="1" smtClean="0">
                <a:solidFill>
                  <a:schemeClr val="tx1"/>
                </a:solidFill>
                <a:latin typeface="Imago" pitchFamily="2" charset="0"/>
                <a:ea typeface="+mn-ea"/>
                <a:cs typeface="Arial" charset="0"/>
              </a:rPr>
              <a:t>mortalidad</a:t>
            </a:r>
            <a:endParaRPr lang="en-GB" sz="1200" kern="1200" baseline="0" dirty="0" smtClean="0">
              <a:solidFill>
                <a:schemeClr val="tx1"/>
              </a:solidFill>
              <a:latin typeface="Imago" pitchFamily="2" charset="0"/>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Imago" pitchFamily="2" charset="0"/>
                <a:ea typeface="+mn-ea"/>
                <a:cs typeface="Arial" charset="0"/>
              </a:rPr>
              <a:t>GDF-15 </a:t>
            </a:r>
            <a:r>
              <a:rPr lang="en-GB" sz="1200" kern="1200" baseline="0" dirty="0" err="1" smtClean="0">
                <a:solidFill>
                  <a:schemeClr val="tx1"/>
                </a:solidFill>
                <a:latin typeface="Imago" pitchFamily="2" charset="0"/>
                <a:ea typeface="+mn-ea"/>
                <a:cs typeface="Arial" charset="0"/>
              </a:rPr>
              <a:t>mejora</a:t>
            </a:r>
            <a:r>
              <a:rPr lang="en-GB" sz="1200" kern="1200" baseline="0" dirty="0" smtClean="0">
                <a:solidFill>
                  <a:schemeClr val="tx1"/>
                </a:solidFill>
                <a:latin typeface="Imago" pitchFamily="2" charset="0"/>
                <a:ea typeface="+mn-ea"/>
                <a:cs typeface="Arial" charset="0"/>
              </a:rPr>
              <a:t> la </a:t>
            </a:r>
            <a:r>
              <a:rPr lang="en-GB" sz="1200" kern="1200" baseline="0" dirty="0" err="1" smtClean="0">
                <a:solidFill>
                  <a:schemeClr val="tx1"/>
                </a:solidFill>
                <a:latin typeface="Imago" pitchFamily="2" charset="0"/>
                <a:ea typeface="+mn-ea"/>
                <a:cs typeface="Arial" charset="0"/>
              </a:rPr>
              <a:t>estratificación</a:t>
            </a:r>
            <a:r>
              <a:rPr lang="en-GB" sz="1200" kern="1200" baseline="0" dirty="0" smtClean="0">
                <a:solidFill>
                  <a:schemeClr val="tx1"/>
                </a:solidFill>
                <a:latin typeface="Imago" pitchFamily="2" charset="0"/>
                <a:ea typeface="+mn-ea"/>
                <a:cs typeface="Arial" charset="0"/>
              </a:rPr>
              <a:t> del </a:t>
            </a:r>
            <a:r>
              <a:rPr lang="en-GB" sz="1200" kern="1200" baseline="0" dirty="0" err="1" smtClean="0">
                <a:solidFill>
                  <a:schemeClr val="tx1"/>
                </a:solidFill>
                <a:latin typeface="Imago" pitchFamily="2" charset="0"/>
                <a:ea typeface="+mn-ea"/>
                <a:cs typeface="Arial" charset="0"/>
              </a:rPr>
              <a:t>riesgo</a:t>
            </a:r>
            <a:r>
              <a:rPr lang="en-GB" sz="1200" kern="1200" baseline="0" dirty="0" smtClean="0">
                <a:solidFill>
                  <a:schemeClr val="tx1"/>
                </a:solidFill>
                <a:latin typeface="Imago" pitchFamily="2" charset="0"/>
                <a:ea typeface="+mn-ea"/>
                <a:cs typeface="Arial" charset="0"/>
              </a:rPr>
              <a:t> de </a:t>
            </a:r>
            <a:r>
              <a:rPr lang="en-GB" sz="1200" kern="1200" baseline="0" dirty="0" err="1" smtClean="0">
                <a:solidFill>
                  <a:schemeClr val="tx1"/>
                </a:solidFill>
                <a:latin typeface="Imago" pitchFamily="2" charset="0"/>
                <a:ea typeface="+mn-ea"/>
                <a:cs typeface="Arial" charset="0"/>
              </a:rPr>
              <a:t>sangrado</a:t>
            </a:r>
            <a:r>
              <a:rPr lang="en-GB" sz="1200" kern="1200" baseline="0" dirty="0" smtClean="0">
                <a:solidFill>
                  <a:schemeClr val="tx1"/>
                </a:solidFill>
                <a:latin typeface="Imago" pitchFamily="2" charset="0"/>
                <a:ea typeface="+mn-ea"/>
                <a:cs typeface="Arial" charset="0"/>
              </a:rPr>
              <a:t> y </a:t>
            </a:r>
            <a:r>
              <a:rPr lang="en-GB" sz="1200" kern="1200" baseline="0" dirty="0" err="1" smtClean="0">
                <a:solidFill>
                  <a:schemeClr val="tx1"/>
                </a:solidFill>
                <a:latin typeface="Imago" pitchFamily="2" charset="0"/>
                <a:ea typeface="+mn-ea"/>
                <a:cs typeface="Arial" charset="0"/>
              </a:rPr>
              <a:t>mortalidad</a:t>
            </a:r>
            <a:r>
              <a:rPr lang="en-GB" sz="1200" kern="1200" baseline="0" dirty="0" smtClean="0">
                <a:solidFill>
                  <a:schemeClr val="tx1"/>
                </a:solidFill>
                <a:latin typeface="Imago" pitchFamily="2" charset="0"/>
                <a:ea typeface="+mn-ea"/>
                <a:cs typeface="Arial" charset="0"/>
              </a:rPr>
              <a:t> mas </a:t>
            </a:r>
            <a:r>
              <a:rPr lang="en-GB" sz="1200" kern="1200" baseline="0" dirty="0" err="1" smtClean="0">
                <a:solidFill>
                  <a:schemeClr val="tx1"/>
                </a:solidFill>
                <a:latin typeface="Imago" pitchFamily="2" charset="0"/>
                <a:ea typeface="+mn-ea"/>
                <a:cs typeface="Arial" charset="0"/>
              </a:rPr>
              <a:t>alla</a:t>
            </a:r>
            <a:r>
              <a:rPr lang="en-GB" sz="1200" kern="1200" baseline="0" dirty="0" smtClean="0">
                <a:solidFill>
                  <a:schemeClr val="tx1"/>
                </a:solidFill>
                <a:latin typeface="Imago" pitchFamily="2" charset="0"/>
                <a:ea typeface="+mn-ea"/>
                <a:cs typeface="Arial" charset="0"/>
              </a:rPr>
              <a:t>  de </a:t>
            </a:r>
            <a:r>
              <a:rPr lang="en-GB" sz="1200" kern="1200" baseline="0" dirty="0" err="1" smtClean="0">
                <a:solidFill>
                  <a:schemeClr val="tx1"/>
                </a:solidFill>
                <a:latin typeface="Imago" pitchFamily="2" charset="0"/>
                <a:ea typeface="+mn-ea"/>
                <a:cs typeface="Arial" charset="0"/>
              </a:rPr>
              <a:t>los</a:t>
            </a:r>
            <a:r>
              <a:rPr lang="en-GB" sz="1200" kern="1200" baseline="0" dirty="0" smtClean="0">
                <a:solidFill>
                  <a:schemeClr val="tx1"/>
                </a:solidFill>
                <a:latin typeface="Imago" pitchFamily="2" charset="0"/>
                <a:ea typeface="+mn-ea"/>
                <a:cs typeface="Arial" charset="0"/>
              </a:rPr>
              <a:t> </a:t>
            </a:r>
            <a:r>
              <a:rPr lang="en-GB" sz="1200" kern="1200" baseline="0" dirty="0" err="1" smtClean="0">
                <a:solidFill>
                  <a:schemeClr val="tx1"/>
                </a:solidFill>
                <a:latin typeface="Imago" pitchFamily="2" charset="0"/>
                <a:ea typeface="+mn-ea"/>
                <a:cs typeface="Arial" charset="0"/>
              </a:rPr>
              <a:t>factores</a:t>
            </a:r>
            <a:r>
              <a:rPr lang="en-GB" sz="1200" kern="1200" baseline="0" dirty="0" smtClean="0">
                <a:solidFill>
                  <a:schemeClr val="tx1"/>
                </a:solidFill>
                <a:latin typeface="Imago" pitchFamily="2" charset="0"/>
                <a:ea typeface="+mn-ea"/>
                <a:cs typeface="Arial" charset="0"/>
              </a:rPr>
              <a:t> de </a:t>
            </a:r>
            <a:r>
              <a:rPr lang="en-GB" sz="1200" kern="1200" baseline="0" dirty="0" err="1" smtClean="0">
                <a:solidFill>
                  <a:schemeClr val="tx1"/>
                </a:solidFill>
                <a:latin typeface="Imago" pitchFamily="2" charset="0"/>
                <a:ea typeface="+mn-ea"/>
                <a:cs typeface="Arial" charset="0"/>
              </a:rPr>
              <a:t>riesgo</a:t>
            </a:r>
            <a:r>
              <a:rPr lang="en-GB" sz="1200" kern="1200" baseline="0" dirty="0" smtClean="0">
                <a:solidFill>
                  <a:schemeClr val="tx1"/>
                </a:solidFill>
                <a:latin typeface="Imago" pitchFamily="2" charset="0"/>
                <a:ea typeface="+mn-ea"/>
                <a:cs typeface="Arial" charset="0"/>
              </a:rPr>
              <a:t> </a:t>
            </a:r>
            <a:r>
              <a:rPr lang="en-GB" sz="1200" kern="1200" baseline="0" dirty="0" err="1" smtClean="0">
                <a:solidFill>
                  <a:schemeClr val="tx1"/>
                </a:solidFill>
                <a:latin typeface="Imago" pitchFamily="2" charset="0"/>
                <a:ea typeface="+mn-ea"/>
                <a:cs typeface="Arial" charset="0"/>
              </a:rPr>
              <a:t>clinico</a:t>
            </a:r>
            <a:r>
              <a:rPr lang="en-GB" sz="1200" kern="1200" baseline="0" dirty="0" smtClean="0">
                <a:solidFill>
                  <a:schemeClr val="tx1"/>
                </a:solidFill>
                <a:latin typeface="Imago" pitchFamily="2" charset="0"/>
                <a:ea typeface="+mn-ea"/>
                <a:cs typeface="Arial" charset="0"/>
              </a:rPr>
              <a:t> y </a:t>
            </a:r>
            <a:r>
              <a:rPr lang="en-GB" sz="1200" kern="1200" baseline="0" dirty="0" err="1" smtClean="0">
                <a:solidFill>
                  <a:schemeClr val="tx1"/>
                </a:solidFill>
                <a:latin typeface="Imago" pitchFamily="2" charset="0"/>
                <a:ea typeface="+mn-ea"/>
                <a:cs typeface="Arial" charset="0"/>
              </a:rPr>
              <a:t>biomarcadores</a:t>
            </a:r>
            <a:r>
              <a:rPr lang="en-GB" sz="1200" kern="1200" baseline="0" dirty="0" smtClean="0">
                <a:solidFill>
                  <a:schemeClr val="tx1"/>
                </a:solidFill>
                <a:latin typeface="Imago" pitchFamily="2" charset="0"/>
                <a:ea typeface="+mn-ea"/>
                <a:cs typeface="Arial" charset="0"/>
              </a:rPr>
              <a:t>  </a:t>
            </a:r>
            <a:r>
              <a:rPr lang="en-GB" sz="1200" kern="1200" baseline="0" dirty="0" err="1" smtClean="0">
                <a:solidFill>
                  <a:schemeClr val="tx1"/>
                </a:solidFill>
                <a:latin typeface="Imago" pitchFamily="2" charset="0"/>
                <a:ea typeface="+mn-ea"/>
                <a:cs typeface="Arial" charset="0"/>
              </a:rPr>
              <a:t>en</a:t>
            </a:r>
            <a:r>
              <a:rPr lang="en-GB" sz="1200" kern="1200" baseline="0" dirty="0" smtClean="0">
                <a:solidFill>
                  <a:schemeClr val="tx1"/>
                </a:solidFill>
                <a:latin typeface="Imago" pitchFamily="2" charset="0"/>
                <a:ea typeface="+mn-ea"/>
                <a:cs typeface="Arial" charset="0"/>
              </a:rPr>
              <a:t> </a:t>
            </a:r>
            <a:r>
              <a:rPr lang="en-GB" sz="1200" kern="1200" baseline="0" dirty="0" err="1" smtClean="0">
                <a:solidFill>
                  <a:schemeClr val="tx1"/>
                </a:solidFill>
                <a:latin typeface="Imago" pitchFamily="2" charset="0"/>
                <a:ea typeface="+mn-ea"/>
                <a:cs typeface="Arial" charset="0"/>
              </a:rPr>
              <a:t>pacientes</a:t>
            </a:r>
            <a:r>
              <a:rPr lang="en-GB" sz="1200" kern="1200" baseline="0" dirty="0" smtClean="0">
                <a:solidFill>
                  <a:schemeClr val="tx1"/>
                </a:solidFill>
                <a:latin typeface="Imago" pitchFamily="2" charset="0"/>
                <a:ea typeface="+mn-ea"/>
                <a:cs typeface="Arial" charset="0"/>
              </a:rPr>
              <a:t> </a:t>
            </a:r>
            <a:r>
              <a:rPr lang="en-GB" sz="1200" kern="1200" baseline="0" dirty="0" err="1" smtClean="0">
                <a:solidFill>
                  <a:schemeClr val="tx1"/>
                </a:solidFill>
                <a:latin typeface="Imago" pitchFamily="2" charset="0"/>
                <a:ea typeface="+mn-ea"/>
                <a:cs typeface="Arial" charset="0"/>
              </a:rPr>
              <a:t>anticoagulados</a:t>
            </a:r>
            <a:r>
              <a:rPr lang="en-GB" sz="1200" kern="1200" baseline="0" dirty="0" smtClean="0">
                <a:solidFill>
                  <a:schemeClr val="tx1"/>
                </a:solidFill>
                <a:latin typeface="Imago" pitchFamily="2" charset="0"/>
                <a:ea typeface="+mn-ea"/>
                <a:cs typeface="Arial" charset="0"/>
              </a:rPr>
              <a:t> con FA</a:t>
            </a:r>
            <a:endParaRPr lang="en-GB" dirty="0"/>
          </a:p>
        </p:txBody>
      </p:sp>
    </p:spTree>
    <p:extLst>
      <p:ext uri="{BB962C8B-B14F-4D97-AF65-F5344CB8AC3E}">
        <p14:creationId xmlns:p14="http://schemas.microsoft.com/office/powerpoint/2010/main" val="52989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Niveles</a:t>
            </a:r>
            <a:r>
              <a:rPr lang="en-GB" dirty="0" smtClean="0"/>
              <a:t> </a:t>
            </a:r>
            <a:r>
              <a:rPr lang="en-GB" dirty="0" err="1" smtClean="0"/>
              <a:t>elevados</a:t>
            </a:r>
            <a:r>
              <a:rPr lang="en-GB" dirty="0" smtClean="0"/>
              <a:t> de </a:t>
            </a:r>
            <a:r>
              <a:rPr lang="en-GB" dirty="0" err="1" smtClean="0"/>
              <a:t>TnThs</a:t>
            </a:r>
            <a:r>
              <a:rPr lang="en-GB" dirty="0" smtClean="0"/>
              <a:t> </a:t>
            </a:r>
            <a:r>
              <a:rPr lang="en-GB" dirty="0" err="1" smtClean="0"/>
              <a:t>en</a:t>
            </a:r>
            <a:r>
              <a:rPr lang="en-GB" baseline="0" dirty="0" smtClean="0"/>
              <a:t> FA </a:t>
            </a:r>
            <a:r>
              <a:rPr lang="en-GB" baseline="0" dirty="0" err="1" smtClean="0"/>
              <a:t>están</a:t>
            </a:r>
            <a:r>
              <a:rPr lang="en-GB" baseline="0" dirty="0" smtClean="0"/>
              <a:t> </a:t>
            </a:r>
            <a:r>
              <a:rPr lang="en-GB" baseline="0" dirty="0" err="1" smtClean="0"/>
              <a:t>independientemente</a:t>
            </a:r>
            <a:r>
              <a:rPr lang="en-GB" baseline="0" dirty="0" smtClean="0"/>
              <a:t> </a:t>
            </a:r>
            <a:r>
              <a:rPr lang="en-GB" baseline="0" dirty="0" err="1" smtClean="0"/>
              <a:t>asociados</a:t>
            </a:r>
            <a:r>
              <a:rPr lang="en-GB" baseline="0" dirty="0" smtClean="0"/>
              <a:t> con stroke, </a:t>
            </a:r>
            <a:r>
              <a:rPr lang="en-GB" baseline="0" dirty="0" err="1" smtClean="0"/>
              <a:t>muerte</a:t>
            </a:r>
            <a:r>
              <a:rPr lang="en-GB" baseline="0" dirty="0" smtClean="0"/>
              <a:t> </a:t>
            </a:r>
            <a:r>
              <a:rPr lang="en-GB" baseline="0" dirty="0" err="1" smtClean="0"/>
              <a:t>cardiaca</a:t>
            </a:r>
            <a:r>
              <a:rPr lang="en-GB" baseline="0" dirty="0" smtClean="0"/>
              <a:t>, </a:t>
            </a:r>
            <a:r>
              <a:rPr lang="en-GB" baseline="0" dirty="0" err="1" smtClean="0"/>
              <a:t>sangrado</a:t>
            </a:r>
            <a:r>
              <a:rPr lang="en-GB" baseline="0" dirty="0" smtClean="0"/>
              <a:t> mayor y </a:t>
            </a:r>
            <a:r>
              <a:rPr lang="en-GB" baseline="0" dirty="0" err="1" smtClean="0"/>
              <a:t>mejora</a:t>
            </a:r>
            <a:r>
              <a:rPr lang="en-GB" baseline="0" dirty="0" smtClean="0"/>
              <a:t> la </a:t>
            </a:r>
            <a:r>
              <a:rPr lang="en-GB" baseline="0" dirty="0" err="1" smtClean="0"/>
              <a:t>estratificación</a:t>
            </a:r>
            <a:r>
              <a:rPr lang="en-GB" baseline="0" dirty="0" smtClean="0"/>
              <a:t> del </a:t>
            </a:r>
            <a:r>
              <a:rPr lang="en-GB" baseline="0" dirty="0" err="1" smtClean="0"/>
              <a:t>riesgo</a:t>
            </a:r>
            <a:r>
              <a:rPr lang="en-GB" baseline="0" dirty="0" smtClean="0"/>
              <a:t> del score CHAD2DS2VASC</a:t>
            </a:r>
          </a:p>
          <a:p>
            <a:r>
              <a:rPr lang="en-GB" baseline="0" dirty="0" err="1" smtClean="0"/>
              <a:t>Desarrollado</a:t>
            </a:r>
            <a:r>
              <a:rPr lang="en-GB" baseline="0" dirty="0" smtClean="0"/>
              <a:t>  y </a:t>
            </a:r>
            <a:r>
              <a:rPr lang="en-GB" baseline="0" dirty="0" err="1" smtClean="0"/>
              <a:t>validación</a:t>
            </a:r>
            <a:r>
              <a:rPr lang="en-GB" baseline="0" dirty="0" smtClean="0"/>
              <a:t> </a:t>
            </a:r>
            <a:r>
              <a:rPr lang="en-GB" baseline="0" dirty="0" err="1" smtClean="0"/>
              <a:t>interna</a:t>
            </a:r>
            <a:r>
              <a:rPr lang="en-GB" baseline="0" dirty="0" smtClean="0"/>
              <a:t> </a:t>
            </a:r>
            <a:r>
              <a:rPr lang="en-GB" baseline="0" dirty="0" err="1" smtClean="0"/>
              <a:t>en</a:t>
            </a:r>
            <a:r>
              <a:rPr lang="en-GB" baseline="0" dirty="0" smtClean="0"/>
              <a:t> la cohort del studio Aristotle y </a:t>
            </a:r>
            <a:r>
              <a:rPr lang="en-GB" baseline="0" dirty="0" err="1" smtClean="0"/>
              <a:t>validado</a:t>
            </a:r>
            <a:r>
              <a:rPr lang="en-GB" baseline="0" dirty="0" smtClean="0"/>
              <a:t> </a:t>
            </a:r>
            <a:r>
              <a:rPr lang="en-GB" baseline="0" dirty="0" err="1" smtClean="0"/>
              <a:t>externamente</a:t>
            </a:r>
            <a:r>
              <a:rPr lang="en-GB" baseline="0" dirty="0" smtClean="0"/>
              <a:t> </a:t>
            </a:r>
            <a:r>
              <a:rPr lang="en-GB" baseline="0" dirty="0" err="1" smtClean="0"/>
              <a:t>en</a:t>
            </a:r>
            <a:r>
              <a:rPr lang="en-GB" baseline="0" dirty="0" smtClean="0"/>
              <a:t> la cohort del RELY study</a:t>
            </a:r>
            <a:endParaRPr lang="en-GB" dirty="0"/>
          </a:p>
        </p:txBody>
      </p:sp>
    </p:spTree>
    <p:extLst>
      <p:ext uri="{BB962C8B-B14F-4D97-AF65-F5344CB8AC3E}">
        <p14:creationId xmlns:p14="http://schemas.microsoft.com/office/powerpoint/2010/main" val="2330771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457200" eaLnBrk="1" hangingPunct="1">
              <a:buFont typeface="Arial" panose="020B0604020202020204" pitchFamily="34" charset="0"/>
              <a:buNone/>
            </a:pPr>
            <a:r>
              <a:rPr lang="en-US" altLang="sv-SE" sz="1200" kern="1200" dirty="0">
                <a:solidFill>
                  <a:prstClr val="black"/>
                </a:solidFill>
                <a:latin typeface="Arial" panose="020B0604020202020204" pitchFamily="34" charset="0"/>
                <a:ea typeface="+mn-ea"/>
                <a:cs typeface="Arial" pitchFamily="34" charset="0"/>
              </a:rPr>
              <a:t>ABC-bleeding risk score was well calibrated: </a:t>
            </a:r>
          </a:p>
          <a:p>
            <a:pPr marL="0" indent="0" defTabSz="457200" eaLnBrk="1" hangingPunct="1">
              <a:buFont typeface="Arial" panose="020B0604020202020204" pitchFamily="34" charset="0"/>
              <a:buNone/>
            </a:pPr>
            <a:r>
              <a:rPr lang="en-US" altLang="sv-SE" sz="1200" kern="1200" dirty="0">
                <a:solidFill>
                  <a:prstClr val="black"/>
                </a:solidFill>
                <a:latin typeface="Arial" panose="020B0604020202020204" pitchFamily="34" charset="0"/>
                <a:ea typeface="+mn-ea"/>
                <a:cs typeface="Arial" pitchFamily="34" charset="0"/>
              </a:rPr>
              <a:t>Based on ABC-bleeding risk score, patients were accurately stratified </a:t>
            </a:r>
            <a:r>
              <a:rPr lang="en-US" altLang="sv-SE" sz="1200" b="1" kern="1200" dirty="0">
                <a:solidFill>
                  <a:prstClr val="black"/>
                </a:solidFill>
                <a:latin typeface="Arial" panose="020B0604020202020204" pitchFamily="34" charset="0"/>
                <a:ea typeface="+mn-ea"/>
                <a:cs typeface="Arial" pitchFamily="34" charset="0"/>
              </a:rPr>
              <a:t>in high risk, medium and low risk groups according to event rate</a:t>
            </a:r>
            <a:r>
              <a:rPr lang="en-US" altLang="sv-SE" sz="1200" kern="1200" dirty="0">
                <a:solidFill>
                  <a:prstClr val="black"/>
                </a:solidFill>
                <a:latin typeface="Arial" panose="020B0604020202020204" pitchFamily="34" charset="0"/>
                <a:ea typeface="+mn-ea"/>
                <a:cs typeface="Arial" pitchFamily="34" charset="0"/>
              </a:rPr>
              <a:t>, in both derivation and validation cohort </a:t>
            </a:r>
          </a:p>
          <a:p>
            <a:pPr marL="0" indent="0" defTabSz="457200" eaLnBrk="1" hangingPunct="1">
              <a:buFont typeface="Arial" panose="020B0604020202020204" pitchFamily="34" charset="0"/>
              <a:buNone/>
            </a:pPr>
            <a:r>
              <a:rPr lang="en-US" sz="1200" dirty="0"/>
              <a:t>Comparison of event rates within risk classes for both the derivation and the validation cohorts shows that the ABC-bleeding score had good discriminative ability in different subgroups of patients with atrial fi </a:t>
            </a:r>
            <a:r>
              <a:rPr lang="en-US" sz="1200" dirty="0" err="1"/>
              <a:t>brillation</a:t>
            </a:r>
            <a:endParaRPr lang="en-US" sz="1200" dirty="0"/>
          </a:p>
          <a:p>
            <a:endParaRPr lang="en-GB" dirty="0"/>
          </a:p>
        </p:txBody>
      </p:sp>
      <p:sp>
        <p:nvSpPr>
          <p:cNvPr id="4" name="Slide Number Placeholder 3"/>
          <p:cNvSpPr>
            <a:spLocks noGrp="1"/>
          </p:cNvSpPr>
          <p:nvPr>
            <p:ph type="sldNum" sz="quarter" idx="10"/>
          </p:nvPr>
        </p:nvSpPr>
        <p:spPr/>
        <p:txBody>
          <a:bodyPr/>
          <a:lstStyle/>
          <a:p>
            <a:fld id="{2E92C372-D7F8-4B10-AB0C-B1A138E2FC6B}" type="slidenum">
              <a:rPr lang="en-GB" smtClean="0"/>
              <a:pPr/>
              <a:t>41</a:t>
            </a:fld>
            <a:endParaRPr lang="en-GB" dirty="0"/>
          </a:p>
        </p:txBody>
      </p:sp>
    </p:spTree>
    <p:extLst>
      <p:ext uri="{BB962C8B-B14F-4D97-AF65-F5344CB8AC3E}">
        <p14:creationId xmlns:p14="http://schemas.microsoft.com/office/powerpoint/2010/main" val="3072459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smtClean="0">
                <a:solidFill>
                  <a:schemeClr val="tx1"/>
                </a:solidFill>
                <a:effectLst/>
                <a:latin typeface="+mn-lt"/>
                <a:ea typeface="+mn-ea"/>
                <a:cs typeface="+mn-cs"/>
              </a:rPr>
              <a:t>C-statistic is also known as Area Under the Curve (AUC) when using Receiver Operating Characteristic (ROC) curve. In this prospective, C-statistic has a range between 0.5 to 1.00. The higher the value of C-statistics the </a:t>
            </a:r>
            <a:r>
              <a:rPr lang="en-US" sz="1200" b="1" i="0" kern="1200" dirty="0" smtClean="0">
                <a:solidFill>
                  <a:schemeClr val="tx1"/>
                </a:solidFill>
                <a:effectLst/>
                <a:latin typeface="+mn-lt"/>
                <a:ea typeface="+mn-ea"/>
                <a:cs typeface="+mn-cs"/>
              </a:rPr>
              <a:t>better the predictability of the model (the stronger the positive-association between the event and the risk). The classifying strength of C-statistics or (AUC) is roughly as in the following: 0.90-1.0 = excellent (A), 0.80-0.90 = good (B), 0.70-0.80 = fair (C), 60-0.70 = poor (D), and 0.50-0.60 = very poor/almost no association (F).</a:t>
            </a:r>
            <a:endParaRPr lang="es-ES" b="1" dirty="0"/>
          </a:p>
        </p:txBody>
      </p:sp>
      <p:sp>
        <p:nvSpPr>
          <p:cNvPr id="4" name="Marcador de número de diapositiva 3"/>
          <p:cNvSpPr>
            <a:spLocks noGrp="1"/>
          </p:cNvSpPr>
          <p:nvPr>
            <p:ph type="sldNum" sz="quarter" idx="10"/>
          </p:nvPr>
        </p:nvSpPr>
        <p:spPr/>
        <p:txBody>
          <a:bodyPr/>
          <a:lstStyle/>
          <a:p>
            <a:fld id="{060D8356-1C99-4C36-8116-5080F196E7D0}" type="slidenum">
              <a:rPr lang="es-ES" smtClean="0"/>
              <a:t>42</a:t>
            </a:fld>
            <a:endParaRPr lang="es-ES"/>
          </a:p>
        </p:txBody>
      </p:sp>
    </p:spTree>
    <p:extLst>
      <p:ext uri="{BB962C8B-B14F-4D97-AF65-F5344CB8AC3E}">
        <p14:creationId xmlns:p14="http://schemas.microsoft.com/office/powerpoint/2010/main" val="289827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score de riesgo ABC </a:t>
            </a:r>
            <a:r>
              <a:rPr lang="es-ES" dirty="0" err="1" smtClean="0"/>
              <a:t>bleeding</a:t>
            </a:r>
            <a:r>
              <a:rPr lang="es-ES" dirty="0" smtClean="0"/>
              <a:t> estratifica</a:t>
            </a:r>
            <a:r>
              <a:rPr lang="es-ES" baseline="0" dirty="0" smtClean="0"/>
              <a:t> exactamente los pacientes independiente de las categorías del score de riesgo HAS-BLED</a:t>
            </a:r>
            <a:endParaRPr lang="es-ES" dirty="0"/>
          </a:p>
        </p:txBody>
      </p:sp>
      <p:sp>
        <p:nvSpPr>
          <p:cNvPr id="4" name="Marcador de número de diapositiva 3"/>
          <p:cNvSpPr>
            <a:spLocks noGrp="1"/>
          </p:cNvSpPr>
          <p:nvPr>
            <p:ph type="sldNum" sz="quarter" idx="10"/>
          </p:nvPr>
        </p:nvSpPr>
        <p:spPr/>
        <p:txBody>
          <a:bodyPr/>
          <a:lstStyle/>
          <a:p>
            <a:fld id="{060D8356-1C99-4C36-8116-5080F196E7D0}" type="slidenum">
              <a:rPr lang="es-ES" smtClean="0"/>
              <a:t>44</a:t>
            </a:fld>
            <a:endParaRPr lang="es-ES"/>
          </a:p>
        </p:txBody>
      </p:sp>
    </p:spTree>
    <p:extLst>
      <p:ext uri="{BB962C8B-B14F-4D97-AF65-F5344CB8AC3E}">
        <p14:creationId xmlns:p14="http://schemas.microsoft.com/office/powerpoint/2010/main" val="2061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Límite</a:t>
            </a:r>
            <a:r>
              <a:rPr lang="es-ES" baseline="0" dirty="0" smtClean="0"/>
              <a:t> de CV&lt; 10% es 13 </a:t>
            </a:r>
            <a:r>
              <a:rPr lang="es-ES" baseline="0" dirty="0" err="1" smtClean="0"/>
              <a:t>ng</a:t>
            </a:r>
            <a:r>
              <a:rPr lang="es-ES" baseline="0" dirty="0" smtClean="0"/>
              <a:t>/L  </a:t>
            </a:r>
            <a:endParaRPr lang="es-ES" baseline="0" dirty="0" smtClean="0"/>
          </a:p>
          <a:p>
            <a:r>
              <a:rPr lang="es-ES" baseline="0" dirty="0" smtClean="0"/>
              <a:t>Limite </a:t>
            </a:r>
            <a:r>
              <a:rPr lang="es-ES" baseline="0" dirty="0" smtClean="0"/>
              <a:t>de cuantificación del blanco : Concentración mas elevada que se encuentra en una muestra que no tiene el constituyente a medir</a:t>
            </a:r>
          </a:p>
          <a:p>
            <a:r>
              <a:rPr lang="es-ES" baseline="0" dirty="0" smtClean="0"/>
              <a:t>Límite de detección: Es la concentración mas baja de un constituyente que se puede medir en una muestra con baja concentración del mismo, aunque la cuantificación no sea exacta</a:t>
            </a:r>
          </a:p>
          <a:p>
            <a:r>
              <a:rPr lang="es-ES" baseline="0" dirty="0" smtClean="0"/>
              <a:t>USA : p99 es 19 </a:t>
            </a:r>
            <a:r>
              <a:rPr lang="es-ES" baseline="0" dirty="0" err="1" smtClean="0"/>
              <a:t>ng</a:t>
            </a:r>
            <a:r>
              <a:rPr lang="es-ES" baseline="0" dirty="0" smtClean="0"/>
              <a:t>/, mujeres 14ng/L y hombre 22 </a:t>
            </a:r>
            <a:r>
              <a:rPr lang="es-ES" baseline="0" dirty="0" err="1" smtClean="0"/>
              <a:t>ng</a:t>
            </a:r>
            <a:r>
              <a:rPr lang="es-ES" baseline="0" dirty="0" smtClean="0"/>
              <a:t>/L</a:t>
            </a:r>
          </a:p>
          <a:p>
            <a:r>
              <a:rPr lang="es-ES" baseline="0" dirty="0" smtClean="0"/>
              <a:t>Indicaciones: Estratificación del riesgo en pacientes con síndrome coronario agudo y insuficiencia renal crónica</a:t>
            </a:r>
          </a:p>
          <a:p>
            <a:r>
              <a:rPr lang="es-ES" dirty="0" err="1" smtClean="0"/>
              <a:t>TnT</a:t>
            </a:r>
            <a:r>
              <a:rPr lang="es-ES" dirty="0" smtClean="0"/>
              <a:t>:</a:t>
            </a:r>
            <a:r>
              <a:rPr lang="es-ES" baseline="0" dirty="0" smtClean="0"/>
              <a:t> p99 =10 </a:t>
            </a:r>
            <a:r>
              <a:rPr lang="es-ES" baseline="0" dirty="0" err="1" smtClean="0"/>
              <a:t>ng</a:t>
            </a:r>
            <a:r>
              <a:rPr lang="es-ES" baseline="0" dirty="0" smtClean="0"/>
              <a:t>/L, </a:t>
            </a:r>
            <a:r>
              <a:rPr lang="es-ES" dirty="0" smtClean="0"/>
              <a:t>Límite</a:t>
            </a:r>
            <a:r>
              <a:rPr lang="es-ES" baseline="0" dirty="0" smtClean="0"/>
              <a:t> de CV&lt; 10% es 35 </a:t>
            </a:r>
            <a:r>
              <a:rPr lang="es-ES" baseline="0" dirty="0" err="1" smtClean="0"/>
              <a:t>ng</a:t>
            </a:r>
            <a:r>
              <a:rPr lang="es-ES" baseline="0" dirty="0" smtClean="0"/>
              <a:t>/L y 100 </a:t>
            </a:r>
            <a:r>
              <a:rPr lang="es-ES" baseline="0" dirty="0" err="1" smtClean="0"/>
              <a:t>ng</a:t>
            </a:r>
            <a:r>
              <a:rPr lang="es-ES" baseline="0" dirty="0" smtClean="0"/>
              <a:t>/L diagnostico IAM según OMS</a:t>
            </a:r>
            <a:endParaRPr lang="es-ES" dirty="0"/>
          </a:p>
        </p:txBody>
      </p:sp>
      <p:sp>
        <p:nvSpPr>
          <p:cNvPr id="4" name="Marcador de número de diapositiva 3"/>
          <p:cNvSpPr>
            <a:spLocks noGrp="1"/>
          </p:cNvSpPr>
          <p:nvPr>
            <p:ph type="sldNum" sz="quarter" idx="10"/>
          </p:nvPr>
        </p:nvSpPr>
        <p:spPr/>
        <p:txBody>
          <a:bodyPr/>
          <a:lstStyle/>
          <a:p>
            <a:fld id="{060D8356-1C99-4C36-8116-5080F196E7D0}" type="slidenum">
              <a:rPr lang="es-ES" smtClean="0"/>
              <a:t>4</a:t>
            </a:fld>
            <a:endParaRPr lang="es-ES"/>
          </a:p>
        </p:txBody>
      </p:sp>
    </p:spTree>
    <p:extLst>
      <p:ext uri="{BB962C8B-B14F-4D97-AF65-F5344CB8AC3E}">
        <p14:creationId xmlns:p14="http://schemas.microsoft.com/office/powerpoint/2010/main" val="101240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920" indent="-228920">
              <a:buAutoNum type="arabicPeriod"/>
            </a:pPr>
            <a:r>
              <a:rPr lang="de-CH" dirty="0" err="1" smtClean="0"/>
              <a:t>Reichlin</a:t>
            </a:r>
            <a:r>
              <a:rPr lang="de-CH" dirty="0" smtClean="0"/>
              <a:t> T et al., </a:t>
            </a:r>
            <a:r>
              <a:rPr lang="de-CH" dirty="0" err="1" smtClean="0"/>
              <a:t>Arch</a:t>
            </a:r>
            <a:r>
              <a:rPr lang="de-CH" dirty="0" smtClean="0"/>
              <a:t> Intern </a:t>
            </a:r>
            <a:r>
              <a:rPr lang="de-CH" dirty="0" err="1" smtClean="0"/>
              <a:t>Med</a:t>
            </a:r>
            <a:r>
              <a:rPr lang="de-CH" dirty="0" smtClean="0"/>
              <a:t> 2012;172:1211–1218</a:t>
            </a:r>
          </a:p>
          <a:p>
            <a:pPr marL="228920" indent="-228920">
              <a:buAutoNum type="arabicPeriod"/>
            </a:pPr>
            <a:r>
              <a:rPr lang="en-US" dirty="0" err="1" smtClean="0"/>
              <a:t>Rubini</a:t>
            </a:r>
            <a:r>
              <a:rPr lang="en-US" dirty="0" smtClean="0"/>
              <a:t> </a:t>
            </a:r>
            <a:r>
              <a:rPr lang="en-US" dirty="0" err="1" smtClean="0"/>
              <a:t>Gimenez</a:t>
            </a:r>
            <a:r>
              <a:rPr lang="en-US" dirty="0" smtClean="0"/>
              <a:t> M et al. , </a:t>
            </a:r>
            <a:r>
              <a:rPr lang="en-US" dirty="0" err="1" smtClean="0"/>
              <a:t>Int</a:t>
            </a:r>
            <a:r>
              <a:rPr lang="en-US" dirty="0" smtClean="0"/>
              <a:t> J </a:t>
            </a:r>
            <a:r>
              <a:rPr lang="en-US" dirty="0" err="1" smtClean="0"/>
              <a:t>Cardiol</a:t>
            </a:r>
            <a:r>
              <a:rPr lang="en-US" dirty="0" smtClean="0"/>
              <a:t> 2013;168:3896–3901</a:t>
            </a:r>
          </a:p>
          <a:p>
            <a:pPr marL="228920" indent="-228920">
              <a:buAutoNum type="arabicPeriod"/>
            </a:pPr>
            <a:r>
              <a:rPr lang="en-US" dirty="0" smtClean="0"/>
              <a:t>Body R et al.,</a:t>
            </a:r>
            <a:r>
              <a:rPr lang="en-US" baseline="0" dirty="0" smtClean="0"/>
              <a:t> </a:t>
            </a:r>
            <a:r>
              <a:rPr lang="en-US" dirty="0" smtClean="0"/>
              <a:t>J Am </a:t>
            </a:r>
            <a:r>
              <a:rPr lang="en-US" dirty="0" err="1" smtClean="0"/>
              <a:t>Coll</a:t>
            </a:r>
            <a:r>
              <a:rPr lang="en-US" dirty="0" smtClean="0"/>
              <a:t> </a:t>
            </a:r>
            <a:r>
              <a:rPr lang="en-US" dirty="0" err="1" smtClean="0"/>
              <a:t>Cardiol</a:t>
            </a:r>
            <a:r>
              <a:rPr lang="en-US" dirty="0" smtClean="0"/>
              <a:t> 2011;58:1332–1339</a:t>
            </a:r>
          </a:p>
          <a:p>
            <a:pPr marL="228920" indent="-228920">
              <a:buAutoNum type="arabicPeriod"/>
            </a:pPr>
            <a:r>
              <a:rPr lang="en-US" dirty="0" err="1" smtClean="0"/>
              <a:t>Bandstein</a:t>
            </a:r>
            <a:r>
              <a:rPr lang="en-US" dirty="0" smtClean="0"/>
              <a:t> N et al., J Am </a:t>
            </a:r>
            <a:r>
              <a:rPr lang="en-US" dirty="0" err="1" smtClean="0"/>
              <a:t>Coll</a:t>
            </a:r>
            <a:r>
              <a:rPr lang="en-US" dirty="0" smtClean="0"/>
              <a:t> </a:t>
            </a:r>
            <a:r>
              <a:rPr lang="en-US" dirty="0" err="1" smtClean="0"/>
              <a:t>Cardiol</a:t>
            </a:r>
            <a:r>
              <a:rPr lang="en-US" dirty="0" smtClean="0"/>
              <a:t> 2014;63:2569–2578</a:t>
            </a:r>
          </a:p>
          <a:p>
            <a:pPr marL="228920" indent="-228920">
              <a:buAutoNum type="arabicPeriod"/>
            </a:pPr>
            <a:r>
              <a:rPr lang="en-US" dirty="0" err="1" smtClean="0"/>
              <a:t>Zhelev</a:t>
            </a:r>
            <a:r>
              <a:rPr lang="en-US" dirty="0" smtClean="0"/>
              <a:t> Z et al., BMJ 2015; 350:h15</a:t>
            </a:r>
          </a:p>
          <a:p>
            <a:pPr marL="228920" indent="-228920">
              <a:buAutoNum type="arabicPeriod"/>
            </a:pPr>
            <a:r>
              <a:rPr lang="en-US" dirty="0" err="1" smtClean="0"/>
              <a:t>Reichlin</a:t>
            </a:r>
            <a:r>
              <a:rPr lang="en-US" dirty="0" smtClean="0"/>
              <a:t> T et al., CMAJ 2015;187:E243–E252</a:t>
            </a:r>
          </a:p>
          <a:p>
            <a:pPr marL="228920" indent="-228920">
              <a:buAutoNum type="arabicPeriod"/>
            </a:pPr>
            <a:r>
              <a:rPr lang="en-US" dirty="0" err="1" smtClean="0"/>
              <a:t>Rubini</a:t>
            </a:r>
            <a:r>
              <a:rPr lang="en-US" dirty="0" smtClean="0"/>
              <a:t> </a:t>
            </a:r>
            <a:r>
              <a:rPr lang="en-US" dirty="0" err="1" smtClean="0"/>
              <a:t>Gimenez</a:t>
            </a:r>
            <a:r>
              <a:rPr lang="en-US" dirty="0" smtClean="0"/>
              <a:t> M et al., Am J Med 2015;128:861–870.e4</a:t>
            </a:r>
          </a:p>
        </p:txBody>
      </p:sp>
    </p:spTree>
    <p:extLst>
      <p:ext uri="{BB962C8B-B14F-4D97-AF65-F5344CB8AC3E}">
        <p14:creationId xmlns:p14="http://schemas.microsoft.com/office/powerpoint/2010/main" val="327137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smtClean="0">
                <a:solidFill>
                  <a:srgbClr val="000000"/>
                </a:solidFill>
                <a:latin typeface="+mn-lt"/>
                <a:ea typeface="+mn-ea"/>
                <a:cs typeface="+mn-cs"/>
              </a:rPr>
              <a:t>Patients with higher </a:t>
            </a:r>
            <a:r>
              <a:rPr lang="en-US" sz="800" b="0" kern="1200" dirty="0" err="1" smtClean="0">
                <a:solidFill>
                  <a:srgbClr val="000000"/>
                </a:solidFill>
                <a:latin typeface="+mn-lt"/>
                <a:ea typeface="+mn-ea"/>
                <a:cs typeface="+mn-cs"/>
              </a:rPr>
              <a:t>predischarge</a:t>
            </a:r>
            <a:r>
              <a:rPr lang="en-US" sz="800" b="0" kern="1200" dirty="0" smtClean="0">
                <a:solidFill>
                  <a:srgbClr val="000000"/>
                </a:solidFill>
                <a:latin typeface="+mn-lt"/>
                <a:ea typeface="+mn-ea"/>
                <a:cs typeface="+mn-cs"/>
              </a:rPr>
              <a:t> levels and patients who do not have a decrease in NP levels during hospitalization have worse outcomes </a:t>
            </a:r>
          </a:p>
          <a:p>
            <a:endParaRPr lang="es-ES" dirty="0"/>
          </a:p>
        </p:txBody>
      </p:sp>
      <p:sp>
        <p:nvSpPr>
          <p:cNvPr id="4" name="Marcador de número de diapositiva 3"/>
          <p:cNvSpPr>
            <a:spLocks noGrp="1"/>
          </p:cNvSpPr>
          <p:nvPr>
            <p:ph type="sldNum" sz="quarter" idx="10"/>
          </p:nvPr>
        </p:nvSpPr>
        <p:spPr/>
        <p:txBody>
          <a:bodyPr/>
          <a:lstStyle/>
          <a:p>
            <a:fld id="{060D8356-1C99-4C36-8116-5080F196E7D0}" type="slidenum">
              <a:rPr lang="es-ES" smtClean="0"/>
              <a:t>17</a:t>
            </a:fld>
            <a:endParaRPr lang="es-ES"/>
          </a:p>
        </p:txBody>
      </p:sp>
    </p:spTree>
    <p:extLst>
      <p:ext uri="{BB962C8B-B14F-4D97-AF65-F5344CB8AC3E}">
        <p14:creationId xmlns:p14="http://schemas.microsoft.com/office/powerpoint/2010/main" val="86138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60D8356-1C99-4C36-8116-5080F196E7D0}" type="slidenum">
              <a:rPr lang="es-ES" smtClean="0"/>
              <a:t>20</a:t>
            </a:fld>
            <a:endParaRPr lang="es-ES"/>
          </a:p>
        </p:txBody>
      </p:sp>
    </p:spTree>
    <p:extLst>
      <p:ext uri="{BB962C8B-B14F-4D97-AF65-F5344CB8AC3E}">
        <p14:creationId xmlns:p14="http://schemas.microsoft.com/office/powerpoint/2010/main" val="283185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60D8356-1C99-4C36-8116-5080F196E7D0}" type="slidenum">
              <a:rPr lang="es-ES" smtClean="0"/>
              <a:t>23</a:t>
            </a:fld>
            <a:endParaRPr lang="es-ES"/>
          </a:p>
        </p:txBody>
      </p:sp>
    </p:spTree>
    <p:extLst>
      <p:ext uri="{BB962C8B-B14F-4D97-AF65-F5344CB8AC3E}">
        <p14:creationId xmlns:p14="http://schemas.microsoft.com/office/powerpoint/2010/main" val="361947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850900"/>
            <a:ext cx="6099175" cy="3432175"/>
          </a:xfrm>
        </p:spPr>
      </p:sp>
      <p:sp>
        <p:nvSpPr>
          <p:cNvPr id="3" name="Notes Placeholder 2"/>
          <p:cNvSpPr>
            <a:spLocks noGrp="1"/>
          </p:cNvSpPr>
          <p:nvPr>
            <p:ph type="body" idx="1"/>
          </p:nvPr>
        </p:nvSpPr>
        <p:spPr/>
        <p:txBody>
          <a:bodyPr>
            <a:normAutofit/>
          </a:bodyPr>
          <a:lstStyle/>
          <a:p>
            <a:pPr marL="0" marR="0" indent="0" algn="l" defTabSz="915988" rtl="0" eaLnBrk="0" fontAlgn="base" latinLnBrk="0" hangingPunct="0">
              <a:lnSpc>
                <a:spcPct val="100000"/>
              </a:lnSpc>
              <a:spcBef>
                <a:spcPct val="30000"/>
              </a:spcBef>
              <a:spcAft>
                <a:spcPct val="0"/>
              </a:spcAft>
              <a:buClrTx/>
              <a:buSzTx/>
              <a:buFontTx/>
              <a:buNone/>
              <a:tabLst/>
              <a:defRPr/>
            </a:pPr>
            <a:r>
              <a:rPr lang="en-US" sz="1200" i="1" dirty="0">
                <a:latin typeface="Minion" charset="0"/>
                <a:ea typeface="Minion" charset="0"/>
                <a:cs typeface="Minion" charset="0"/>
              </a:rPr>
              <a:t>GDF-15 – stress-responsive member of the TGFβ cytokine superfamily - </a:t>
            </a:r>
            <a:r>
              <a:rPr lang="en-GB" dirty="0"/>
              <a:t>high levels in the placenta</a:t>
            </a:r>
            <a:r>
              <a:rPr lang="en-GB" baseline="30000" dirty="0"/>
              <a:t>1</a:t>
            </a:r>
          </a:p>
          <a:p>
            <a:pPr marL="266700" indent="-266700">
              <a:spcBef>
                <a:spcPts val="300"/>
              </a:spcBef>
              <a:spcAft>
                <a:spcPts val="300"/>
              </a:spcAft>
            </a:pPr>
            <a:r>
              <a:rPr lang="en-GB" dirty="0"/>
              <a:t>Expression increases sharply in response to pathological or environmental </a:t>
            </a:r>
            <a:r>
              <a:rPr lang="en-GB" b="1" dirty="0"/>
              <a:t>stress signals:</a:t>
            </a:r>
            <a:r>
              <a:rPr lang="en-GB" b="1" baseline="30000" dirty="0"/>
              <a:t>2,3</a:t>
            </a:r>
          </a:p>
          <a:p>
            <a:pPr marL="533400" lvl="1" indent="-266700">
              <a:spcBef>
                <a:spcPts val="300"/>
              </a:spcBef>
              <a:spcAft>
                <a:spcPts val="300"/>
              </a:spcAft>
            </a:pPr>
            <a:r>
              <a:rPr lang="en-GB" sz="1200" dirty="0"/>
              <a:t>hypoxia </a:t>
            </a:r>
          </a:p>
          <a:p>
            <a:pPr marL="533400" lvl="1" indent="-266700">
              <a:spcBef>
                <a:spcPts val="300"/>
              </a:spcBef>
              <a:spcAft>
                <a:spcPts val="300"/>
              </a:spcAft>
            </a:pPr>
            <a:r>
              <a:rPr lang="en-GB" sz="1200" dirty="0"/>
              <a:t>oxidative stress </a:t>
            </a:r>
          </a:p>
          <a:p>
            <a:pPr marL="533400" lvl="1" indent="-266700">
              <a:spcBef>
                <a:spcPts val="300"/>
              </a:spcBef>
              <a:spcAft>
                <a:spcPts val="300"/>
              </a:spcAft>
            </a:pPr>
            <a:r>
              <a:rPr lang="en-GB" sz="1200" dirty="0"/>
              <a:t>inflammation </a:t>
            </a:r>
          </a:p>
          <a:p>
            <a:pPr marL="533400" lvl="1" indent="-266700">
              <a:spcBef>
                <a:spcPts val="300"/>
              </a:spcBef>
              <a:spcAft>
                <a:spcPts val="300"/>
              </a:spcAft>
            </a:pPr>
            <a:r>
              <a:rPr lang="en-GB" sz="1200" dirty="0"/>
              <a:t>tissue injury</a:t>
            </a:r>
          </a:p>
          <a:p>
            <a:pPr marL="533400" lvl="1" indent="-266700">
              <a:spcBef>
                <a:spcPts val="300"/>
              </a:spcBef>
              <a:spcAft>
                <a:spcPts val="300"/>
              </a:spcAft>
            </a:pPr>
            <a:r>
              <a:rPr lang="en-GB" sz="1200" dirty="0" smtClean="0"/>
              <a:t>Remodelling</a:t>
            </a:r>
          </a:p>
          <a:p>
            <a:pPr marL="533400" lvl="1" indent="-266700">
              <a:spcBef>
                <a:spcPts val="300"/>
              </a:spcBef>
              <a:spcAft>
                <a:spcPts val="300"/>
              </a:spcAft>
            </a:pPr>
            <a:endParaRPr lang="en-GB" sz="1200" dirty="0"/>
          </a:p>
          <a:p>
            <a:pPr marL="0" marR="0" indent="0" algn="l" defTabSz="915988" rtl="0" eaLnBrk="0" fontAlgn="base" latinLnBrk="0" hangingPunct="0">
              <a:lnSpc>
                <a:spcPct val="100000"/>
              </a:lnSpc>
              <a:spcBef>
                <a:spcPct val="30000"/>
              </a:spcBef>
              <a:spcAft>
                <a:spcPct val="0"/>
              </a:spcAft>
              <a:buClrTx/>
              <a:buSzTx/>
              <a:buFontTx/>
              <a:buNone/>
              <a:tabLst/>
              <a:defRPr/>
            </a:pPr>
            <a:r>
              <a:rPr lang="en-US" sz="1400" dirty="0"/>
              <a:t/>
            </a:r>
            <a:br>
              <a:rPr lang="en-US" sz="1400" dirty="0"/>
            </a:br>
            <a:endParaRPr lang="en-GB" dirty="0"/>
          </a:p>
        </p:txBody>
      </p:sp>
    </p:spTree>
    <p:extLst>
      <p:ext uri="{BB962C8B-B14F-4D97-AF65-F5344CB8AC3E}">
        <p14:creationId xmlns:p14="http://schemas.microsoft.com/office/powerpoint/2010/main" val="43205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850900"/>
            <a:ext cx="6099175" cy="3432175"/>
          </a:xfrm>
        </p:spPr>
      </p:sp>
      <p:sp>
        <p:nvSpPr>
          <p:cNvPr id="3" name="Notes Placeholder 2"/>
          <p:cNvSpPr>
            <a:spLocks noGrp="1"/>
          </p:cNvSpPr>
          <p:nvPr>
            <p:ph type="body" idx="1"/>
          </p:nvPr>
        </p:nvSpPr>
        <p:spPr/>
        <p:txBody>
          <a:bodyPr>
            <a:normAutofit/>
          </a:bodyPr>
          <a:lstStyle/>
          <a:p>
            <a:pPr marL="0" marR="0" indent="0" algn="l" defTabSz="915988" rtl="0" eaLnBrk="0" fontAlgn="base" latinLnBrk="0" hangingPunct="0">
              <a:lnSpc>
                <a:spcPct val="100000"/>
              </a:lnSpc>
              <a:spcBef>
                <a:spcPct val="30000"/>
              </a:spcBef>
              <a:spcAft>
                <a:spcPct val="0"/>
              </a:spcAft>
              <a:buClrTx/>
              <a:buSzTx/>
              <a:buFontTx/>
              <a:buNone/>
              <a:tabLst/>
              <a:defRPr/>
            </a:pPr>
            <a:r>
              <a:rPr lang="en-GB" dirty="0" err="1" smtClean="0"/>
              <a:t>Cultivo</a:t>
            </a:r>
            <a:r>
              <a:rPr lang="en-GB" baseline="0" dirty="0" smtClean="0"/>
              <a:t> de </a:t>
            </a:r>
            <a:r>
              <a:rPr lang="en-GB" baseline="0" dirty="0" err="1" smtClean="0"/>
              <a:t>miocitos</a:t>
            </a:r>
            <a:r>
              <a:rPr lang="en-GB" baseline="0" dirty="0" smtClean="0"/>
              <a:t>: </a:t>
            </a:r>
            <a:r>
              <a:rPr lang="en-GB" baseline="0" dirty="0" err="1" smtClean="0"/>
              <a:t>Isquemia</a:t>
            </a:r>
            <a:r>
              <a:rPr lang="en-GB" baseline="0" dirty="0" smtClean="0"/>
              <a:t>, stretch, </a:t>
            </a:r>
            <a:r>
              <a:rPr lang="en-GB" baseline="0" dirty="0" err="1" smtClean="0"/>
              <a:t>activación</a:t>
            </a:r>
            <a:r>
              <a:rPr lang="en-GB" baseline="0" dirty="0" smtClean="0"/>
              <a:t> </a:t>
            </a:r>
            <a:r>
              <a:rPr lang="en-GB" baseline="0" dirty="0" err="1" smtClean="0"/>
              <a:t>neurohormonal</a:t>
            </a:r>
            <a:r>
              <a:rPr lang="en-GB" baseline="0" dirty="0" smtClean="0"/>
              <a:t>, </a:t>
            </a:r>
            <a:r>
              <a:rPr lang="en-GB" baseline="0" dirty="0" err="1" smtClean="0"/>
              <a:t>citoquinas</a:t>
            </a:r>
            <a:r>
              <a:rPr lang="en-GB" baseline="0" dirty="0" smtClean="0"/>
              <a:t> </a:t>
            </a:r>
            <a:r>
              <a:rPr lang="en-GB" baseline="0" dirty="0" err="1" smtClean="0"/>
              <a:t>proinflamatorias</a:t>
            </a:r>
            <a:endParaRPr lang="en-GB" baseline="0" dirty="0" smtClean="0"/>
          </a:p>
          <a:p>
            <a:pPr marL="0" marR="0" indent="0" algn="l" defTabSz="915988" rtl="0" eaLnBrk="0" fontAlgn="base" latinLnBrk="0" hangingPunct="0">
              <a:lnSpc>
                <a:spcPct val="100000"/>
              </a:lnSpc>
              <a:spcBef>
                <a:spcPct val="30000"/>
              </a:spcBef>
              <a:spcAft>
                <a:spcPct val="0"/>
              </a:spcAft>
              <a:buClrTx/>
              <a:buSzTx/>
              <a:buFontTx/>
              <a:buNone/>
              <a:tabLst/>
              <a:defRPr/>
            </a:pPr>
            <a:r>
              <a:rPr lang="en-GB" baseline="0" dirty="0" err="1" smtClean="0"/>
              <a:t>Celulas</a:t>
            </a:r>
            <a:r>
              <a:rPr lang="en-GB" baseline="0" dirty="0" smtClean="0"/>
              <a:t> del </a:t>
            </a:r>
            <a:r>
              <a:rPr lang="en-GB" baseline="0" dirty="0" err="1" smtClean="0"/>
              <a:t>musculo</a:t>
            </a:r>
            <a:r>
              <a:rPr lang="en-GB" baseline="0" dirty="0" smtClean="0"/>
              <a:t> </a:t>
            </a:r>
            <a:r>
              <a:rPr lang="en-GB" baseline="0" dirty="0" err="1" smtClean="0"/>
              <a:t>liso</a:t>
            </a:r>
            <a:endParaRPr lang="en-GB" dirty="0"/>
          </a:p>
        </p:txBody>
      </p:sp>
    </p:spTree>
    <p:extLst>
      <p:ext uri="{BB962C8B-B14F-4D97-AF65-F5344CB8AC3E}">
        <p14:creationId xmlns:p14="http://schemas.microsoft.com/office/powerpoint/2010/main" val="219795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Biomarcadores</a:t>
            </a:r>
            <a:r>
              <a:rPr lang="es-ES" dirty="0" smtClean="0"/>
              <a:t> se clasifican</a:t>
            </a:r>
            <a:r>
              <a:rPr lang="es-ES" baseline="0" dirty="0" smtClean="0"/>
              <a:t> en función del proceso en el cual están implicados en el desarrollo y progresión de la IC</a:t>
            </a:r>
          </a:p>
          <a:p>
            <a:r>
              <a:rPr lang="es-ES" baseline="0" dirty="0" smtClean="0"/>
              <a:t>Papel en el remodelado cardiaco protegiendo al </a:t>
            </a:r>
            <a:r>
              <a:rPr lang="es-ES" baseline="0" dirty="0" err="1" smtClean="0"/>
              <a:t>miocito</a:t>
            </a:r>
            <a:r>
              <a:rPr lang="es-ES" baseline="0" dirty="0" smtClean="0"/>
              <a:t> contra apoptosis y la hipertrofia</a:t>
            </a:r>
            <a:endParaRPr lang="es-ES" dirty="0"/>
          </a:p>
        </p:txBody>
      </p:sp>
      <p:sp>
        <p:nvSpPr>
          <p:cNvPr id="4" name="Marcador de número de diapositiva 3"/>
          <p:cNvSpPr>
            <a:spLocks noGrp="1"/>
          </p:cNvSpPr>
          <p:nvPr>
            <p:ph type="sldNum" sz="quarter" idx="10"/>
          </p:nvPr>
        </p:nvSpPr>
        <p:spPr/>
        <p:txBody>
          <a:bodyPr/>
          <a:lstStyle/>
          <a:p>
            <a:fld id="{060D8356-1C99-4C36-8116-5080F196E7D0}" type="slidenum">
              <a:rPr lang="es-ES" smtClean="0"/>
              <a:t>27</a:t>
            </a:fld>
            <a:endParaRPr lang="es-ES"/>
          </a:p>
        </p:txBody>
      </p:sp>
    </p:spTree>
    <p:extLst>
      <p:ext uri="{BB962C8B-B14F-4D97-AF65-F5344CB8AC3E}">
        <p14:creationId xmlns:p14="http://schemas.microsoft.com/office/powerpoint/2010/main" val="119312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D44BEED9-AFA7-4AE4-8D10-BA07A25CA31F}" type="datetimeFigureOut">
              <a:rPr lang="es-ES" smtClean="0"/>
              <a:t>04/02/2020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6C86D-50E9-49E3-A745-34A7077690C4}" type="slidenum">
              <a:rPr lang="es-ES" smtClean="0"/>
              <a:t>‹Nº›</a:t>
            </a:fld>
            <a:endParaRPr lang="es-ES"/>
          </a:p>
        </p:txBody>
      </p:sp>
    </p:spTree>
    <p:extLst>
      <p:ext uri="{BB962C8B-B14F-4D97-AF65-F5344CB8AC3E}">
        <p14:creationId xmlns:p14="http://schemas.microsoft.com/office/powerpoint/2010/main" val="364400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44BEED9-AFA7-4AE4-8D10-BA07A25CA31F}" type="datetimeFigureOut">
              <a:rPr lang="es-ES" smtClean="0"/>
              <a:t>04/02/2020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6C86D-50E9-49E3-A745-34A7077690C4}" type="slidenum">
              <a:rPr lang="es-ES" smtClean="0"/>
              <a:t>‹Nº›</a:t>
            </a:fld>
            <a:endParaRPr lang="es-ES"/>
          </a:p>
        </p:txBody>
      </p:sp>
    </p:spTree>
    <p:extLst>
      <p:ext uri="{BB962C8B-B14F-4D97-AF65-F5344CB8AC3E}">
        <p14:creationId xmlns:p14="http://schemas.microsoft.com/office/powerpoint/2010/main" val="36239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44BEED9-AFA7-4AE4-8D10-BA07A25CA31F}" type="datetimeFigureOut">
              <a:rPr lang="es-ES" smtClean="0"/>
              <a:t>04/02/2020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6C86D-50E9-49E3-A745-34A7077690C4}" type="slidenum">
              <a:rPr lang="es-ES" smtClean="0"/>
              <a:t>‹Nº›</a:t>
            </a:fld>
            <a:endParaRPr lang="es-ES"/>
          </a:p>
        </p:txBody>
      </p:sp>
    </p:spTree>
    <p:extLst>
      <p:ext uri="{BB962C8B-B14F-4D97-AF65-F5344CB8AC3E}">
        <p14:creationId xmlns:p14="http://schemas.microsoft.com/office/powerpoint/2010/main" val="2434044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s-E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F3F3A29-AD3F-4AEB-860A-2D3EF5BF10F1}" type="slidenum">
              <a:rPr lang="es-ES" smtClean="0"/>
              <a:pPr/>
              <a:t>‹Nº›</a:t>
            </a:fld>
            <a:endParaRPr lang="es-ES"/>
          </a:p>
        </p:txBody>
      </p:sp>
    </p:spTree>
    <p:extLst>
      <p:ext uri="{BB962C8B-B14F-4D97-AF65-F5344CB8AC3E}">
        <p14:creationId xmlns:p14="http://schemas.microsoft.com/office/powerpoint/2010/main" val="1553778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5231" y="355600"/>
            <a:ext cx="11263015" cy="1310400"/>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478523" y="1760400"/>
            <a:ext cx="11249723" cy="4140000"/>
          </a:xfrm>
        </p:spPr>
        <p:txBody>
          <a:bodyPr lIns="0" tIns="0" rIns="0" bIns="0"/>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89"/>
          <p:cNvSpPr>
            <a:spLocks noGrp="1" noChangeArrowheads="1"/>
          </p:cNvSpPr>
          <p:nvPr>
            <p:ph type="ftr" sz="quarter" idx="3"/>
          </p:nvPr>
        </p:nvSpPr>
        <p:spPr bwMode="auto">
          <a:xfrm>
            <a:off x="3063631" y="6458966"/>
            <a:ext cx="6019801"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00">
                <a:solidFill>
                  <a:srgbClr val="969696"/>
                </a:solidFill>
                <a:latin typeface="+mn-lt"/>
              </a:defRPr>
            </a:lvl1pPr>
          </a:lstStyle>
          <a:p>
            <a:r>
              <a:rPr lang="en-US" dirty="0" smtClean="0"/>
              <a:t>For internal use only; </a:t>
            </a:r>
            <a:fld id="{0B90B4B7-8022-49C4-88FF-239C0E4CC971}" type="datetime3">
              <a:rPr lang="en-US" smtClean="0"/>
              <a:pPr/>
              <a:t>4 February 2020</a:t>
            </a:fld>
            <a:r>
              <a:rPr lang="en-US" dirty="0" smtClean="0"/>
              <a:t>;</a:t>
            </a:r>
            <a:r>
              <a:rPr lang="en-GB" dirty="0" smtClean="0"/>
              <a:t> S Menassanch-Volker</a:t>
            </a:r>
            <a:endParaRPr lang="en-US" dirty="0"/>
          </a:p>
        </p:txBody>
      </p:sp>
      <p:sp>
        <p:nvSpPr>
          <p:cNvPr id="6" name="Text Placeholder 6"/>
          <p:cNvSpPr>
            <a:spLocks noGrp="1"/>
          </p:cNvSpPr>
          <p:nvPr>
            <p:ph type="body" sz="quarter" idx="10"/>
          </p:nvPr>
        </p:nvSpPr>
        <p:spPr>
          <a:xfrm>
            <a:off x="1493588" y="5942628"/>
            <a:ext cx="8520724" cy="477837"/>
          </a:xfrm>
        </p:spPr>
        <p:txBody>
          <a:bodyPr anchor="b" anchorCtr="0"/>
          <a:lstStyle>
            <a:lvl1pPr marL="0" indent="0" algn="ctr">
              <a:spcBef>
                <a:spcPts val="0"/>
              </a:spcBef>
              <a:spcAft>
                <a:spcPts val="100"/>
              </a:spcAft>
              <a:buFont typeface="+mj-lt"/>
              <a:buNone/>
              <a:defRPr sz="1000"/>
            </a:lvl1pPr>
            <a:lvl2pPr marL="1573213" indent="-134938" algn="ctr">
              <a:spcBef>
                <a:spcPts val="0"/>
              </a:spcBef>
              <a:spcAft>
                <a:spcPts val="100"/>
              </a:spcAft>
              <a:buFont typeface="+mj-lt"/>
              <a:buAutoNum type="arabicPeriod"/>
              <a:defRPr sz="1000"/>
            </a:lvl2pPr>
            <a:lvl3pPr marL="1573213" indent="-134938" algn="ctr">
              <a:spcBef>
                <a:spcPts val="0"/>
              </a:spcBef>
              <a:spcAft>
                <a:spcPts val="100"/>
              </a:spcAft>
              <a:buFont typeface="+mj-lt"/>
              <a:buAutoNum type="arabicPeriod"/>
              <a:defRPr sz="1000"/>
            </a:lvl3pPr>
            <a:lvl4pPr marL="1573213" indent="-134938" algn="ctr">
              <a:spcBef>
                <a:spcPts val="0"/>
              </a:spcBef>
              <a:spcAft>
                <a:spcPts val="100"/>
              </a:spcAft>
              <a:buFont typeface="+mj-lt"/>
              <a:buAutoNum type="arabicPeriod"/>
              <a:defRPr sz="1000"/>
            </a:lvl4pPr>
            <a:lvl5pPr marL="1573213" indent="-134938" algn="ctr">
              <a:spcBef>
                <a:spcPts val="0"/>
              </a:spcBef>
              <a:spcAft>
                <a:spcPts val="100"/>
              </a:spcAft>
              <a:buFont typeface="+mj-lt"/>
              <a:buAutoNum type="arabicPeriod"/>
              <a:defRPr sz="1000"/>
            </a:lvl5pPr>
          </a:lstStyle>
          <a:p>
            <a:pPr lvl="0"/>
            <a:r>
              <a:rPr lang="en-US" noProof="0" smtClean="0"/>
              <a:t>Click to edit Master text styles</a:t>
            </a:r>
          </a:p>
        </p:txBody>
      </p:sp>
    </p:spTree>
    <p:extLst>
      <p:ext uri="{BB962C8B-B14F-4D97-AF65-F5344CB8AC3E}">
        <p14:creationId xmlns:p14="http://schemas.microsoft.com/office/powerpoint/2010/main" val="1890851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Footer Placeholder 3"/>
          <p:cNvSpPr>
            <a:spLocks noGrp="1"/>
          </p:cNvSpPr>
          <p:nvPr>
            <p:ph type="ftr" sz="quarter" idx="10"/>
          </p:nvPr>
        </p:nvSpPr>
        <p:spPr>
          <a:xfrm>
            <a:off x="3063631" y="6178550"/>
            <a:ext cx="6019801" cy="279400"/>
          </a:xfrm>
          <a:prstGeom prst="rect">
            <a:avLst/>
          </a:prstGeom>
        </p:spPr>
        <p:txBody>
          <a:bodyPr/>
          <a:lstStyle>
            <a:lvl1pPr>
              <a:defRPr/>
            </a:lvl1pPr>
          </a:lstStyle>
          <a:p>
            <a:fld id="{EE621151-6A1D-4013-A39C-D8949F9EEC79}" type="datetime3">
              <a:rPr lang="en-US" noProof="0" smtClean="0"/>
              <a:pPr/>
              <a:t>4 February 2020</a:t>
            </a:fld>
            <a:r>
              <a:rPr lang="en-US" noProof="0" dirty="0" smtClean="0"/>
              <a:t>    page </a:t>
            </a:r>
            <a:fld id="{85BAB321-C1A9-483C-AA20-A124755B9E21}" type="slidenum">
              <a:rPr lang="en-US" noProof="0" smtClean="0"/>
              <a:pPr/>
              <a:t>‹Nº›</a:t>
            </a:fld>
            <a:r>
              <a:rPr lang="en-US" noProof="0" dirty="0" smtClean="0"/>
              <a:t>    © 2016 Roche</a:t>
            </a:r>
            <a:endParaRPr lang="en-US" noProof="0" dirty="0"/>
          </a:p>
        </p:txBody>
      </p:sp>
      <p:sp>
        <p:nvSpPr>
          <p:cNvPr id="5" name="Content Placeholder 2"/>
          <p:cNvSpPr>
            <a:spLocks noGrp="1"/>
          </p:cNvSpPr>
          <p:nvPr>
            <p:ph idx="1"/>
          </p:nvPr>
        </p:nvSpPr>
        <p:spPr>
          <a:xfrm>
            <a:off x="465017" y="1763714"/>
            <a:ext cx="5549706" cy="3947206"/>
          </a:xfrm>
        </p:spPr>
        <p:txBody>
          <a:bodyPr/>
          <a:lstStyle>
            <a:lvl1pPr>
              <a:defRPr sz="1400">
                <a:latin typeface="Imago" pitchFamily="2" charset="0"/>
              </a:defRPr>
            </a:lvl1pPr>
            <a:lvl2pPr>
              <a:defRPr sz="1400">
                <a:latin typeface="Imago" pitchFamily="2" charset="0"/>
              </a:defRPr>
            </a:lvl2pPr>
            <a:lvl3pPr>
              <a:defRPr sz="1400">
                <a:latin typeface="Imago" pitchFamily="2" charset="0"/>
              </a:defRPr>
            </a:lvl3pPr>
            <a:lvl4pPr>
              <a:defRPr sz="1400">
                <a:latin typeface="Imago" pitchFamily="2" charset="0"/>
              </a:defRPr>
            </a:lvl4pPr>
            <a:lvl5pPr>
              <a:defRPr sz="1400">
                <a:latin typeface="Imago" pitchFamily="2"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Content Placeholder 8"/>
          <p:cNvSpPr>
            <a:spLocks noGrp="1"/>
          </p:cNvSpPr>
          <p:nvPr>
            <p:ph sz="quarter" idx="11"/>
          </p:nvPr>
        </p:nvSpPr>
        <p:spPr>
          <a:xfrm>
            <a:off x="463801" y="840261"/>
            <a:ext cx="11279554" cy="824727"/>
          </a:xfrm>
        </p:spPr>
        <p:txBody>
          <a:bodyPr/>
          <a:lstStyle>
            <a:lvl1pPr marL="0" indent="0">
              <a:buNone/>
              <a:defRPr sz="2900" i="1">
                <a:latin typeface="Minion" pitchFamily="18" charset="0"/>
              </a:defRPr>
            </a:lvl1pPr>
            <a:lvl2pPr marL="355600" indent="0">
              <a:buNone/>
              <a:defRPr sz="2900" i="1">
                <a:latin typeface="Minion" pitchFamily="18" charset="0"/>
              </a:defRPr>
            </a:lvl2pPr>
            <a:lvl3pPr marL="720725" indent="0">
              <a:buNone/>
              <a:defRPr sz="2900" i="1">
                <a:latin typeface="Minion" pitchFamily="18" charset="0"/>
              </a:defRPr>
            </a:lvl3pPr>
            <a:lvl4pPr marL="1074738" indent="0">
              <a:buNone/>
              <a:defRPr sz="2900" i="1">
                <a:latin typeface="Minion" pitchFamily="18" charset="0"/>
              </a:defRPr>
            </a:lvl4pPr>
            <a:lvl5pPr marL="1438275" indent="0">
              <a:buNone/>
              <a:defRPr sz="2900" i="1">
                <a:latin typeface="Minion" pitchFamily="18" charset="0"/>
              </a:defRPr>
            </a:lvl5pPr>
          </a:lstStyle>
          <a:p>
            <a:pPr lvl="0"/>
            <a:r>
              <a:rPr lang="en-US" noProof="0" smtClean="0"/>
              <a:t>Click to edit Master text styles</a:t>
            </a:r>
          </a:p>
        </p:txBody>
      </p:sp>
      <p:sp>
        <p:nvSpPr>
          <p:cNvPr id="7" name="Content Placeholder 6"/>
          <p:cNvSpPr>
            <a:spLocks noGrp="1"/>
          </p:cNvSpPr>
          <p:nvPr>
            <p:ph sz="quarter" idx="12"/>
          </p:nvPr>
        </p:nvSpPr>
        <p:spPr>
          <a:xfrm>
            <a:off x="465893" y="5650478"/>
            <a:ext cx="11277462" cy="467928"/>
          </a:xfrm>
        </p:spPr>
        <p:txBody>
          <a:bodyPr anchor="b" anchorCtr="0"/>
          <a:lstStyle>
            <a:lvl1pPr>
              <a:spcBef>
                <a:spcPts val="0"/>
              </a:spcBef>
              <a:buNone/>
              <a:defRPr sz="800"/>
            </a:lvl1pPr>
            <a:lvl2pPr>
              <a:buNone/>
              <a:defRPr sz="1000"/>
            </a:lvl2pPr>
            <a:lvl3pPr>
              <a:buNone/>
              <a:defRPr sz="1000"/>
            </a:lvl3pPr>
            <a:lvl4pPr>
              <a:buNone/>
              <a:defRPr sz="1000"/>
            </a:lvl4pPr>
            <a:lvl5pPr>
              <a:buNone/>
              <a:defRPr sz="1000"/>
            </a:lvl5pPr>
          </a:lstStyle>
          <a:p>
            <a:pPr lvl="0"/>
            <a:r>
              <a:rPr lang="en-US" noProof="0" smtClean="0"/>
              <a:t>Click to edit Master text styles</a:t>
            </a:r>
            <a:endParaRPr lang="en-US" noProof="0"/>
          </a:p>
        </p:txBody>
      </p:sp>
      <p:sp>
        <p:nvSpPr>
          <p:cNvPr id="8" name="Content Placeholder 2"/>
          <p:cNvSpPr>
            <a:spLocks noGrp="1"/>
          </p:cNvSpPr>
          <p:nvPr>
            <p:ph idx="13"/>
          </p:nvPr>
        </p:nvSpPr>
        <p:spPr>
          <a:xfrm>
            <a:off x="6177279" y="1763714"/>
            <a:ext cx="5549706" cy="3947206"/>
          </a:xfrm>
        </p:spPr>
        <p:txBody>
          <a:bodyPr/>
          <a:lstStyle>
            <a:lvl1pPr>
              <a:defRPr sz="1400">
                <a:latin typeface="Imago" pitchFamily="2" charset="0"/>
              </a:defRPr>
            </a:lvl1pPr>
            <a:lvl2pPr>
              <a:defRPr sz="1400">
                <a:latin typeface="Imago" pitchFamily="2" charset="0"/>
              </a:defRPr>
            </a:lvl2pPr>
            <a:lvl3pPr>
              <a:defRPr sz="1400">
                <a:latin typeface="Imago" pitchFamily="2" charset="0"/>
              </a:defRPr>
            </a:lvl3pPr>
            <a:lvl4pPr>
              <a:defRPr sz="1400">
                <a:latin typeface="Imago" pitchFamily="2" charset="0"/>
              </a:defRPr>
            </a:lvl4pPr>
            <a:lvl5pPr>
              <a:defRPr sz="1400">
                <a:latin typeface="Imago" pitchFamily="2"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2817049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325563"/>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297397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Footer Placeholder 3"/>
          <p:cNvSpPr>
            <a:spLocks noGrp="1"/>
          </p:cNvSpPr>
          <p:nvPr>
            <p:ph type="ftr" sz="quarter" idx="10"/>
          </p:nvPr>
        </p:nvSpPr>
        <p:spPr/>
        <p:txBody>
          <a:bodyPr/>
          <a:lstStyle>
            <a:lvl1pPr>
              <a:defRPr/>
            </a:lvl1pPr>
          </a:lstStyle>
          <a:p>
            <a:fld id="{EE621151-6A1D-4013-A39C-D8949F9EEC79}" type="datetime3">
              <a:rPr lang="en-US" noProof="0" smtClean="0"/>
              <a:pPr/>
              <a:t>4 February 2020</a:t>
            </a:fld>
            <a:r>
              <a:rPr lang="en-US" noProof="0" dirty="0" smtClean="0"/>
              <a:t>    page </a:t>
            </a:r>
            <a:fld id="{85BAB321-C1A9-483C-AA20-A124755B9E21}" type="slidenum">
              <a:rPr lang="en-US" noProof="0" smtClean="0"/>
              <a:pPr/>
              <a:t>‹Nº›</a:t>
            </a:fld>
            <a:r>
              <a:rPr lang="en-US" noProof="0" dirty="0" smtClean="0"/>
              <a:t>    © 2016 Roche</a:t>
            </a:r>
            <a:endParaRPr lang="en-US" noProof="0" dirty="0"/>
          </a:p>
        </p:txBody>
      </p:sp>
      <p:sp>
        <p:nvSpPr>
          <p:cNvPr id="5" name="Content Placeholder 2"/>
          <p:cNvSpPr>
            <a:spLocks noGrp="1"/>
          </p:cNvSpPr>
          <p:nvPr>
            <p:ph idx="1"/>
          </p:nvPr>
        </p:nvSpPr>
        <p:spPr>
          <a:xfrm>
            <a:off x="465016" y="1763714"/>
            <a:ext cx="11258062" cy="3947206"/>
          </a:xfrm>
        </p:spPr>
        <p:txBody>
          <a:bodyPr/>
          <a:lstStyle>
            <a:lvl1pPr>
              <a:defRPr sz="1580">
                <a:latin typeface="Imago" pitchFamily="2" charset="0"/>
              </a:defRPr>
            </a:lvl1pPr>
            <a:lvl2pPr>
              <a:defRPr sz="1580">
                <a:latin typeface="Imago" pitchFamily="2" charset="0"/>
              </a:defRPr>
            </a:lvl2pPr>
            <a:lvl3pPr>
              <a:defRPr sz="1580">
                <a:latin typeface="Imago" pitchFamily="2" charset="0"/>
              </a:defRPr>
            </a:lvl3pPr>
            <a:lvl4pPr>
              <a:defRPr sz="1580">
                <a:latin typeface="Imago" pitchFamily="2" charset="0"/>
              </a:defRPr>
            </a:lvl4pPr>
            <a:lvl5pPr>
              <a:defRPr sz="1580">
                <a:latin typeface="Imago" pitchFamily="2"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Content Placeholder 8"/>
          <p:cNvSpPr>
            <a:spLocks noGrp="1"/>
          </p:cNvSpPr>
          <p:nvPr>
            <p:ph sz="quarter" idx="11"/>
          </p:nvPr>
        </p:nvSpPr>
        <p:spPr>
          <a:xfrm>
            <a:off x="463800" y="840260"/>
            <a:ext cx="11279554" cy="824727"/>
          </a:xfrm>
        </p:spPr>
        <p:txBody>
          <a:bodyPr/>
          <a:lstStyle>
            <a:lvl1pPr marL="0" indent="0">
              <a:buNone/>
              <a:defRPr sz="3273" i="1">
                <a:latin typeface="Minion" pitchFamily="18" charset="0"/>
              </a:defRPr>
            </a:lvl1pPr>
            <a:lvl2pPr marL="401366" indent="0">
              <a:buNone/>
              <a:defRPr sz="3273" i="1">
                <a:latin typeface="Minion" pitchFamily="18" charset="0"/>
              </a:defRPr>
            </a:lvl2pPr>
            <a:lvl3pPr marL="813482" indent="0">
              <a:buNone/>
              <a:defRPr sz="3273" i="1">
                <a:latin typeface="Minion" pitchFamily="18" charset="0"/>
              </a:defRPr>
            </a:lvl3pPr>
            <a:lvl4pPr marL="1213057" indent="0">
              <a:buNone/>
              <a:defRPr sz="3273" i="1">
                <a:latin typeface="Minion" pitchFamily="18" charset="0"/>
              </a:defRPr>
            </a:lvl4pPr>
            <a:lvl5pPr marL="1623381" indent="0">
              <a:buNone/>
              <a:defRPr sz="3273" i="1">
                <a:latin typeface="Minion" pitchFamily="18" charset="0"/>
              </a:defRPr>
            </a:lvl5pPr>
          </a:lstStyle>
          <a:p>
            <a:pPr lvl="0"/>
            <a:r>
              <a:rPr lang="en-US" noProof="0" dirty="0" smtClean="0"/>
              <a:t>Click to edit Master text styles</a:t>
            </a:r>
          </a:p>
        </p:txBody>
      </p:sp>
      <p:sp>
        <p:nvSpPr>
          <p:cNvPr id="7" name="Content Placeholder 6"/>
          <p:cNvSpPr>
            <a:spLocks noGrp="1"/>
          </p:cNvSpPr>
          <p:nvPr>
            <p:ph sz="quarter" idx="12"/>
          </p:nvPr>
        </p:nvSpPr>
        <p:spPr>
          <a:xfrm>
            <a:off x="465892" y="5650478"/>
            <a:ext cx="11277463" cy="467928"/>
          </a:xfrm>
        </p:spPr>
        <p:txBody>
          <a:bodyPr anchor="b" anchorCtr="0"/>
          <a:lstStyle>
            <a:lvl1pPr>
              <a:spcBef>
                <a:spcPts val="0"/>
              </a:spcBef>
              <a:buNone/>
              <a:defRPr sz="903"/>
            </a:lvl1pPr>
            <a:lvl2pPr>
              <a:buNone/>
              <a:defRPr sz="1129"/>
            </a:lvl2pPr>
            <a:lvl3pPr>
              <a:buNone/>
              <a:defRPr sz="1129"/>
            </a:lvl3pPr>
            <a:lvl4pPr>
              <a:buNone/>
              <a:defRPr sz="1129"/>
            </a:lvl4pPr>
            <a:lvl5pPr>
              <a:buNone/>
              <a:defRPr sz="1129"/>
            </a:lvl5pPr>
          </a:lstStyle>
          <a:p>
            <a:pPr lvl="0"/>
            <a:r>
              <a:rPr lang="en-US" noProof="0" smtClean="0"/>
              <a:t>Click to edit Master text styles</a:t>
            </a:r>
            <a:endParaRPr lang="en-US" noProof="0"/>
          </a:p>
        </p:txBody>
      </p:sp>
    </p:spTree>
    <p:extLst>
      <p:ext uri="{BB962C8B-B14F-4D97-AF65-F5344CB8AC3E}">
        <p14:creationId xmlns:p14="http://schemas.microsoft.com/office/powerpoint/2010/main" val="2817406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68923" y="2181227"/>
            <a:ext cx="3658664" cy="3529693"/>
          </a:xfrm>
          <a:solidFill>
            <a:schemeClr val="accent3">
              <a:lumMod val="95000"/>
            </a:schemeClr>
          </a:solidFill>
        </p:spPr>
        <p:txBody>
          <a:bodyPr lIns="91440" tIns="91440"/>
          <a:lstStyle>
            <a:lvl1pPr>
              <a:defRPr sz="1580"/>
            </a:lvl1pPr>
            <a:lvl2pPr>
              <a:defRPr sz="1580"/>
            </a:lvl2pPr>
            <a:lvl3pPr>
              <a:defRPr sz="1580"/>
            </a:lvl3pPr>
            <a:lvl4pPr>
              <a:defRPr sz="1580"/>
            </a:lvl4pPr>
            <a:lvl5pPr>
              <a:defRPr sz="158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1"/>
          </p:nvPr>
        </p:nvSpPr>
        <p:spPr>
          <a:xfrm>
            <a:off x="4269500" y="2181227"/>
            <a:ext cx="3658664" cy="3529693"/>
          </a:xfrm>
          <a:solidFill>
            <a:schemeClr val="accent3">
              <a:lumMod val="95000"/>
            </a:schemeClr>
          </a:solidFill>
        </p:spPr>
        <p:txBody>
          <a:bodyPr lIns="91440" tIns="91440"/>
          <a:lstStyle>
            <a:lvl1pPr>
              <a:defRPr sz="1580"/>
            </a:lvl1pPr>
            <a:lvl2pPr>
              <a:defRPr sz="1580"/>
            </a:lvl2pPr>
            <a:lvl3pPr>
              <a:defRPr sz="1580"/>
            </a:lvl3pPr>
            <a:lvl4pPr>
              <a:defRPr sz="1580"/>
            </a:lvl4pPr>
            <a:lvl5pPr>
              <a:defRPr sz="158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4"/>
          <p:cNvSpPr>
            <a:spLocks noGrp="1"/>
          </p:cNvSpPr>
          <p:nvPr>
            <p:ph type="body" sz="quarter" idx="12"/>
          </p:nvPr>
        </p:nvSpPr>
        <p:spPr>
          <a:xfrm>
            <a:off x="468924" y="1774827"/>
            <a:ext cx="3658664" cy="358775"/>
          </a:xfrm>
          <a:noFill/>
        </p:spPr>
        <p:txBody>
          <a:bodyPr lIns="91440" tIns="91440"/>
          <a:lstStyle>
            <a:lvl1pPr marL="0" indent="0">
              <a:buNone/>
              <a:defRPr sz="1580" b="1">
                <a:solidFill>
                  <a:schemeClr val="accent2"/>
                </a:solidFill>
              </a:defRPr>
            </a:lvl1pPr>
            <a:lvl2pPr>
              <a:defRPr sz="1806"/>
            </a:lvl2pPr>
            <a:lvl3pPr>
              <a:defRPr sz="1806"/>
            </a:lvl3pPr>
            <a:lvl4pPr>
              <a:defRPr sz="1806"/>
            </a:lvl4pPr>
            <a:lvl5pPr>
              <a:defRPr sz="1806"/>
            </a:lvl5pPr>
          </a:lstStyle>
          <a:p>
            <a:pPr lvl="0"/>
            <a:r>
              <a:rPr lang="en-US" smtClean="0"/>
              <a:t>Click to edit Master text styles</a:t>
            </a:r>
          </a:p>
        </p:txBody>
      </p:sp>
      <p:sp>
        <p:nvSpPr>
          <p:cNvPr id="10" name="Text Placeholder 4"/>
          <p:cNvSpPr>
            <a:spLocks noGrp="1"/>
          </p:cNvSpPr>
          <p:nvPr>
            <p:ph type="body" sz="quarter" idx="13"/>
          </p:nvPr>
        </p:nvSpPr>
        <p:spPr>
          <a:xfrm>
            <a:off x="4269500" y="1774827"/>
            <a:ext cx="3658664" cy="358775"/>
          </a:xfrm>
          <a:noFill/>
        </p:spPr>
        <p:txBody>
          <a:bodyPr lIns="91440" tIns="91440"/>
          <a:lstStyle>
            <a:lvl1pPr marL="0" indent="0">
              <a:buNone/>
              <a:defRPr sz="1580" b="1">
                <a:solidFill>
                  <a:schemeClr val="accent2"/>
                </a:solidFill>
              </a:defRPr>
            </a:lvl1pPr>
            <a:lvl2pPr>
              <a:defRPr sz="1806"/>
            </a:lvl2pPr>
            <a:lvl3pPr>
              <a:defRPr sz="1806"/>
            </a:lvl3pPr>
            <a:lvl4pPr>
              <a:defRPr sz="1806"/>
            </a:lvl4pPr>
            <a:lvl5pPr>
              <a:defRPr sz="1806"/>
            </a:lvl5pPr>
          </a:lstStyle>
          <a:p>
            <a:pPr lvl="0"/>
            <a:r>
              <a:rPr lang="en-US" smtClean="0"/>
              <a:t>Click to edit Master text styles</a:t>
            </a:r>
          </a:p>
        </p:txBody>
      </p:sp>
      <p:sp>
        <p:nvSpPr>
          <p:cNvPr id="7" name="Rectangle 89"/>
          <p:cNvSpPr>
            <a:spLocks noGrp="1" noChangeArrowheads="1"/>
          </p:cNvSpPr>
          <p:nvPr>
            <p:ph type="ftr" sz="quarter" idx="3"/>
          </p:nvPr>
        </p:nvSpPr>
        <p:spPr bwMode="auto">
          <a:xfrm>
            <a:off x="3063631" y="6178550"/>
            <a:ext cx="6019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42">
                <a:solidFill>
                  <a:srgbClr val="969696"/>
                </a:solidFill>
              </a:defRPr>
            </a:lvl1pPr>
          </a:lstStyle>
          <a:p>
            <a:fld id="{09273626-913A-4064-AC66-66FE2180C2B6}" type="datetime3">
              <a:rPr lang="en-US" altLang="zh-CN" smtClean="0"/>
              <a:pPr/>
              <a:t>4 February 2020</a:t>
            </a:fld>
            <a:r>
              <a:rPr lang="de-DE" altLang="zh-CN" dirty="0" smtClean="0"/>
              <a:t>    </a:t>
            </a:r>
            <a:r>
              <a:rPr lang="en-US" altLang="zh-CN" dirty="0" smtClean="0"/>
              <a:t>page</a:t>
            </a:r>
            <a:r>
              <a:rPr lang="de-DE" altLang="zh-CN" dirty="0" smtClean="0"/>
              <a:t> </a:t>
            </a:r>
            <a:fld id="{9ECAF578-69B9-4CD9-982B-7891C50EF6E4}" type="slidenum">
              <a:rPr lang="en-US" altLang="zh-CN" smtClean="0"/>
              <a:pPr/>
              <a:t>‹Nº›</a:t>
            </a:fld>
            <a:r>
              <a:rPr lang="en-US" altLang="zh-CN" dirty="0" smtClean="0"/>
              <a:t>    </a:t>
            </a:r>
            <a:r>
              <a:rPr lang="de-DE" altLang="zh-CN" dirty="0" smtClean="0"/>
              <a:t>© 2016 Roche</a:t>
            </a:r>
            <a:endParaRPr lang="en-US" altLang="zh-CN" dirty="0"/>
          </a:p>
        </p:txBody>
      </p:sp>
      <p:sp>
        <p:nvSpPr>
          <p:cNvPr id="8" name="Content Placeholder 8"/>
          <p:cNvSpPr>
            <a:spLocks noGrp="1"/>
          </p:cNvSpPr>
          <p:nvPr>
            <p:ph sz="quarter" idx="14"/>
          </p:nvPr>
        </p:nvSpPr>
        <p:spPr>
          <a:xfrm>
            <a:off x="463800" y="840260"/>
            <a:ext cx="11279554" cy="824727"/>
          </a:xfrm>
        </p:spPr>
        <p:txBody>
          <a:bodyPr/>
          <a:lstStyle>
            <a:lvl1pPr marL="0" indent="0">
              <a:buNone/>
              <a:defRPr sz="3273" i="1">
                <a:latin typeface="Minion" pitchFamily="18" charset="0"/>
              </a:defRPr>
            </a:lvl1pPr>
            <a:lvl2pPr marL="401366" indent="0">
              <a:buNone/>
              <a:defRPr sz="3273" i="1">
                <a:latin typeface="Minion" pitchFamily="18" charset="0"/>
              </a:defRPr>
            </a:lvl2pPr>
            <a:lvl3pPr marL="813482" indent="0">
              <a:buNone/>
              <a:defRPr sz="3273" i="1">
                <a:latin typeface="Minion" pitchFamily="18" charset="0"/>
              </a:defRPr>
            </a:lvl3pPr>
            <a:lvl4pPr marL="1213057" indent="0">
              <a:buNone/>
              <a:defRPr sz="3273" i="1">
                <a:latin typeface="Minion" pitchFamily="18" charset="0"/>
              </a:defRPr>
            </a:lvl4pPr>
            <a:lvl5pPr marL="1623381" indent="0">
              <a:buNone/>
              <a:defRPr sz="3273" i="1">
                <a:latin typeface="Minion" pitchFamily="18" charset="0"/>
              </a:defRPr>
            </a:lvl5pPr>
          </a:lstStyle>
          <a:p>
            <a:pPr lvl="0"/>
            <a:r>
              <a:rPr lang="en-US" smtClean="0"/>
              <a:t>Click to edit Master text styles</a:t>
            </a:r>
          </a:p>
        </p:txBody>
      </p:sp>
      <p:sp>
        <p:nvSpPr>
          <p:cNvPr id="11" name="Content Placeholder 6"/>
          <p:cNvSpPr>
            <a:spLocks noGrp="1"/>
          </p:cNvSpPr>
          <p:nvPr>
            <p:ph sz="quarter" idx="15"/>
          </p:nvPr>
        </p:nvSpPr>
        <p:spPr>
          <a:xfrm>
            <a:off x="465892" y="5650478"/>
            <a:ext cx="11277463" cy="467928"/>
          </a:xfrm>
        </p:spPr>
        <p:txBody>
          <a:bodyPr anchor="b" anchorCtr="0"/>
          <a:lstStyle>
            <a:lvl1pPr>
              <a:spcBef>
                <a:spcPts val="0"/>
              </a:spcBef>
              <a:buNone/>
              <a:defRPr sz="903"/>
            </a:lvl1pPr>
            <a:lvl2pPr>
              <a:buNone/>
              <a:defRPr sz="1129"/>
            </a:lvl2pPr>
            <a:lvl3pPr>
              <a:buNone/>
              <a:defRPr sz="1129"/>
            </a:lvl3pPr>
            <a:lvl4pPr>
              <a:buNone/>
              <a:defRPr sz="1129"/>
            </a:lvl4pPr>
            <a:lvl5pPr>
              <a:buNone/>
              <a:defRPr sz="1129"/>
            </a:lvl5pPr>
          </a:lstStyle>
          <a:p>
            <a:pPr lvl="0"/>
            <a:r>
              <a:rPr lang="en-US" dirty="0" smtClean="0"/>
              <a:t>Click to edit Master text styles</a:t>
            </a:r>
            <a:endParaRPr lang="en-GB" dirty="0"/>
          </a:p>
        </p:txBody>
      </p:sp>
      <p:sp>
        <p:nvSpPr>
          <p:cNvPr id="14" name="Text Placeholder 4"/>
          <p:cNvSpPr>
            <a:spLocks noGrp="1"/>
          </p:cNvSpPr>
          <p:nvPr>
            <p:ph type="body" sz="quarter" idx="16"/>
          </p:nvPr>
        </p:nvSpPr>
        <p:spPr>
          <a:xfrm>
            <a:off x="8070077" y="2181227"/>
            <a:ext cx="3658664" cy="3529693"/>
          </a:xfrm>
          <a:solidFill>
            <a:schemeClr val="accent3">
              <a:lumMod val="95000"/>
            </a:schemeClr>
          </a:solidFill>
        </p:spPr>
        <p:txBody>
          <a:bodyPr lIns="91440" tIns="91440"/>
          <a:lstStyle>
            <a:lvl1pPr>
              <a:defRPr sz="1580"/>
            </a:lvl1pPr>
            <a:lvl2pPr>
              <a:defRPr sz="1580"/>
            </a:lvl2pPr>
            <a:lvl3pPr>
              <a:defRPr sz="1580"/>
            </a:lvl3pPr>
            <a:lvl4pPr>
              <a:defRPr sz="1580"/>
            </a:lvl4pPr>
            <a:lvl5pPr>
              <a:defRPr sz="158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Text Placeholder 4"/>
          <p:cNvSpPr>
            <a:spLocks noGrp="1"/>
          </p:cNvSpPr>
          <p:nvPr>
            <p:ph type="body" sz="quarter" idx="17"/>
          </p:nvPr>
        </p:nvSpPr>
        <p:spPr>
          <a:xfrm>
            <a:off x="8070077" y="1774827"/>
            <a:ext cx="3658664" cy="358775"/>
          </a:xfrm>
          <a:noFill/>
        </p:spPr>
        <p:txBody>
          <a:bodyPr lIns="91440" tIns="91440"/>
          <a:lstStyle>
            <a:lvl1pPr marL="0" indent="0">
              <a:buNone/>
              <a:defRPr sz="1580" b="1">
                <a:solidFill>
                  <a:schemeClr val="accent2"/>
                </a:solidFill>
              </a:defRPr>
            </a:lvl1pPr>
            <a:lvl2pPr>
              <a:defRPr sz="1806"/>
            </a:lvl2pPr>
            <a:lvl3pPr>
              <a:defRPr sz="1806"/>
            </a:lvl3pPr>
            <a:lvl4pPr>
              <a:defRPr sz="1806"/>
            </a:lvl4pPr>
            <a:lvl5pPr>
              <a:defRPr sz="1806"/>
            </a:lvl5pPr>
          </a:lstStyle>
          <a:p>
            <a:pPr lvl="0"/>
            <a:r>
              <a:rPr lang="en-US" dirty="0" smtClean="0"/>
              <a:t>Click to edit Master text styles</a:t>
            </a:r>
          </a:p>
        </p:txBody>
      </p:sp>
    </p:spTree>
    <p:extLst>
      <p:ext uri="{BB962C8B-B14F-4D97-AF65-F5344CB8AC3E}">
        <p14:creationId xmlns:p14="http://schemas.microsoft.com/office/powerpoint/2010/main" val="18310338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44BEED9-AFA7-4AE4-8D10-BA07A25CA31F}" type="datetimeFigureOut">
              <a:rPr lang="es-ES" smtClean="0"/>
              <a:t>04/02/2020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6C86D-50E9-49E3-A745-34A7077690C4}" type="slidenum">
              <a:rPr lang="es-ES" smtClean="0"/>
              <a:t>‹Nº›</a:t>
            </a:fld>
            <a:endParaRPr lang="es-ES"/>
          </a:p>
        </p:txBody>
      </p:sp>
    </p:spTree>
    <p:extLst>
      <p:ext uri="{BB962C8B-B14F-4D97-AF65-F5344CB8AC3E}">
        <p14:creationId xmlns:p14="http://schemas.microsoft.com/office/powerpoint/2010/main" val="66469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44BEED9-AFA7-4AE4-8D10-BA07A25CA31F}" type="datetimeFigureOut">
              <a:rPr lang="es-ES" smtClean="0"/>
              <a:t>04/02/2020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986C86D-50E9-49E3-A745-34A7077690C4}" type="slidenum">
              <a:rPr lang="es-ES" smtClean="0"/>
              <a:t>‹Nº›</a:t>
            </a:fld>
            <a:endParaRPr lang="es-ES"/>
          </a:p>
        </p:txBody>
      </p:sp>
    </p:spTree>
    <p:extLst>
      <p:ext uri="{BB962C8B-B14F-4D97-AF65-F5344CB8AC3E}">
        <p14:creationId xmlns:p14="http://schemas.microsoft.com/office/powerpoint/2010/main" val="27666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D44BEED9-AFA7-4AE4-8D10-BA07A25CA31F}" type="datetimeFigureOut">
              <a:rPr lang="es-ES" smtClean="0"/>
              <a:t>04/02/2020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6C86D-50E9-49E3-A745-34A7077690C4}" type="slidenum">
              <a:rPr lang="es-ES" smtClean="0"/>
              <a:t>‹Nº›</a:t>
            </a:fld>
            <a:endParaRPr lang="es-ES"/>
          </a:p>
        </p:txBody>
      </p:sp>
    </p:spTree>
    <p:extLst>
      <p:ext uri="{BB962C8B-B14F-4D97-AF65-F5344CB8AC3E}">
        <p14:creationId xmlns:p14="http://schemas.microsoft.com/office/powerpoint/2010/main" val="363278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D44BEED9-AFA7-4AE4-8D10-BA07A25CA31F}" type="datetimeFigureOut">
              <a:rPr lang="es-ES" smtClean="0"/>
              <a:t>04/02/2020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986C86D-50E9-49E3-A745-34A7077690C4}" type="slidenum">
              <a:rPr lang="es-ES" smtClean="0"/>
              <a:t>‹Nº›</a:t>
            </a:fld>
            <a:endParaRPr lang="es-ES"/>
          </a:p>
        </p:txBody>
      </p:sp>
    </p:spTree>
    <p:extLst>
      <p:ext uri="{BB962C8B-B14F-4D97-AF65-F5344CB8AC3E}">
        <p14:creationId xmlns:p14="http://schemas.microsoft.com/office/powerpoint/2010/main" val="87811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D44BEED9-AFA7-4AE4-8D10-BA07A25CA31F}" type="datetimeFigureOut">
              <a:rPr lang="es-ES" smtClean="0"/>
              <a:t>04/02/2020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986C86D-50E9-49E3-A745-34A7077690C4}" type="slidenum">
              <a:rPr lang="es-ES" smtClean="0"/>
              <a:t>‹Nº›</a:t>
            </a:fld>
            <a:endParaRPr lang="es-ES"/>
          </a:p>
        </p:txBody>
      </p:sp>
    </p:spTree>
    <p:extLst>
      <p:ext uri="{BB962C8B-B14F-4D97-AF65-F5344CB8AC3E}">
        <p14:creationId xmlns:p14="http://schemas.microsoft.com/office/powerpoint/2010/main" val="326084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44BEED9-AFA7-4AE4-8D10-BA07A25CA31F}" type="datetimeFigureOut">
              <a:rPr lang="es-ES" smtClean="0"/>
              <a:t>04/02/2020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986C86D-50E9-49E3-A745-34A7077690C4}" type="slidenum">
              <a:rPr lang="es-ES" smtClean="0"/>
              <a:t>‹Nº›</a:t>
            </a:fld>
            <a:endParaRPr lang="es-ES"/>
          </a:p>
        </p:txBody>
      </p:sp>
    </p:spTree>
    <p:extLst>
      <p:ext uri="{BB962C8B-B14F-4D97-AF65-F5344CB8AC3E}">
        <p14:creationId xmlns:p14="http://schemas.microsoft.com/office/powerpoint/2010/main" val="205513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44BEED9-AFA7-4AE4-8D10-BA07A25CA31F}" type="datetimeFigureOut">
              <a:rPr lang="es-ES" smtClean="0"/>
              <a:t>04/02/2020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6C86D-50E9-49E3-A745-34A7077690C4}" type="slidenum">
              <a:rPr lang="es-ES" smtClean="0"/>
              <a:t>‹Nº›</a:t>
            </a:fld>
            <a:endParaRPr lang="es-ES"/>
          </a:p>
        </p:txBody>
      </p:sp>
    </p:spTree>
    <p:extLst>
      <p:ext uri="{BB962C8B-B14F-4D97-AF65-F5344CB8AC3E}">
        <p14:creationId xmlns:p14="http://schemas.microsoft.com/office/powerpoint/2010/main" val="319343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44BEED9-AFA7-4AE4-8D10-BA07A25CA31F}" type="datetimeFigureOut">
              <a:rPr lang="es-ES" smtClean="0"/>
              <a:t>04/02/2020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986C86D-50E9-49E3-A745-34A7077690C4}" type="slidenum">
              <a:rPr lang="es-ES" smtClean="0"/>
              <a:t>‹Nº›</a:t>
            </a:fld>
            <a:endParaRPr lang="es-ES"/>
          </a:p>
        </p:txBody>
      </p:sp>
    </p:spTree>
    <p:extLst>
      <p:ext uri="{BB962C8B-B14F-4D97-AF65-F5344CB8AC3E}">
        <p14:creationId xmlns:p14="http://schemas.microsoft.com/office/powerpoint/2010/main" val="96018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BEED9-AFA7-4AE4-8D10-BA07A25CA31F}" type="datetimeFigureOut">
              <a:rPr lang="es-ES" smtClean="0"/>
              <a:t>04/02/2020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6C86D-50E9-49E3-A745-34A7077690C4}" type="slidenum">
              <a:rPr lang="es-ES" smtClean="0"/>
              <a:t>‹Nº›</a:t>
            </a:fld>
            <a:endParaRPr lang="es-ES"/>
          </a:p>
        </p:txBody>
      </p:sp>
    </p:spTree>
    <p:extLst>
      <p:ext uri="{BB962C8B-B14F-4D97-AF65-F5344CB8AC3E}">
        <p14:creationId xmlns:p14="http://schemas.microsoft.com/office/powerpoint/2010/main" val="4034127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emf"/><Relationship Id="rId5" Type="http://schemas.openxmlformats.org/officeDocument/2006/relationships/image" Target="../media/image8.em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0.png"/><Relationship Id="rId5" Type="http://schemas.openxmlformats.org/officeDocument/2006/relationships/customXml" Target="../ink/ink1.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2.emf"/><Relationship Id="rId4" Type="http://schemas.openxmlformats.org/officeDocument/2006/relationships/image" Target="../media/image5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emf"/><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8.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pCollectorPicture0"/>
          <p:cNvPicPr>
            <a:picLocks/>
          </p:cNvPicPr>
          <p:nvPr/>
        </p:nvPicPr>
        <p:blipFill>
          <a:blip r:embed="rId2">
            <a:extLst>
              <a:ext uri="{28A0092B-C50C-407E-A947-70E740481C1C}">
                <a14:useLocalDpi xmlns:a14="http://schemas.microsoft.com/office/drawing/2010/main" val="0"/>
              </a:ext>
            </a:extLst>
          </a:blip>
          <a:stretch>
            <a:fillRect/>
          </a:stretch>
        </p:blipFill>
        <p:spPr>
          <a:xfrm>
            <a:off x="0" y="986120"/>
            <a:ext cx="12192000" cy="2617694"/>
          </a:xfrm>
          <a:prstGeom prst="rect">
            <a:avLst/>
          </a:prstGeom>
        </p:spPr>
      </p:pic>
      <p:sp>
        <p:nvSpPr>
          <p:cNvPr id="3" name="Rectángulo 2"/>
          <p:cNvSpPr/>
          <p:nvPr/>
        </p:nvSpPr>
        <p:spPr>
          <a:xfrm>
            <a:off x="0" y="4374778"/>
            <a:ext cx="12192000" cy="1210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smtClean="0">
                <a:solidFill>
                  <a:schemeClr val="tx1"/>
                </a:solidFill>
              </a:rPr>
              <a:t>Qué aportan los marcadores </a:t>
            </a:r>
            <a:r>
              <a:rPr lang="es-ES" sz="3200" dirty="0" err="1" smtClean="0">
                <a:solidFill>
                  <a:schemeClr val="tx1"/>
                </a:solidFill>
              </a:rPr>
              <a:t>bioquimícos</a:t>
            </a:r>
            <a:r>
              <a:rPr lang="es-ES" sz="3200" dirty="0" smtClean="0">
                <a:solidFill>
                  <a:schemeClr val="tx1"/>
                </a:solidFill>
              </a:rPr>
              <a:t> en el manejo de la enfermedad cardiovascular? </a:t>
            </a:r>
            <a:r>
              <a:rPr lang="es-ES" sz="3200" dirty="0" err="1" smtClean="0">
                <a:solidFill>
                  <a:schemeClr val="tx1"/>
                </a:solidFill>
              </a:rPr>
              <a:t>Troponina</a:t>
            </a:r>
            <a:r>
              <a:rPr lang="es-ES" sz="3200" dirty="0" smtClean="0">
                <a:solidFill>
                  <a:schemeClr val="tx1"/>
                </a:solidFill>
              </a:rPr>
              <a:t>, Péptidos </a:t>
            </a:r>
            <a:r>
              <a:rPr lang="es-ES" sz="3200" dirty="0" err="1" smtClean="0">
                <a:solidFill>
                  <a:schemeClr val="tx1"/>
                </a:solidFill>
              </a:rPr>
              <a:t>Natriuréticos</a:t>
            </a:r>
            <a:r>
              <a:rPr lang="es-ES" sz="3200" dirty="0" smtClean="0">
                <a:solidFill>
                  <a:schemeClr val="tx1"/>
                </a:solidFill>
              </a:rPr>
              <a:t> y GDF-15</a:t>
            </a:r>
          </a:p>
          <a:p>
            <a:endParaRPr lang="es-ES" sz="3200" dirty="0" smtClean="0">
              <a:solidFill>
                <a:schemeClr val="tx1"/>
              </a:solidFill>
            </a:endParaRPr>
          </a:p>
          <a:p>
            <a:r>
              <a:rPr lang="es-ES" sz="2400" i="1" dirty="0" smtClean="0">
                <a:solidFill>
                  <a:schemeClr val="tx1"/>
                </a:solidFill>
              </a:rPr>
              <a:t>M. Jose Ramírez</a:t>
            </a:r>
          </a:p>
          <a:p>
            <a:r>
              <a:rPr lang="es-ES" i="1" dirty="0" smtClean="0">
                <a:solidFill>
                  <a:schemeClr val="tx1"/>
                </a:solidFill>
              </a:rPr>
              <a:t>22/01/2020</a:t>
            </a:r>
            <a:endParaRPr lang="es-ES" i="1" dirty="0">
              <a:solidFill>
                <a:schemeClr val="tx1"/>
              </a:solidFill>
            </a:endParaRPr>
          </a:p>
        </p:txBody>
      </p:sp>
    </p:spTree>
    <p:extLst>
      <p:ext uri="{BB962C8B-B14F-4D97-AF65-F5344CB8AC3E}">
        <p14:creationId xmlns:p14="http://schemas.microsoft.com/office/powerpoint/2010/main" val="1052720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0531" y="1508362"/>
            <a:ext cx="4169556" cy="627539"/>
          </a:xfrm>
          <a:prstGeom prst="rect">
            <a:avLst/>
          </a:prstGeom>
          <a:noFill/>
        </p:spPr>
        <p:txBody>
          <a:bodyPr wrap="square" lIns="36000" tIns="36000" rIns="36000" bIns="36000" rtlCol="0" anchor="ctr" anchorCtr="0">
            <a:noAutofit/>
          </a:bodyPr>
          <a:lstStyle/>
          <a:p>
            <a:pPr algn="ctr"/>
            <a:r>
              <a:rPr lang="en-GB" sz="1400" b="1" dirty="0" err="1" smtClean="0"/>
              <a:t>Pacientes</a:t>
            </a:r>
            <a:r>
              <a:rPr lang="en-GB" sz="1400" b="1" dirty="0" smtClean="0"/>
              <a:t> con </a:t>
            </a:r>
            <a:r>
              <a:rPr lang="en-GB" sz="1400" b="1" dirty="0" err="1" smtClean="0"/>
              <a:t>sospecha</a:t>
            </a:r>
            <a:r>
              <a:rPr lang="en-GB" sz="1400" b="1" dirty="0" smtClean="0"/>
              <a:t> de </a:t>
            </a:r>
            <a:r>
              <a:rPr lang="en-GB" sz="1400" b="1" dirty="0"/>
              <a:t>NSTEMI </a:t>
            </a:r>
            <a:r>
              <a:rPr lang="en-GB" sz="1400" b="1" dirty="0" err="1" smtClean="0"/>
              <a:t>en</a:t>
            </a:r>
            <a:r>
              <a:rPr lang="en-GB" sz="1400" b="1" dirty="0" smtClean="0"/>
              <a:t> el SU      </a:t>
            </a:r>
            <a:endParaRPr lang="en-GB" sz="1400" b="1" dirty="0"/>
          </a:p>
        </p:txBody>
      </p:sp>
      <p:grpSp>
        <p:nvGrpSpPr>
          <p:cNvPr id="9" name="Group 8"/>
          <p:cNvGrpSpPr/>
          <p:nvPr/>
        </p:nvGrpSpPr>
        <p:grpSpPr>
          <a:xfrm>
            <a:off x="621317" y="2220503"/>
            <a:ext cx="4168770" cy="3557368"/>
            <a:chOff x="4721552" y="2379893"/>
            <a:chExt cx="4934903" cy="3457575"/>
          </a:xfrm>
        </p:grpSpPr>
        <p:grpSp>
          <p:nvGrpSpPr>
            <p:cNvPr id="8" name="Group 7"/>
            <p:cNvGrpSpPr/>
            <p:nvPr/>
          </p:nvGrpSpPr>
          <p:grpSpPr>
            <a:xfrm>
              <a:off x="4721552" y="2379893"/>
              <a:ext cx="4934903" cy="3457575"/>
              <a:chOff x="4721552" y="2379893"/>
              <a:chExt cx="4934903" cy="3457575"/>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1552" y="2379893"/>
                <a:ext cx="4934903"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840" y="5076179"/>
                <a:ext cx="1571625" cy="17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4788840" y="4933665"/>
              <a:ext cx="1173707" cy="457200"/>
            </a:xfrm>
            <a:prstGeom prst="rect">
              <a:avLst/>
            </a:prstGeom>
            <a:noFill/>
          </p:spPr>
          <p:txBody>
            <a:bodyPr wrap="none" lIns="36000" tIns="36000" rIns="36000" bIns="36000" rtlCol="0" anchor="ctr" anchorCtr="0">
              <a:noAutofit/>
            </a:bodyPr>
            <a:lstStyle/>
            <a:p>
              <a:r>
                <a:rPr lang="en-GB" sz="1300" dirty="0" err="1">
                  <a:latin typeface="Calibri" panose="020F0502020204030204" pitchFamily="34" charset="0"/>
                </a:rPr>
                <a:t>cTnT-hs</a:t>
              </a:r>
              <a:r>
                <a:rPr lang="en-GB" sz="1300" dirty="0">
                  <a:latin typeface="Calibri" panose="020F0502020204030204" pitchFamily="34" charset="0"/>
                </a:rPr>
                <a:t> (</a:t>
              </a:r>
              <a:r>
                <a:rPr lang="en-GB" sz="1300" dirty="0" err="1">
                  <a:latin typeface="Calibri" panose="020F0502020204030204" pitchFamily="34" charset="0"/>
                </a:rPr>
                <a:t>Elecsys</a:t>
              </a:r>
              <a:r>
                <a:rPr lang="en-GB" sz="1300" dirty="0">
                  <a:latin typeface="Calibri" panose="020F0502020204030204" pitchFamily="34" charset="0"/>
                </a:rPr>
                <a:t>)</a:t>
              </a:r>
            </a:p>
          </p:txBody>
        </p:sp>
      </p:grpSp>
      <p:sp>
        <p:nvSpPr>
          <p:cNvPr id="14" name="Content Placeholder 2"/>
          <p:cNvSpPr>
            <a:spLocks noGrp="1"/>
          </p:cNvSpPr>
          <p:nvPr>
            <p:ph idx="1"/>
          </p:nvPr>
        </p:nvSpPr>
        <p:spPr>
          <a:xfrm>
            <a:off x="6137031" y="1403448"/>
            <a:ext cx="4853659" cy="3800617"/>
          </a:xfrm>
        </p:spPr>
        <p:txBody>
          <a:bodyPr/>
          <a:lstStyle/>
          <a:p>
            <a:endParaRPr lang="en-GB" sz="400" dirty="0"/>
          </a:p>
          <a:p>
            <a:endParaRPr lang="en-GB" sz="1800" dirty="0"/>
          </a:p>
          <a:p>
            <a:endParaRPr lang="en-GB" sz="1800" dirty="0"/>
          </a:p>
          <a:p>
            <a:endParaRPr lang="en-GB" sz="1800" dirty="0"/>
          </a:p>
        </p:txBody>
      </p:sp>
      <p:sp>
        <p:nvSpPr>
          <p:cNvPr id="13" name="TextBox 12"/>
          <p:cNvSpPr txBox="1"/>
          <p:nvPr/>
        </p:nvSpPr>
        <p:spPr>
          <a:xfrm flipH="1">
            <a:off x="2503265" y="3476626"/>
            <a:ext cx="97061" cy="246221"/>
          </a:xfrm>
          <a:prstGeom prst="rect">
            <a:avLst/>
          </a:prstGeom>
          <a:noFill/>
        </p:spPr>
        <p:txBody>
          <a:bodyPr wrap="square" lIns="0" tIns="0" rIns="0" bIns="0" rtlCol="0">
            <a:spAutoFit/>
          </a:bodyPr>
          <a:lstStyle/>
          <a:p>
            <a:r>
              <a:rPr lang="de-CH" sz="1600" dirty="0">
                <a:solidFill>
                  <a:srgbClr val="002060"/>
                </a:solidFill>
              </a:rPr>
              <a:t>*</a:t>
            </a:r>
            <a:endParaRPr lang="en-US" sz="1600" dirty="0">
              <a:solidFill>
                <a:srgbClr val="002060"/>
              </a:solidFill>
            </a:endParaRPr>
          </a:p>
        </p:txBody>
      </p:sp>
      <p:sp>
        <p:nvSpPr>
          <p:cNvPr id="16" name="TextBox 15"/>
          <p:cNvSpPr txBox="1"/>
          <p:nvPr/>
        </p:nvSpPr>
        <p:spPr>
          <a:xfrm>
            <a:off x="777203" y="5940172"/>
            <a:ext cx="5169911" cy="461665"/>
          </a:xfrm>
          <a:prstGeom prst="rect">
            <a:avLst/>
          </a:prstGeom>
          <a:noFill/>
        </p:spPr>
        <p:txBody>
          <a:bodyPr wrap="square" lIns="0" tIns="0" rIns="0" bIns="0" rtlCol="0">
            <a:spAutoFit/>
          </a:bodyPr>
          <a:lstStyle/>
          <a:p>
            <a:pPr marL="0" lvl="1"/>
            <a:r>
              <a:rPr lang="en-US" sz="1200" dirty="0"/>
              <a:t>*Only applicable if chest pain onset &gt; 3h </a:t>
            </a:r>
            <a:r>
              <a:rPr lang="en-GB" dirty="0"/>
              <a:t> </a:t>
            </a:r>
            <a:br>
              <a:rPr lang="en-GB" dirty="0"/>
            </a:br>
            <a:endParaRPr lang="en-US" sz="1200" dirty="0"/>
          </a:p>
        </p:txBody>
      </p:sp>
      <p:sp>
        <p:nvSpPr>
          <p:cNvPr id="17" name="Rectangle 16"/>
          <p:cNvSpPr/>
          <p:nvPr/>
        </p:nvSpPr>
        <p:spPr bwMode="auto">
          <a:xfrm>
            <a:off x="620531" y="4970781"/>
            <a:ext cx="4169556" cy="233504"/>
          </a:xfrm>
          <a:prstGeom prst="rect">
            <a:avLst/>
          </a:prstGeom>
          <a:noFill/>
          <a:ln w="28575" cap="sq" cmpd="sng" algn="ctr">
            <a:solidFill>
              <a:schemeClr val="accent6"/>
            </a:solidFill>
            <a:prstDash val="solid"/>
            <a:round/>
            <a:headEnd type="none" w="med" len="med"/>
            <a:tailEnd type="none" w="med" len="med"/>
          </a:ln>
          <a:effectLst/>
        </p:spPr>
        <p:txBody>
          <a:bodyPr rtlCol="0" anchor="ctr"/>
          <a:lstStyle/>
          <a:p>
            <a:pPr algn="ctr"/>
            <a:endParaRPr lang="en-US" dirty="0"/>
          </a:p>
        </p:txBody>
      </p:sp>
      <p:sp>
        <p:nvSpPr>
          <p:cNvPr id="20" name="Rectángulo 19"/>
          <p:cNvSpPr/>
          <p:nvPr/>
        </p:nvSpPr>
        <p:spPr>
          <a:xfrm>
            <a:off x="682198" y="393681"/>
            <a:ext cx="8441226" cy="67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chemeClr val="tx1"/>
                </a:solidFill>
              </a:rPr>
              <a:t>Algoritmo</a:t>
            </a:r>
            <a:r>
              <a:rPr lang="en-US" sz="3200" dirty="0" smtClean="0">
                <a:solidFill>
                  <a:schemeClr val="tx1"/>
                </a:solidFill>
              </a:rPr>
              <a:t> ESC T0/T1-h.hsTn´s </a:t>
            </a:r>
            <a:endParaRPr lang="es-ES" sz="3200" dirty="0">
              <a:solidFill>
                <a:schemeClr val="tx1"/>
              </a:solidFill>
            </a:endParaRPr>
          </a:p>
        </p:txBody>
      </p:sp>
      <p:pic>
        <p:nvPicPr>
          <p:cNvPr id="21" name="Imagen 20"/>
          <p:cNvPicPr>
            <a:picLocks noChangeAspect="1"/>
          </p:cNvPicPr>
          <p:nvPr/>
        </p:nvPicPr>
        <p:blipFill>
          <a:blip r:embed="rId5"/>
          <a:stretch>
            <a:fillRect/>
          </a:stretch>
        </p:blipFill>
        <p:spPr>
          <a:xfrm>
            <a:off x="6919110" y="6363691"/>
            <a:ext cx="3289500" cy="377000"/>
          </a:xfrm>
          <a:prstGeom prst="rect">
            <a:avLst/>
          </a:prstGeom>
        </p:spPr>
      </p:pic>
      <p:sp>
        <p:nvSpPr>
          <p:cNvPr id="22" name="Rectángulo 21"/>
          <p:cNvSpPr/>
          <p:nvPr/>
        </p:nvSpPr>
        <p:spPr>
          <a:xfrm>
            <a:off x="5768098" y="1883568"/>
            <a:ext cx="5160397" cy="2395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solidFill>
                  <a:schemeClr val="tx1"/>
                </a:solidFill>
              </a:rPr>
              <a:t>Consideraciones:</a:t>
            </a:r>
          </a:p>
          <a:p>
            <a:endParaRPr lang="es-ES" b="1" dirty="0">
              <a:solidFill>
                <a:schemeClr val="tx1"/>
              </a:solidFill>
            </a:endParaRPr>
          </a:p>
          <a:p>
            <a:pPr marL="285750" indent="-285750">
              <a:buFont typeface="Arial" panose="020B0604020202020204" pitchFamily="34" charset="0"/>
              <a:buChar char="•"/>
            </a:pPr>
            <a:r>
              <a:rPr lang="es-ES" dirty="0" smtClean="0">
                <a:solidFill>
                  <a:schemeClr val="tx1"/>
                </a:solidFill>
              </a:rPr>
              <a:t>3 </a:t>
            </a:r>
            <a:r>
              <a:rPr lang="es-ES" dirty="0" err="1" smtClean="0">
                <a:solidFill>
                  <a:schemeClr val="tx1"/>
                </a:solidFill>
              </a:rPr>
              <a:t>metodos</a:t>
            </a:r>
            <a:r>
              <a:rPr lang="es-ES" dirty="0" smtClean="0">
                <a:solidFill>
                  <a:schemeClr val="tx1"/>
                </a:solidFill>
              </a:rPr>
              <a:t> de </a:t>
            </a:r>
            <a:r>
              <a:rPr lang="es-ES" dirty="0" err="1" smtClean="0">
                <a:solidFill>
                  <a:schemeClr val="tx1"/>
                </a:solidFill>
              </a:rPr>
              <a:t>hsTn´s</a:t>
            </a:r>
            <a:r>
              <a:rPr lang="es-ES" dirty="0" smtClean="0">
                <a:solidFill>
                  <a:schemeClr val="tx1"/>
                </a:solidFill>
              </a:rPr>
              <a:t> están validados: </a:t>
            </a:r>
            <a:r>
              <a:rPr lang="es-ES" dirty="0" err="1" smtClean="0">
                <a:solidFill>
                  <a:schemeClr val="tx1"/>
                </a:solidFill>
              </a:rPr>
              <a:t>TnThs</a:t>
            </a:r>
            <a:r>
              <a:rPr lang="es-ES" dirty="0" smtClean="0">
                <a:solidFill>
                  <a:schemeClr val="tx1"/>
                </a:solidFill>
              </a:rPr>
              <a:t> de Roche y </a:t>
            </a:r>
            <a:r>
              <a:rPr lang="es-ES" dirty="0" err="1" smtClean="0">
                <a:solidFill>
                  <a:schemeClr val="tx1"/>
                </a:solidFill>
              </a:rPr>
              <a:t>hsTnI</a:t>
            </a:r>
            <a:r>
              <a:rPr lang="es-ES" dirty="0" smtClean="0">
                <a:solidFill>
                  <a:schemeClr val="tx1"/>
                </a:solidFill>
              </a:rPr>
              <a:t> de Abbott y Siemens.</a:t>
            </a:r>
          </a:p>
          <a:p>
            <a:pPr marL="285750" indent="-285750">
              <a:buFont typeface="Arial" panose="020B0604020202020204" pitchFamily="34" charset="0"/>
              <a:buChar char="•"/>
            </a:pPr>
            <a:r>
              <a:rPr lang="es-ES" dirty="0" smtClean="0">
                <a:solidFill>
                  <a:schemeClr val="tx1"/>
                </a:solidFill>
              </a:rPr>
              <a:t>VPN dependerá del tiempo de evolución del IAM</a:t>
            </a:r>
          </a:p>
          <a:p>
            <a:pPr marL="285750" indent="-285750">
              <a:buFont typeface="Arial" panose="020B0604020202020204" pitchFamily="34" charset="0"/>
              <a:buChar char="•"/>
            </a:pPr>
            <a:r>
              <a:rPr lang="es-ES" dirty="0" smtClean="0">
                <a:solidFill>
                  <a:schemeClr val="tx1"/>
                </a:solidFill>
              </a:rPr>
              <a:t>En el grupo de pacientes en la zona observacional supone no menos del 20% </a:t>
            </a:r>
          </a:p>
          <a:p>
            <a:endParaRPr lang="es-ES" dirty="0" smtClean="0">
              <a:solidFill>
                <a:schemeClr val="tx1"/>
              </a:solidFill>
            </a:endParaRPr>
          </a:p>
        </p:txBody>
      </p:sp>
      <p:pic>
        <p:nvPicPr>
          <p:cNvPr id="4" name="Imagen 3"/>
          <p:cNvPicPr>
            <a:picLocks noChangeAspect="1"/>
          </p:cNvPicPr>
          <p:nvPr/>
        </p:nvPicPr>
        <p:blipFill>
          <a:blip r:embed="rId6"/>
          <a:stretch>
            <a:fillRect/>
          </a:stretch>
        </p:blipFill>
        <p:spPr>
          <a:xfrm>
            <a:off x="7760610" y="393681"/>
            <a:ext cx="2448000" cy="754000"/>
          </a:xfrm>
          <a:prstGeom prst="rect">
            <a:avLst/>
          </a:prstGeom>
        </p:spPr>
      </p:pic>
    </p:spTree>
    <p:extLst>
      <p:ext uri="{BB962C8B-B14F-4D97-AF65-F5344CB8AC3E}">
        <p14:creationId xmlns:p14="http://schemas.microsoft.com/office/powerpoint/2010/main" val="2796565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1161" y="162903"/>
            <a:ext cx="11491546" cy="1325563"/>
          </a:xfrm>
        </p:spPr>
        <p:txBody>
          <a:bodyPr>
            <a:normAutofit/>
          </a:bodyPr>
          <a:lstStyle/>
          <a:p>
            <a:r>
              <a:rPr lang="es-ES" sz="3200" dirty="0" smtClean="0">
                <a:latin typeface="+mn-lt"/>
              </a:rPr>
              <a:t>Marcadores cardiaco: Péptidos </a:t>
            </a:r>
            <a:r>
              <a:rPr lang="es-ES" sz="3200" dirty="0" err="1" smtClean="0">
                <a:latin typeface="+mn-lt"/>
              </a:rPr>
              <a:t>natriuréticos</a:t>
            </a:r>
            <a:endParaRPr lang="es-ES" sz="3200" dirty="0">
              <a:latin typeface="+mn-lt"/>
            </a:endParaRPr>
          </a:p>
        </p:txBody>
      </p:sp>
      <p:pic>
        <p:nvPicPr>
          <p:cNvPr id="3" name="Imagen 2"/>
          <p:cNvPicPr>
            <a:picLocks noChangeAspect="1"/>
          </p:cNvPicPr>
          <p:nvPr/>
        </p:nvPicPr>
        <p:blipFill>
          <a:blip r:embed="rId2"/>
          <a:stretch>
            <a:fillRect/>
          </a:stretch>
        </p:blipFill>
        <p:spPr>
          <a:xfrm>
            <a:off x="290146" y="1488467"/>
            <a:ext cx="5600699" cy="3071249"/>
          </a:xfrm>
          <a:prstGeom prst="rect">
            <a:avLst/>
          </a:prstGeom>
        </p:spPr>
      </p:pic>
      <p:pic>
        <p:nvPicPr>
          <p:cNvPr id="4" name="Imagen 3"/>
          <p:cNvPicPr>
            <a:picLocks noChangeAspect="1"/>
          </p:cNvPicPr>
          <p:nvPr/>
        </p:nvPicPr>
        <p:blipFill>
          <a:blip r:embed="rId3"/>
          <a:stretch>
            <a:fillRect/>
          </a:stretch>
        </p:blipFill>
        <p:spPr>
          <a:xfrm>
            <a:off x="6002300" y="1375582"/>
            <a:ext cx="5878951" cy="3184134"/>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2968" y="4765431"/>
            <a:ext cx="4835753" cy="195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03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794143" y="3912042"/>
            <a:ext cx="1184744" cy="58044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68" t="2112" r="6300" b="66606"/>
          <a:stretch/>
        </p:blipFill>
        <p:spPr bwMode="auto">
          <a:xfrm>
            <a:off x="607769" y="396874"/>
            <a:ext cx="3900622" cy="1829491"/>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4" name="Imagen 2"/>
          <p:cNvPicPr>
            <a:picLocks noChangeAspect="1"/>
          </p:cNvPicPr>
          <p:nvPr/>
        </p:nvPicPr>
        <p:blipFill>
          <a:blip r:embed="rId3"/>
          <a:stretch>
            <a:fillRect/>
          </a:stretch>
        </p:blipFill>
        <p:spPr>
          <a:xfrm>
            <a:off x="7287370" y="1615735"/>
            <a:ext cx="4198289" cy="5015897"/>
          </a:xfrm>
          <a:prstGeom prst="rect">
            <a:avLst/>
          </a:prstGeom>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54" y="2704566"/>
            <a:ext cx="613348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ángulo 6"/>
          <p:cNvSpPr/>
          <p:nvPr/>
        </p:nvSpPr>
        <p:spPr>
          <a:xfrm>
            <a:off x="7287370" y="477556"/>
            <a:ext cx="2350528" cy="67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smtClean="0">
                <a:solidFill>
                  <a:schemeClr val="tx1"/>
                </a:solidFill>
              </a:rPr>
              <a:t> Diagnóstico</a:t>
            </a:r>
            <a:endParaRPr lang="es-ES" sz="3200" dirty="0">
              <a:solidFill>
                <a:schemeClr val="tx1"/>
              </a:solidFill>
            </a:endParaRPr>
          </a:p>
        </p:txBody>
      </p:sp>
      <p:grpSp>
        <p:nvGrpSpPr>
          <p:cNvPr id="8" name="Grupo 7"/>
          <p:cNvGrpSpPr/>
          <p:nvPr/>
        </p:nvGrpSpPr>
        <p:grpSpPr>
          <a:xfrm>
            <a:off x="901269" y="4033696"/>
            <a:ext cx="1588606" cy="794303"/>
            <a:chOff x="2225933" y="165563"/>
            <a:chExt cx="1588606" cy="794303"/>
          </a:xfrm>
        </p:grpSpPr>
        <p:sp>
          <p:nvSpPr>
            <p:cNvPr id="15" name="Rectángulo redondeado 14"/>
            <p:cNvSpPr/>
            <p:nvPr/>
          </p:nvSpPr>
          <p:spPr>
            <a:xfrm>
              <a:off x="2225933" y="165563"/>
              <a:ext cx="1588606" cy="794303"/>
            </a:xfrm>
            <a:prstGeom prst="roundRect">
              <a:avLst>
                <a:gd name="adj" fmla="val 10000"/>
              </a:avLst>
            </a:prstGeom>
            <a:solidFill>
              <a:srgbClr val="009966"/>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6" name="CuadroTexto 15"/>
            <p:cNvSpPr txBox="1"/>
            <p:nvPr/>
          </p:nvSpPr>
          <p:spPr>
            <a:xfrm>
              <a:off x="2249197" y="188827"/>
              <a:ext cx="1542078" cy="747775"/>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Calibri"/>
                  <a:ea typeface="+mn-ea"/>
                  <a:cs typeface="+mn-cs"/>
                </a:rPr>
                <a:t>NT-</a:t>
              </a:r>
              <a:r>
                <a:rPr lang="es-ES" sz="1600" b="1" kern="1200" dirty="0" err="1" smtClean="0">
                  <a:solidFill>
                    <a:schemeClr val="tx1"/>
                  </a:solidFill>
                  <a:latin typeface="Calibri"/>
                  <a:ea typeface="+mn-ea"/>
                  <a:cs typeface="+mn-cs"/>
                </a:rPr>
                <a:t>proBNP</a:t>
              </a:r>
              <a:endParaRPr lang="es-ES" sz="1600" b="1" kern="1200" dirty="0" smtClean="0">
                <a:solidFill>
                  <a:schemeClr val="tx1"/>
                </a:solidFill>
                <a:latin typeface="Calibri"/>
                <a:ea typeface="+mn-ea"/>
                <a:cs typeface="+mn-cs"/>
              </a:endParaRPr>
            </a:p>
            <a:p>
              <a:pPr lvl="0" algn="ctr" defTabSz="711200">
                <a:lnSpc>
                  <a:spcPct val="90000"/>
                </a:lnSpc>
                <a:spcBef>
                  <a:spcPct val="0"/>
                </a:spcBef>
                <a:spcAft>
                  <a:spcPct val="35000"/>
                </a:spcAft>
              </a:pPr>
              <a:r>
                <a:rPr lang="es-ES" sz="1600" b="1" kern="1200" dirty="0" smtClean="0">
                  <a:solidFill>
                    <a:schemeClr val="tx1"/>
                  </a:solidFill>
                  <a:latin typeface="Calibri"/>
                  <a:ea typeface="+mn-ea"/>
                  <a:cs typeface="+mn-cs"/>
                </a:rPr>
                <a:t>&lt;300 </a:t>
              </a:r>
              <a:r>
                <a:rPr lang="es-ES" sz="1600" b="1" kern="1200" dirty="0" err="1" smtClean="0">
                  <a:solidFill>
                    <a:schemeClr val="tx1"/>
                  </a:solidFill>
                  <a:latin typeface="Calibri"/>
                  <a:ea typeface="+mn-ea"/>
                  <a:cs typeface="+mn-cs"/>
                </a:rPr>
                <a:t>pg</a:t>
              </a:r>
              <a:r>
                <a:rPr lang="es-ES" sz="1600" b="1" kern="1200" dirty="0" smtClean="0">
                  <a:solidFill>
                    <a:schemeClr val="tx1"/>
                  </a:solidFill>
                  <a:latin typeface="Calibri"/>
                  <a:ea typeface="+mn-ea"/>
                  <a:cs typeface="+mn-cs"/>
                </a:rPr>
                <a:t>/ml</a:t>
              </a:r>
              <a:endParaRPr lang="es-ES" sz="1600" b="1" kern="1200" dirty="0">
                <a:solidFill>
                  <a:schemeClr val="tx1"/>
                </a:solidFill>
                <a:latin typeface="Calibri"/>
                <a:ea typeface="+mn-ea"/>
                <a:cs typeface="+mn-cs"/>
              </a:endParaRPr>
            </a:p>
          </p:txBody>
        </p:sp>
      </p:grpSp>
      <p:grpSp>
        <p:nvGrpSpPr>
          <p:cNvPr id="9" name="Grupo 8"/>
          <p:cNvGrpSpPr/>
          <p:nvPr/>
        </p:nvGrpSpPr>
        <p:grpSpPr>
          <a:xfrm>
            <a:off x="901269" y="4947145"/>
            <a:ext cx="1588606" cy="794303"/>
            <a:chOff x="2225933" y="1079012"/>
            <a:chExt cx="1588606" cy="794303"/>
          </a:xfrm>
        </p:grpSpPr>
        <p:sp>
          <p:nvSpPr>
            <p:cNvPr id="13" name="Rectángulo redondeado 12"/>
            <p:cNvSpPr/>
            <p:nvPr/>
          </p:nvSpPr>
          <p:spPr>
            <a:xfrm>
              <a:off x="2225933" y="1079012"/>
              <a:ext cx="1588606" cy="794303"/>
            </a:xfrm>
            <a:prstGeom prst="roundRect">
              <a:avLst>
                <a:gd name="adj" fmla="val 10000"/>
              </a:avLst>
            </a:prstGeom>
            <a:solidFill>
              <a:schemeClr val="bg1">
                <a:lumMod val="50000"/>
              </a:schemeClr>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4" name="CuadroTexto 13"/>
            <p:cNvSpPr txBox="1"/>
            <p:nvPr/>
          </p:nvSpPr>
          <p:spPr>
            <a:xfrm>
              <a:off x="2249197" y="1102276"/>
              <a:ext cx="1542078" cy="747775"/>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ysClr val="window" lastClr="FFFFFF"/>
                  </a:solidFill>
                  <a:latin typeface="Calibri"/>
                  <a:ea typeface="+mn-ea"/>
                  <a:cs typeface="+mn-cs"/>
                </a:rPr>
                <a:t>BNP </a:t>
              </a:r>
            </a:p>
            <a:p>
              <a:pPr lvl="0" algn="ctr" defTabSz="711200">
                <a:lnSpc>
                  <a:spcPct val="90000"/>
                </a:lnSpc>
                <a:spcBef>
                  <a:spcPct val="0"/>
                </a:spcBef>
                <a:spcAft>
                  <a:spcPct val="35000"/>
                </a:spcAft>
              </a:pPr>
              <a:r>
                <a:rPr lang="es-ES" sz="1600" b="1" kern="1200" dirty="0" smtClean="0">
                  <a:solidFill>
                    <a:sysClr val="window" lastClr="FFFFFF"/>
                  </a:solidFill>
                  <a:latin typeface="Calibri"/>
                  <a:ea typeface="+mn-ea"/>
                  <a:cs typeface="+mn-cs"/>
                </a:rPr>
                <a:t>&lt;100/</a:t>
              </a:r>
              <a:r>
                <a:rPr lang="es-ES" sz="1600" b="1" kern="1200" dirty="0" err="1" smtClean="0">
                  <a:solidFill>
                    <a:sysClr val="window" lastClr="FFFFFF"/>
                  </a:solidFill>
                  <a:latin typeface="Calibri"/>
                  <a:ea typeface="+mn-ea"/>
                  <a:cs typeface="+mn-cs"/>
                </a:rPr>
                <a:t>pg</a:t>
              </a:r>
              <a:r>
                <a:rPr lang="es-ES" sz="1600" b="1" kern="1200" dirty="0" smtClean="0">
                  <a:solidFill>
                    <a:sysClr val="window" lastClr="FFFFFF"/>
                  </a:solidFill>
                  <a:latin typeface="Calibri"/>
                  <a:ea typeface="+mn-ea"/>
                  <a:cs typeface="+mn-cs"/>
                </a:rPr>
                <a:t>/ml</a:t>
              </a:r>
              <a:endParaRPr lang="es-ES" sz="1600" b="1" kern="1200" dirty="0">
                <a:solidFill>
                  <a:sysClr val="window" lastClr="FFFFFF"/>
                </a:solidFill>
                <a:latin typeface="Calibri"/>
                <a:ea typeface="+mn-ea"/>
                <a:cs typeface="+mn-cs"/>
              </a:endParaRPr>
            </a:p>
          </p:txBody>
        </p:sp>
      </p:grpSp>
      <p:grpSp>
        <p:nvGrpSpPr>
          <p:cNvPr id="10" name="Grupo 9"/>
          <p:cNvGrpSpPr/>
          <p:nvPr/>
        </p:nvGrpSpPr>
        <p:grpSpPr>
          <a:xfrm>
            <a:off x="901269" y="5860594"/>
            <a:ext cx="1588606" cy="794303"/>
            <a:chOff x="2225933" y="1992461"/>
            <a:chExt cx="1588606" cy="794303"/>
          </a:xfrm>
        </p:grpSpPr>
        <p:sp>
          <p:nvSpPr>
            <p:cNvPr id="11" name="Rectángulo redondeado 10"/>
            <p:cNvSpPr/>
            <p:nvPr/>
          </p:nvSpPr>
          <p:spPr>
            <a:xfrm>
              <a:off x="2225933" y="1992461"/>
              <a:ext cx="1588606" cy="794303"/>
            </a:xfrm>
            <a:prstGeom prst="roundRect">
              <a:avLst>
                <a:gd name="adj" fmla="val 10000"/>
              </a:avLst>
            </a:prstGeom>
            <a:solidFill>
              <a:schemeClr val="bg1">
                <a:lumMod val="50000"/>
              </a:schemeClr>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2" name="CuadroTexto 11"/>
            <p:cNvSpPr txBox="1"/>
            <p:nvPr/>
          </p:nvSpPr>
          <p:spPr>
            <a:xfrm>
              <a:off x="2249197" y="2015725"/>
              <a:ext cx="1542078" cy="747775"/>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Calibri"/>
                  <a:ea typeface="+mn-ea"/>
                  <a:cs typeface="+mn-cs"/>
                </a:rPr>
                <a:t>MR-</a:t>
              </a:r>
              <a:r>
                <a:rPr lang="es-ES" sz="1600" b="1" kern="1200" dirty="0" err="1" smtClean="0">
                  <a:solidFill>
                    <a:schemeClr val="tx1"/>
                  </a:solidFill>
                  <a:latin typeface="Calibri"/>
                  <a:ea typeface="+mn-ea"/>
                  <a:cs typeface="+mn-cs"/>
                </a:rPr>
                <a:t>proANP</a:t>
              </a:r>
              <a:endParaRPr lang="es-ES" sz="1600" b="1" kern="1200" dirty="0" smtClean="0">
                <a:solidFill>
                  <a:schemeClr val="tx1"/>
                </a:solidFill>
                <a:latin typeface="Calibri"/>
                <a:ea typeface="+mn-ea"/>
                <a:cs typeface="+mn-cs"/>
              </a:endParaRPr>
            </a:p>
            <a:p>
              <a:pPr lvl="0" algn="ctr" defTabSz="711200">
                <a:lnSpc>
                  <a:spcPct val="90000"/>
                </a:lnSpc>
                <a:spcBef>
                  <a:spcPct val="0"/>
                </a:spcBef>
                <a:spcAft>
                  <a:spcPct val="35000"/>
                </a:spcAft>
              </a:pPr>
              <a:r>
                <a:rPr lang="es-ES" sz="1600" b="1" kern="1200" dirty="0" smtClean="0">
                  <a:solidFill>
                    <a:schemeClr val="tx1"/>
                  </a:solidFill>
                  <a:latin typeface="Calibri"/>
                  <a:ea typeface="+mn-ea"/>
                  <a:cs typeface="+mn-cs"/>
                </a:rPr>
                <a:t>&lt;120pmol/L</a:t>
              </a:r>
              <a:endParaRPr lang="es-ES" sz="1600" b="1" kern="1200" dirty="0">
                <a:solidFill>
                  <a:schemeClr val="tx1"/>
                </a:solidFill>
                <a:latin typeface="Calibri"/>
                <a:ea typeface="+mn-ea"/>
                <a:cs typeface="+mn-cs"/>
              </a:endParaRPr>
            </a:p>
          </p:txBody>
        </p:sp>
      </p:grpSp>
      <p:grpSp>
        <p:nvGrpSpPr>
          <p:cNvPr id="17" name="Grupo 16"/>
          <p:cNvGrpSpPr/>
          <p:nvPr/>
        </p:nvGrpSpPr>
        <p:grpSpPr>
          <a:xfrm>
            <a:off x="3230761" y="4318657"/>
            <a:ext cx="1588606" cy="794303"/>
            <a:chOff x="2225933" y="165563"/>
            <a:chExt cx="1588606" cy="794303"/>
          </a:xfrm>
        </p:grpSpPr>
        <p:sp>
          <p:nvSpPr>
            <p:cNvPr id="24" name="Rectángulo redondeado 23"/>
            <p:cNvSpPr/>
            <p:nvPr/>
          </p:nvSpPr>
          <p:spPr>
            <a:xfrm>
              <a:off x="2225933" y="165563"/>
              <a:ext cx="1588606" cy="794303"/>
            </a:xfrm>
            <a:prstGeom prst="roundRect">
              <a:avLst>
                <a:gd name="adj" fmla="val 10000"/>
              </a:avLst>
            </a:prstGeom>
            <a:solidFill>
              <a:srgbClr val="009966"/>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5" name="CuadroTexto 24"/>
            <p:cNvSpPr txBox="1"/>
            <p:nvPr/>
          </p:nvSpPr>
          <p:spPr>
            <a:xfrm>
              <a:off x="2249197" y="188827"/>
              <a:ext cx="1542078" cy="747775"/>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Calibri"/>
                  <a:ea typeface="+mn-ea"/>
                  <a:cs typeface="+mn-cs"/>
                </a:rPr>
                <a:t>NT-</a:t>
              </a:r>
              <a:r>
                <a:rPr lang="es-ES" sz="1600" b="1" kern="1200" dirty="0" err="1" smtClean="0">
                  <a:solidFill>
                    <a:schemeClr val="tx1"/>
                  </a:solidFill>
                  <a:latin typeface="Calibri"/>
                  <a:ea typeface="+mn-ea"/>
                  <a:cs typeface="+mn-cs"/>
                </a:rPr>
                <a:t>proBNP</a:t>
              </a:r>
              <a:endParaRPr lang="es-ES" sz="1600" b="1" kern="1200" dirty="0" smtClean="0">
                <a:solidFill>
                  <a:schemeClr val="tx1"/>
                </a:solidFill>
                <a:latin typeface="Calibri"/>
                <a:ea typeface="+mn-ea"/>
                <a:cs typeface="+mn-cs"/>
              </a:endParaRPr>
            </a:p>
            <a:p>
              <a:pPr lvl="0" algn="ctr" defTabSz="711200">
                <a:lnSpc>
                  <a:spcPct val="90000"/>
                </a:lnSpc>
                <a:spcBef>
                  <a:spcPct val="0"/>
                </a:spcBef>
                <a:spcAft>
                  <a:spcPct val="35000"/>
                </a:spcAft>
              </a:pPr>
              <a:r>
                <a:rPr lang="es-ES" sz="1600" b="1" kern="1200" dirty="0" smtClean="0">
                  <a:solidFill>
                    <a:schemeClr val="tx1"/>
                  </a:solidFill>
                  <a:latin typeface="Calibri"/>
                  <a:ea typeface="+mn-ea"/>
                  <a:cs typeface="+mn-cs"/>
                </a:rPr>
                <a:t>&lt;</a:t>
              </a:r>
              <a:r>
                <a:rPr lang="es-ES" sz="1600" b="1" dirty="0" smtClean="0">
                  <a:solidFill>
                    <a:schemeClr val="tx1"/>
                  </a:solidFill>
                  <a:latin typeface="Calibri"/>
                </a:rPr>
                <a:t>125 </a:t>
              </a:r>
              <a:r>
                <a:rPr lang="es-ES" sz="1600" b="1" dirty="0" err="1" smtClean="0">
                  <a:solidFill>
                    <a:schemeClr val="tx1"/>
                  </a:solidFill>
                  <a:latin typeface="Calibri"/>
                </a:rPr>
                <a:t>pg</a:t>
              </a:r>
              <a:r>
                <a:rPr lang="es-ES" sz="1600" b="1" dirty="0" smtClean="0">
                  <a:solidFill>
                    <a:schemeClr val="tx1"/>
                  </a:solidFill>
                  <a:latin typeface="Calibri"/>
                </a:rPr>
                <a:t>/ml</a:t>
              </a:r>
              <a:endParaRPr lang="es-ES" sz="1600" b="1" kern="1200" dirty="0">
                <a:solidFill>
                  <a:schemeClr val="tx1"/>
                </a:solidFill>
                <a:latin typeface="Calibri"/>
                <a:ea typeface="+mn-ea"/>
                <a:cs typeface="+mn-cs"/>
              </a:endParaRPr>
            </a:p>
          </p:txBody>
        </p:sp>
      </p:grpSp>
      <p:grpSp>
        <p:nvGrpSpPr>
          <p:cNvPr id="18" name="Grupo 17"/>
          <p:cNvGrpSpPr/>
          <p:nvPr/>
        </p:nvGrpSpPr>
        <p:grpSpPr>
          <a:xfrm>
            <a:off x="3230761" y="5245617"/>
            <a:ext cx="1588606" cy="794303"/>
            <a:chOff x="2225933" y="1079012"/>
            <a:chExt cx="1588606" cy="794303"/>
          </a:xfrm>
        </p:grpSpPr>
        <p:sp>
          <p:nvSpPr>
            <p:cNvPr id="22" name="Rectángulo redondeado 21"/>
            <p:cNvSpPr/>
            <p:nvPr/>
          </p:nvSpPr>
          <p:spPr>
            <a:xfrm>
              <a:off x="2225933" y="1079012"/>
              <a:ext cx="1588606" cy="794303"/>
            </a:xfrm>
            <a:prstGeom prst="roundRect">
              <a:avLst>
                <a:gd name="adj" fmla="val 10000"/>
              </a:avLst>
            </a:prstGeom>
            <a:solidFill>
              <a:schemeClr val="bg1">
                <a:lumMod val="50000"/>
              </a:schemeClr>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3" name="CuadroTexto 22"/>
            <p:cNvSpPr txBox="1"/>
            <p:nvPr/>
          </p:nvSpPr>
          <p:spPr>
            <a:xfrm>
              <a:off x="2249197" y="1102276"/>
              <a:ext cx="1542078" cy="747775"/>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ysClr val="window" lastClr="FFFFFF"/>
                  </a:solidFill>
                  <a:latin typeface="Calibri"/>
                  <a:ea typeface="+mn-ea"/>
                  <a:cs typeface="+mn-cs"/>
                </a:rPr>
                <a:t>BNP </a:t>
              </a:r>
            </a:p>
            <a:p>
              <a:pPr lvl="0" algn="ctr" defTabSz="711200">
                <a:lnSpc>
                  <a:spcPct val="90000"/>
                </a:lnSpc>
                <a:spcBef>
                  <a:spcPct val="0"/>
                </a:spcBef>
                <a:spcAft>
                  <a:spcPct val="35000"/>
                </a:spcAft>
              </a:pPr>
              <a:r>
                <a:rPr lang="es-ES" sz="1600" b="1" kern="1200" dirty="0" smtClean="0">
                  <a:solidFill>
                    <a:sysClr val="window" lastClr="FFFFFF"/>
                  </a:solidFill>
                  <a:latin typeface="Calibri"/>
                  <a:ea typeface="+mn-ea"/>
                  <a:cs typeface="+mn-cs"/>
                </a:rPr>
                <a:t>&lt; </a:t>
              </a:r>
              <a:r>
                <a:rPr lang="es-ES" sz="1600" b="1" dirty="0" smtClean="0">
                  <a:solidFill>
                    <a:sysClr val="window" lastClr="FFFFFF"/>
                  </a:solidFill>
                  <a:latin typeface="Calibri"/>
                </a:rPr>
                <a:t>35pg/ml</a:t>
              </a:r>
              <a:endParaRPr lang="es-ES" sz="1600" b="1" kern="1200" dirty="0">
                <a:solidFill>
                  <a:sysClr val="window" lastClr="FFFFFF"/>
                </a:solidFill>
                <a:latin typeface="Calibri"/>
                <a:ea typeface="+mn-ea"/>
                <a:cs typeface="+mn-cs"/>
              </a:endParaRPr>
            </a:p>
          </p:txBody>
        </p:sp>
      </p:grpSp>
      <p:sp>
        <p:nvSpPr>
          <p:cNvPr id="26" name="Rectángulo 25"/>
          <p:cNvSpPr/>
          <p:nvPr/>
        </p:nvSpPr>
        <p:spPr>
          <a:xfrm>
            <a:off x="3230760" y="3623733"/>
            <a:ext cx="1849239" cy="2883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a:t>
            </a:r>
            <a:r>
              <a:rPr lang="es-ES" dirty="0">
                <a:solidFill>
                  <a:schemeClr val="tx1"/>
                </a:solidFill>
              </a:rPr>
              <a:t>R</a:t>
            </a:r>
            <a:r>
              <a:rPr lang="es-ES" dirty="0" smtClean="0">
                <a:solidFill>
                  <a:schemeClr val="tx1"/>
                </a:solidFill>
              </a:rPr>
              <a:t>ule </a:t>
            </a:r>
            <a:r>
              <a:rPr lang="es-ES" dirty="0" err="1" smtClean="0">
                <a:solidFill>
                  <a:schemeClr val="tx1"/>
                </a:solidFill>
              </a:rPr>
              <a:t>out</a:t>
            </a:r>
            <a:r>
              <a:rPr lang="es-ES" dirty="0" smtClean="0">
                <a:solidFill>
                  <a:schemeClr val="tx1"/>
                </a:solidFill>
              </a:rPr>
              <a:t>/crónico</a:t>
            </a:r>
            <a:endParaRPr lang="es-ES" dirty="0">
              <a:solidFill>
                <a:schemeClr val="tx1"/>
              </a:solidFill>
            </a:endParaRPr>
          </a:p>
        </p:txBody>
      </p:sp>
      <p:sp>
        <p:nvSpPr>
          <p:cNvPr id="27" name="Rectángulo 26"/>
          <p:cNvSpPr/>
          <p:nvPr/>
        </p:nvSpPr>
        <p:spPr>
          <a:xfrm>
            <a:off x="899816" y="3623733"/>
            <a:ext cx="1773039" cy="2883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 </a:t>
            </a:r>
            <a:r>
              <a:rPr lang="es-ES" dirty="0">
                <a:solidFill>
                  <a:schemeClr val="tx1"/>
                </a:solidFill>
              </a:rPr>
              <a:t>R</a:t>
            </a:r>
            <a:r>
              <a:rPr lang="es-ES" dirty="0" smtClean="0">
                <a:solidFill>
                  <a:schemeClr val="tx1"/>
                </a:solidFill>
              </a:rPr>
              <a:t>ule </a:t>
            </a:r>
            <a:r>
              <a:rPr lang="es-ES" dirty="0" err="1" smtClean="0">
                <a:solidFill>
                  <a:schemeClr val="tx1"/>
                </a:solidFill>
              </a:rPr>
              <a:t>out</a:t>
            </a:r>
            <a:r>
              <a:rPr lang="es-ES" dirty="0" smtClean="0">
                <a:solidFill>
                  <a:schemeClr val="tx1"/>
                </a:solidFill>
              </a:rPr>
              <a:t>/agudo</a:t>
            </a:r>
            <a:endParaRPr lang="es-ES" dirty="0">
              <a:solidFill>
                <a:schemeClr val="tx1"/>
              </a:solidFill>
            </a:endParaRPr>
          </a:p>
        </p:txBody>
      </p:sp>
    </p:spTree>
    <p:extLst>
      <p:ext uri="{BB962C8B-B14F-4D97-AF65-F5344CB8AC3E}">
        <p14:creationId xmlns:p14="http://schemas.microsoft.com/office/powerpoint/2010/main" val="2707970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34046" y="5800296"/>
            <a:ext cx="680483" cy="3074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2580" name="Text Box 4"/>
          <p:cNvSpPr txBox="1">
            <a:spLocks noGrp="1" noChangeArrowheads="1"/>
          </p:cNvSpPr>
          <p:nvPr>
            <p:ph type="title"/>
          </p:nvPr>
        </p:nvSpPr>
        <p:spPr bwMode="auto">
          <a:xfrm>
            <a:off x="0" y="379241"/>
            <a:ext cx="11298115" cy="105507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rtlCol="0" anchor="t" anchorCtr="0" compatLnSpc="1">
            <a:prstTxWarp prst="textNoShape">
              <a:avLst/>
            </a:prstTxWarp>
            <a:normAutofit fontScale="90000"/>
          </a:bodyPr>
          <a:lstStyle>
            <a:lvl1pPr defTabSz="523875"/>
            <a:lvl2pPr defTabSz="523875"/>
            <a:lvl3pPr defTabSz="523875"/>
            <a:lvl4pPr defTabSz="523875"/>
            <a:lvl5pPr defTabSz="523875"/>
            <a:lvl6pPr defTabSz="523875"/>
            <a:lvl7pPr defTabSz="523875"/>
            <a:lvl8pPr defTabSz="523875"/>
            <a:lvl9pPr defTabSz="523875"/>
          </a:lstStyle>
          <a:p>
            <a:r>
              <a:rPr lang="en-US" altLang="en-US" sz="3600" dirty="0">
                <a:latin typeface="+mn-lt"/>
              </a:rPr>
              <a:t>The Value of NT-</a:t>
            </a:r>
            <a:r>
              <a:rPr lang="en-US" altLang="en-US" sz="3600" dirty="0" err="1">
                <a:latin typeface="+mn-lt"/>
              </a:rPr>
              <a:t>proBNP</a:t>
            </a:r>
            <a:r>
              <a:rPr lang="en-US" altLang="en-US" sz="3600" dirty="0">
                <a:latin typeface="+mn-lt"/>
              </a:rPr>
              <a:t> for the Evaluation of Acute CHF</a:t>
            </a:r>
            <a:r>
              <a:rPr lang="en-US" altLang="en-US" sz="3600" dirty="0" smtClean="0">
                <a:latin typeface="+mn-lt"/>
              </a:rPr>
              <a:t>: </a:t>
            </a:r>
            <a:r>
              <a:rPr lang="en-US" altLang="en-US" sz="3600" u="sng" dirty="0">
                <a:latin typeface="+mn-lt"/>
              </a:rPr>
              <a:t>I</a:t>
            </a:r>
            <a:r>
              <a:rPr lang="en-US" altLang="en-US" sz="3600" dirty="0">
                <a:latin typeface="+mn-lt"/>
              </a:rPr>
              <a:t>nternational </a:t>
            </a:r>
            <a:r>
              <a:rPr lang="en-US" altLang="en-US" sz="3600" u="sng" dirty="0">
                <a:latin typeface="+mn-lt"/>
              </a:rPr>
              <a:t>C</a:t>
            </a:r>
            <a:r>
              <a:rPr lang="en-US" altLang="en-US" sz="3600" dirty="0">
                <a:latin typeface="+mn-lt"/>
              </a:rPr>
              <a:t>ollaborative </a:t>
            </a:r>
            <a:r>
              <a:rPr lang="en-US" altLang="en-US" sz="3600" u="sng" dirty="0">
                <a:latin typeface="+mn-lt"/>
              </a:rPr>
              <a:t>o</a:t>
            </a:r>
            <a:r>
              <a:rPr lang="en-US" altLang="en-US" sz="3600" dirty="0">
                <a:latin typeface="+mn-lt"/>
              </a:rPr>
              <a:t>f </a:t>
            </a:r>
            <a:r>
              <a:rPr lang="en-US" altLang="en-US" sz="3600" u="sng" dirty="0">
                <a:latin typeface="+mn-lt"/>
              </a:rPr>
              <a:t>N</a:t>
            </a:r>
            <a:r>
              <a:rPr lang="en-US" altLang="en-US" sz="3600" dirty="0">
                <a:latin typeface="+mn-lt"/>
              </a:rPr>
              <a:t>T-</a:t>
            </a:r>
            <a:r>
              <a:rPr lang="en-US" altLang="en-US" sz="3600" dirty="0" err="1">
                <a:latin typeface="+mn-lt"/>
              </a:rPr>
              <a:t>proBNP</a:t>
            </a:r>
            <a:r>
              <a:rPr lang="en-US" altLang="en-US" sz="3600" dirty="0">
                <a:latin typeface="+mn-lt"/>
              </a:rPr>
              <a:t> (ICON) Study </a:t>
            </a:r>
            <a:r>
              <a:rPr lang="en-US" altLang="en-US" sz="1846" dirty="0"/>
              <a:t/>
            </a:r>
            <a:br>
              <a:rPr lang="en-US" altLang="en-US" sz="1846" dirty="0"/>
            </a:br>
            <a:r>
              <a:rPr lang="en-US" altLang="en-US" sz="1846" dirty="0">
                <a:effectLst>
                  <a:outerShdw blurRad="38100" dist="38100" dir="2700000" algn="tl">
                    <a:srgbClr val="C0C0C0"/>
                  </a:outerShdw>
                </a:effectLst>
              </a:rPr>
              <a:t/>
            </a:r>
            <a:br>
              <a:rPr lang="en-US" altLang="en-US" sz="1846" dirty="0">
                <a:effectLst>
                  <a:outerShdw blurRad="38100" dist="38100" dir="2700000" algn="tl">
                    <a:srgbClr val="C0C0C0"/>
                  </a:outerShdw>
                </a:effectLst>
              </a:rPr>
            </a:br>
            <a:endParaRPr lang="en-US" altLang="en-US" sz="1015" dirty="0"/>
          </a:p>
        </p:txBody>
      </p:sp>
      <p:graphicFrame>
        <p:nvGraphicFramePr>
          <p:cNvPr id="153054" name="Group 478"/>
          <p:cNvGraphicFramePr>
            <a:graphicFrameLocks noGrp="1"/>
          </p:cNvGraphicFramePr>
          <p:nvPr>
            <p:ph sz="half" idx="2"/>
            <p:extLst>
              <p:ext uri="{D42A27DB-BD31-4B8C-83A1-F6EECF244321}">
                <p14:modId xmlns:p14="http://schemas.microsoft.com/office/powerpoint/2010/main" val="3076049050"/>
              </p:ext>
            </p:extLst>
          </p:nvPr>
        </p:nvGraphicFramePr>
        <p:xfrm>
          <a:off x="192385" y="2822111"/>
          <a:ext cx="4554415" cy="3631768"/>
        </p:xfrm>
        <a:graphic>
          <a:graphicData uri="http://schemas.openxmlformats.org/drawingml/2006/table">
            <a:tbl>
              <a:tblPr/>
              <a:tblGrid>
                <a:gridCol w="1099038">
                  <a:extLst>
                    <a:ext uri="{9D8B030D-6E8A-4147-A177-3AD203B41FA5}">
                      <a16:colId xmlns:a16="http://schemas.microsoft.com/office/drawing/2014/main" val="20000"/>
                    </a:ext>
                  </a:extLst>
                </a:gridCol>
                <a:gridCol w="747347">
                  <a:extLst>
                    <a:ext uri="{9D8B030D-6E8A-4147-A177-3AD203B41FA5}">
                      <a16:colId xmlns:a16="http://schemas.microsoft.com/office/drawing/2014/main" val="20001"/>
                    </a:ext>
                  </a:extLst>
                </a:gridCol>
                <a:gridCol w="659423">
                  <a:extLst>
                    <a:ext uri="{9D8B030D-6E8A-4147-A177-3AD203B41FA5}">
                      <a16:colId xmlns:a16="http://schemas.microsoft.com/office/drawing/2014/main" val="20002"/>
                    </a:ext>
                  </a:extLst>
                </a:gridCol>
                <a:gridCol w="597877">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879230">
                  <a:extLst>
                    <a:ext uri="{9D8B030D-6E8A-4147-A177-3AD203B41FA5}">
                      <a16:colId xmlns:a16="http://schemas.microsoft.com/office/drawing/2014/main" val="20005"/>
                    </a:ext>
                  </a:extLst>
                </a:gridCol>
              </a:tblGrid>
              <a:tr h="408984">
                <a:tc>
                  <a:txBody>
                    <a:bodyPr/>
                    <a:lstStyle/>
                    <a:p>
                      <a:pPr marL="0" marR="0" lvl="0" indent="0" algn="l"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200" b="1" i="0" u="none" strike="noStrike" cap="none" normalizeH="0" baseline="0" dirty="0" smtClean="0">
                          <a:ln>
                            <a:noFill/>
                          </a:ln>
                          <a:solidFill>
                            <a:schemeClr val="tx1"/>
                          </a:solidFill>
                          <a:effectLst/>
                          <a:latin typeface="+mn-lt"/>
                          <a:cs typeface="Times New Roman" pitchFamily="18" charset="0"/>
                        </a:rPr>
                        <a:t>Category</a:t>
                      </a:r>
                      <a:endParaRPr kumimoji="0" lang="en-US" sz="1200" b="1" i="0" u="none" strike="noStrike" cap="none" normalizeH="0" baseline="0" dirty="0" smtClean="0">
                        <a:ln>
                          <a:noFill/>
                        </a:ln>
                        <a:solidFill>
                          <a:schemeClr val="tx1"/>
                        </a:solidFill>
                        <a:effectLst/>
                        <a:latin typeface="+mn-lt"/>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lang="en-GB" sz="1200" b="1" dirty="0" smtClean="0">
                          <a:latin typeface="+mn-lt"/>
                        </a:rPr>
                        <a:t>Cut-off </a:t>
                      </a:r>
                      <a:r>
                        <a:rPr lang="en-GB" sz="1200" b="1" dirty="0" err="1" smtClean="0">
                          <a:latin typeface="+mn-lt"/>
                        </a:rPr>
                        <a:t>pg</a:t>
                      </a:r>
                      <a:r>
                        <a:rPr lang="en-GB" sz="1200" b="1" dirty="0" smtClean="0">
                          <a:latin typeface="+mn-lt"/>
                        </a:rPr>
                        <a:t>/ml </a:t>
                      </a:r>
                      <a:endParaRPr kumimoji="0" lang="en-US" sz="1200" b="1" i="0" u="none" strike="noStrike" cap="none" normalizeH="0" baseline="0" dirty="0" smtClean="0">
                        <a:ln>
                          <a:noFill/>
                        </a:ln>
                        <a:solidFill>
                          <a:schemeClr val="tx1"/>
                        </a:solidFill>
                        <a:effectLst/>
                        <a:latin typeface="+mn-lt"/>
                        <a:cs typeface="Times New Roman" pitchFamily="18"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200" b="1" i="0" u="none" strike="noStrike" cap="none" normalizeH="0" baseline="0" dirty="0" smtClean="0">
                          <a:ln>
                            <a:noFill/>
                          </a:ln>
                          <a:solidFill>
                            <a:schemeClr val="tx1"/>
                          </a:solidFill>
                          <a:effectLst/>
                          <a:latin typeface="+mn-lt"/>
                          <a:cs typeface="Times New Roman" pitchFamily="18" charset="0"/>
                        </a:rPr>
                        <a:t>Sens</a:t>
                      </a:r>
                      <a:endParaRPr kumimoji="0" lang="en-US" sz="1200" b="1" i="0" u="none" strike="noStrike" cap="none" normalizeH="0" baseline="0" dirty="0" smtClean="0">
                        <a:ln>
                          <a:noFill/>
                        </a:ln>
                        <a:solidFill>
                          <a:schemeClr val="tx1"/>
                        </a:solidFill>
                        <a:effectLst/>
                        <a:latin typeface="+mn-lt"/>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200" b="1" i="0" u="none" strike="noStrike" cap="none" normalizeH="0" baseline="0" dirty="0" smtClean="0">
                          <a:ln>
                            <a:noFill/>
                          </a:ln>
                          <a:solidFill>
                            <a:schemeClr val="tx1"/>
                          </a:solidFill>
                          <a:effectLst/>
                          <a:latin typeface="+mn-lt"/>
                          <a:cs typeface="Times New Roman" pitchFamily="18" charset="0"/>
                        </a:rPr>
                        <a:t>Spec</a:t>
                      </a:r>
                      <a:endParaRPr kumimoji="0" lang="en-US" sz="1200" b="1" i="0" u="none" strike="noStrike" cap="none" normalizeH="0" baseline="0" dirty="0" smtClean="0">
                        <a:ln>
                          <a:noFill/>
                        </a:ln>
                        <a:solidFill>
                          <a:schemeClr val="tx1"/>
                        </a:solidFill>
                        <a:effectLst/>
                        <a:latin typeface="+mn-lt"/>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200" b="1" i="0" u="none" strike="noStrike" cap="none" normalizeH="0" baseline="0" dirty="0" smtClean="0">
                          <a:ln>
                            <a:noFill/>
                          </a:ln>
                          <a:solidFill>
                            <a:schemeClr val="tx1"/>
                          </a:solidFill>
                          <a:effectLst/>
                          <a:latin typeface="+mn-lt"/>
                          <a:cs typeface="Times New Roman" pitchFamily="18" charset="0"/>
                        </a:rPr>
                        <a:t>PPV</a:t>
                      </a:r>
                      <a:endParaRPr kumimoji="0" lang="en-US" sz="1200" b="1" i="0" u="none" strike="noStrike" cap="none" normalizeH="0" baseline="0" dirty="0" smtClean="0">
                        <a:ln>
                          <a:noFill/>
                        </a:ln>
                        <a:solidFill>
                          <a:schemeClr val="tx1"/>
                        </a:solidFill>
                        <a:effectLst/>
                        <a:latin typeface="+mn-lt"/>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200" b="1" i="0" u="none" strike="noStrike" cap="none" normalizeH="0" baseline="0" dirty="0" smtClean="0">
                          <a:ln>
                            <a:noFill/>
                          </a:ln>
                          <a:solidFill>
                            <a:schemeClr val="tx1"/>
                          </a:solidFill>
                          <a:effectLst/>
                          <a:latin typeface="+mn-lt"/>
                          <a:cs typeface="Times New Roman" pitchFamily="18" charset="0"/>
                        </a:rPr>
                        <a:t>NPV</a:t>
                      </a:r>
                      <a:endParaRPr kumimoji="0" lang="en-US" sz="1200" b="1" i="0" u="none" strike="noStrike" cap="none" normalizeH="0" baseline="0" dirty="0" smtClean="0">
                        <a:ln>
                          <a:noFill/>
                        </a:ln>
                        <a:solidFill>
                          <a:schemeClr val="tx1"/>
                        </a:solidFill>
                        <a:effectLst/>
                        <a:latin typeface="+mn-lt"/>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5195">
                <a:tc>
                  <a:txBody>
                    <a:bodyPr/>
                    <a:lstStyle/>
                    <a:p>
                      <a:pPr marL="0" marR="0" lvl="0" indent="0" algn="l"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accent2"/>
                          </a:solidFill>
                          <a:effectLst/>
                          <a:latin typeface="Imago" pitchFamily="2" charset="0"/>
                          <a:cs typeface="Times New Roman" pitchFamily="18" charset="0"/>
                        </a:rPr>
                        <a:t>Rule in</a:t>
                      </a:r>
                      <a:endParaRPr kumimoji="0" lang="en-US" sz="1300" b="1" i="0" u="none" strike="noStrike" cap="none" normalizeH="0" baseline="0" dirty="0" smtClean="0">
                        <a:ln>
                          <a:noFill/>
                        </a:ln>
                        <a:solidFill>
                          <a:schemeClr val="accent2"/>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1436688" rtl="0" eaLnBrk="1" fontAlgn="base" latinLnBrk="0" hangingPunct="1">
                        <a:lnSpc>
                          <a:spcPct val="100000"/>
                        </a:lnSpc>
                        <a:spcBef>
                          <a:spcPct val="50000"/>
                        </a:spcBef>
                        <a:spcAft>
                          <a:spcPct val="0"/>
                        </a:spcAft>
                        <a:buClr>
                          <a:schemeClr val="hlink"/>
                        </a:buClr>
                        <a:buSzPct val="100000"/>
                        <a:buFont typeface="Marlett" pitchFamily="2" charset="2"/>
                        <a:buNone/>
                        <a:tabLst/>
                      </a:pPr>
                      <a:endParaRPr kumimoji="0" lang="en-US" sz="1300" b="1" i="0" u="none" strike="noStrike" cap="none" normalizeH="0" baseline="0" smtClean="0">
                        <a:ln>
                          <a:noFill/>
                        </a:ln>
                        <a:solidFill>
                          <a:schemeClr val="hlink"/>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1436688" rtl="0" eaLnBrk="1" fontAlgn="base" latinLnBrk="0" hangingPunct="1">
                        <a:lnSpc>
                          <a:spcPct val="100000"/>
                        </a:lnSpc>
                        <a:spcBef>
                          <a:spcPct val="50000"/>
                        </a:spcBef>
                        <a:spcAft>
                          <a:spcPct val="0"/>
                        </a:spcAft>
                        <a:buClr>
                          <a:schemeClr val="hlink"/>
                        </a:buClr>
                        <a:buSzPct val="100000"/>
                        <a:buFont typeface="Marlett" pitchFamily="2" charset="2"/>
                        <a:buNone/>
                        <a:tabLst/>
                      </a:pPr>
                      <a:endParaRPr kumimoji="0" lang="en-US" sz="1300" b="1" i="0" u="none" strike="noStrike" cap="none" normalizeH="0" baseline="0" smtClean="0">
                        <a:ln>
                          <a:noFill/>
                        </a:ln>
                        <a:solidFill>
                          <a:schemeClr val="hlink"/>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1436688" rtl="0" eaLnBrk="1" fontAlgn="base" latinLnBrk="0" hangingPunct="1">
                        <a:lnSpc>
                          <a:spcPct val="100000"/>
                        </a:lnSpc>
                        <a:spcBef>
                          <a:spcPct val="50000"/>
                        </a:spcBef>
                        <a:spcAft>
                          <a:spcPct val="0"/>
                        </a:spcAft>
                        <a:buClr>
                          <a:schemeClr val="hlink"/>
                        </a:buClr>
                        <a:buSzPct val="100000"/>
                        <a:buFont typeface="Marlett" pitchFamily="2" charset="2"/>
                        <a:buNone/>
                        <a:tabLst/>
                      </a:pPr>
                      <a:endParaRPr kumimoji="0" lang="en-US" sz="1300" b="1" i="0" u="none" strike="noStrike" cap="none" normalizeH="0" baseline="0" smtClean="0">
                        <a:ln>
                          <a:noFill/>
                        </a:ln>
                        <a:solidFill>
                          <a:schemeClr val="hlink"/>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1436688" rtl="0" eaLnBrk="1" fontAlgn="base" latinLnBrk="0" hangingPunct="1">
                        <a:lnSpc>
                          <a:spcPct val="100000"/>
                        </a:lnSpc>
                        <a:spcBef>
                          <a:spcPct val="50000"/>
                        </a:spcBef>
                        <a:spcAft>
                          <a:spcPct val="0"/>
                        </a:spcAft>
                        <a:buClr>
                          <a:schemeClr val="hlink"/>
                        </a:buClr>
                        <a:buSzPct val="100000"/>
                        <a:buFont typeface="Marlett" pitchFamily="2" charset="2"/>
                        <a:buNone/>
                        <a:tabLst/>
                      </a:pPr>
                      <a:endParaRPr kumimoji="0" lang="en-US" sz="1300" b="1" i="0" u="none" strike="noStrike" cap="none" normalizeH="0" baseline="0" smtClean="0">
                        <a:ln>
                          <a:noFill/>
                        </a:ln>
                        <a:solidFill>
                          <a:schemeClr val="hlink"/>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1436688" rtl="0" eaLnBrk="1" fontAlgn="base" latinLnBrk="0" hangingPunct="1">
                        <a:lnSpc>
                          <a:spcPct val="100000"/>
                        </a:lnSpc>
                        <a:spcBef>
                          <a:spcPct val="50000"/>
                        </a:spcBef>
                        <a:spcAft>
                          <a:spcPct val="0"/>
                        </a:spcAft>
                        <a:buClr>
                          <a:schemeClr val="hlink"/>
                        </a:buClr>
                        <a:buSzPct val="100000"/>
                        <a:buFont typeface="Marlett" pitchFamily="2" charset="2"/>
                        <a:buNone/>
                        <a:tabLst/>
                      </a:pPr>
                      <a:endParaRPr kumimoji="0" lang="en-US" sz="1300" b="1" i="0" u="none" strike="noStrike" cap="none" normalizeH="0" baseline="0" smtClean="0">
                        <a:ln>
                          <a:noFill/>
                        </a:ln>
                        <a:solidFill>
                          <a:schemeClr val="hlink"/>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468174">
                <a:tc>
                  <a:txBody>
                    <a:bodyPr/>
                    <a:lstStyle/>
                    <a:p>
                      <a:pPr marL="0" marR="0" lvl="0" indent="0" algn="l"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tx1"/>
                          </a:solidFill>
                          <a:effectLst/>
                          <a:latin typeface="Imago" pitchFamily="2" charset="0"/>
                          <a:cs typeface="Times New Roman" pitchFamily="18" charset="0"/>
                        </a:rPr>
                        <a:t>&lt;50 years</a:t>
                      </a:r>
                    </a:p>
                    <a:p>
                      <a:pPr marL="0" marR="0" lvl="0" indent="0" algn="l"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tx1"/>
                          </a:solidFill>
                          <a:effectLst/>
                          <a:latin typeface="Imago" pitchFamily="2" charset="0"/>
                          <a:cs typeface="Times New Roman" pitchFamily="18" charset="0"/>
                        </a:rPr>
                        <a:t> (n=183)</a:t>
                      </a:r>
                      <a:endParaRPr kumimoji="0" lang="en-US" sz="1300" b="1" i="0" u="none" strike="noStrike" cap="none" normalizeH="0" baseline="0" dirty="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tx1"/>
                          </a:solidFill>
                          <a:effectLst/>
                          <a:latin typeface="Imago" pitchFamily="2" charset="0"/>
                          <a:cs typeface="Times New Roman" pitchFamily="18" charset="0"/>
                        </a:rPr>
                        <a:t>450 </a:t>
                      </a:r>
                      <a:endParaRPr kumimoji="0" lang="en-US" sz="1300" b="1" i="0" u="none" strike="noStrike" cap="none" normalizeH="0" baseline="0" dirty="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97%</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tx1"/>
                          </a:solidFill>
                          <a:effectLst/>
                          <a:latin typeface="Imago" pitchFamily="2" charset="0"/>
                          <a:cs typeface="Times New Roman" pitchFamily="18" charset="0"/>
                        </a:rPr>
                        <a:t>93%</a:t>
                      </a:r>
                      <a:endParaRPr kumimoji="0" lang="en-US" sz="1300" b="1" i="0" u="none" strike="noStrike" cap="none" normalizeH="0" baseline="0" dirty="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76%</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99%</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3458">
                <a:tc>
                  <a:txBody>
                    <a:bodyPr/>
                    <a:lstStyle/>
                    <a:p>
                      <a:pPr marL="0" marR="0" lvl="0" indent="0" algn="l"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tx1"/>
                          </a:solidFill>
                          <a:effectLst/>
                          <a:latin typeface="Imago" pitchFamily="2" charset="0"/>
                          <a:cs typeface="Times New Roman" pitchFamily="18" charset="0"/>
                        </a:rPr>
                        <a:t>50-75 years</a:t>
                      </a:r>
                    </a:p>
                    <a:p>
                      <a:pPr marL="0" marR="0" lvl="0" indent="0" algn="l"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tx1"/>
                          </a:solidFill>
                          <a:effectLst/>
                          <a:latin typeface="Imago" pitchFamily="2" charset="0"/>
                          <a:cs typeface="Times New Roman" pitchFamily="18" charset="0"/>
                        </a:rPr>
                        <a:t> (n=554)</a:t>
                      </a:r>
                      <a:endParaRPr kumimoji="0" lang="en-US" sz="1300" b="1" i="0" u="none" strike="noStrike" cap="none" normalizeH="0" baseline="0" dirty="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tx1"/>
                          </a:solidFill>
                          <a:effectLst/>
                          <a:latin typeface="Imago" pitchFamily="2" charset="0"/>
                          <a:cs typeface="Times New Roman" pitchFamily="18" charset="0"/>
                        </a:rPr>
                        <a:t>900</a:t>
                      </a:r>
                      <a:endParaRPr kumimoji="0" lang="en-US" sz="1300" b="1" i="0" u="none" strike="noStrike" cap="none" normalizeH="0" baseline="0" dirty="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90%</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82%</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82%</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88%</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8174">
                <a:tc>
                  <a:txBody>
                    <a:bodyPr/>
                    <a:lstStyle/>
                    <a:p>
                      <a:pPr marL="0" marR="0" lvl="0" indent="0" algn="l"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tx1"/>
                          </a:solidFill>
                          <a:effectLst/>
                          <a:latin typeface="Imago" pitchFamily="2" charset="0"/>
                          <a:cs typeface="Times New Roman" pitchFamily="18" charset="0"/>
                        </a:rPr>
                        <a:t>&gt;75 years</a:t>
                      </a:r>
                    </a:p>
                    <a:p>
                      <a:pPr marL="0" marR="0" lvl="0" indent="0" algn="l"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tx1"/>
                          </a:solidFill>
                          <a:effectLst/>
                          <a:latin typeface="Imago" pitchFamily="2" charset="0"/>
                          <a:cs typeface="Times New Roman" pitchFamily="18" charset="0"/>
                        </a:rPr>
                        <a:t> (n=519)</a:t>
                      </a:r>
                      <a:endParaRPr kumimoji="0" lang="en-US" sz="1300" b="1" i="0" u="none" strike="noStrike" cap="none" normalizeH="0" baseline="0" dirty="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tx1"/>
                          </a:solidFill>
                          <a:effectLst/>
                          <a:latin typeface="Imago" pitchFamily="2" charset="0"/>
                          <a:cs typeface="Times New Roman" pitchFamily="18" charset="0"/>
                        </a:rPr>
                        <a:t>1800</a:t>
                      </a:r>
                      <a:endParaRPr kumimoji="0" lang="en-US" sz="1300" b="1" i="0" u="none" strike="noStrike" cap="none" normalizeH="0" baseline="0" dirty="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85%</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73%</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92%</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55%</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8174">
                <a:tc>
                  <a:txBody>
                    <a:bodyPr/>
                    <a:lstStyle/>
                    <a:p>
                      <a:pPr marL="0" marR="0" lvl="0" indent="0" algn="l"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0" i="0" u="none" strike="noStrike" cap="none" normalizeH="0" baseline="0" smtClean="0">
                          <a:ln>
                            <a:noFill/>
                          </a:ln>
                          <a:solidFill>
                            <a:schemeClr val="tx1"/>
                          </a:solidFill>
                          <a:effectLst/>
                          <a:latin typeface="Imago" pitchFamily="2" charset="0"/>
                          <a:cs typeface="Times New Roman" pitchFamily="18" charset="0"/>
                        </a:rPr>
                        <a:t>Rule in, overall</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1436688" rtl="0" eaLnBrk="1" fontAlgn="base" latinLnBrk="0" hangingPunct="1">
                        <a:lnSpc>
                          <a:spcPct val="100000"/>
                        </a:lnSpc>
                        <a:spcBef>
                          <a:spcPct val="50000"/>
                        </a:spcBef>
                        <a:spcAft>
                          <a:spcPct val="0"/>
                        </a:spcAft>
                        <a:buClr>
                          <a:schemeClr val="hlink"/>
                        </a:buClr>
                        <a:buSzPct val="100000"/>
                        <a:buFont typeface="Marlett" pitchFamily="2" charset="2"/>
                        <a:buNone/>
                        <a:tabLst/>
                      </a:pP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0" i="0" u="none" strike="noStrike" cap="none" normalizeH="0" baseline="0" smtClean="0">
                          <a:ln>
                            <a:noFill/>
                          </a:ln>
                          <a:solidFill>
                            <a:schemeClr val="tx1"/>
                          </a:solidFill>
                          <a:effectLst/>
                          <a:latin typeface="Imago" pitchFamily="2" charset="0"/>
                          <a:cs typeface="Times New Roman" pitchFamily="18" charset="0"/>
                        </a:rPr>
                        <a:t>92%</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0" i="0" u="none" strike="noStrike" cap="none" normalizeH="0" baseline="0" smtClean="0">
                          <a:ln>
                            <a:noFill/>
                          </a:ln>
                          <a:solidFill>
                            <a:schemeClr val="tx1"/>
                          </a:solidFill>
                          <a:effectLst/>
                          <a:latin typeface="Imago" pitchFamily="2" charset="0"/>
                          <a:cs typeface="Times New Roman" pitchFamily="18" charset="0"/>
                        </a:rPr>
                        <a:t>84%</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0" i="0" u="none" strike="noStrike" cap="none" normalizeH="0" baseline="0" smtClean="0">
                          <a:ln>
                            <a:noFill/>
                          </a:ln>
                          <a:solidFill>
                            <a:schemeClr val="tx1"/>
                          </a:solidFill>
                          <a:effectLst/>
                          <a:latin typeface="Imago" pitchFamily="2" charset="0"/>
                          <a:cs typeface="Times New Roman" pitchFamily="18" charset="0"/>
                        </a:rPr>
                        <a:t>86%</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tx1"/>
                          </a:solidFill>
                          <a:effectLst/>
                          <a:latin typeface="Imago" pitchFamily="2" charset="0"/>
                          <a:cs typeface="Times New Roman" pitchFamily="18" charset="0"/>
                        </a:rPr>
                        <a:t>66%</a:t>
                      </a:r>
                      <a:endParaRPr kumimoji="0" lang="en-US" sz="1300" b="1" i="0" u="none" strike="noStrike" cap="none" normalizeH="0" baseline="0" dirty="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5195">
                <a:tc>
                  <a:txBody>
                    <a:bodyPr/>
                    <a:lstStyle/>
                    <a:p>
                      <a:pPr marL="0" marR="0" lvl="0" indent="0" algn="l"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accent2"/>
                          </a:solidFill>
                          <a:effectLst/>
                          <a:latin typeface="Imago" pitchFamily="2" charset="0"/>
                          <a:cs typeface="Times New Roman" pitchFamily="18" charset="0"/>
                        </a:rPr>
                        <a:t>Rule out</a:t>
                      </a:r>
                      <a:endParaRPr kumimoji="0" lang="en-US" sz="1300" b="1" i="0" u="none" strike="noStrike" cap="none" normalizeH="0" baseline="0" dirty="0" smtClean="0">
                        <a:ln>
                          <a:noFill/>
                        </a:ln>
                        <a:solidFill>
                          <a:schemeClr val="accent2"/>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1436688" rtl="0" eaLnBrk="1" fontAlgn="base" latinLnBrk="0" hangingPunct="1">
                        <a:lnSpc>
                          <a:spcPct val="100000"/>
                        </a:lnSpc>
                        <a:spcBef>
                          <a:spcPct val="50000"/>
                        </a:spcBef>
                        <a:spcAft>
                          <a:spcPct val="0"/>
                        </a:spcAft>
                        <a:buClr>
                          <a:schemeClr val="hlink"/>
                        </a:buClr>
                        <a:buSzPct val="100000"/>
                        <a:buFont typeface="Marlett" pitchFamily="2" charset="2"/>
                        <a:buNone/>
                        <a:tabLst/>
                      </a:pPr>
                      <a:endParaRPr kumimoji="0" lang="en-US" sz="1300" b="1" i="0" u="none" strike="noStrike" cap="none" normalizeH="0" baseline="0" smtClean="0">
                        <a:ln>
                          <a:noFill/>
                        </a:ln>
                        <a:solidFill>
                          <a:schemeClr val="hlink"/>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1436688" rtl="0" eaLnBrk="1" fontAlgn="base" latinLnBrk="0" hangingPunct="1">
                        <a:lnSpc>
                          <a:spcPct val="100000"/>
                        </a:lnSpc>
                        <a:spcBef>
                          <a:spcPct val="50000"/>
                        </a:spcBef>
                        <a:spcAft>
                          <a:spcPct val="0"/>
                        </a:spcAft>
                        <a:buClr>
                          <a:schemeClr val="hlink"/>
                        </a:buClr>
                        <a:buSzPct val="100000"/>
                        <a:buFont typeface="Marlett" pitchFamily="2" charset="2"/>
                        <a:buNone/>
                        <a:tabLst/>
                      </a:pPr>
                      <a:endParaRPr kumimoji="0" lang="en-US" sz="1300" b="1" i="0" u="none" strike="noStrike" cap="none" normalizeH="0" baseline="0" smtClean="0">
                        <a:ln>
                          <a:noFill/>
                        </a:ln>
                        <a:solidFill>
                          <a:schemeClr val="hlink"/>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1436688" rtl="0" eaLnBrk="1" fontAlgn="base" latinLnBrk="0" hangingPunct="1">
                        <a:lnSpc>
                          <a:spcPct val="100000"/>
                        </a:lnSpc>
                        <a:spcBef>
                          <a:spcPct val="50000"/>
                        </a:spcBef>
                        <a:spcAft>
                          <a:spcPct val="0"/>
                        </a:spcAft>
                        <a:buClr>
                          <a:schemeClr val="hlink"/>
                        </a:buClr>
                        <a:buSzPct val="100000"/>
                        <a:buFont typeface="Marlett" pitchFamily="2" charset="2"/>
                        <a:buNone/>
                        <a:tabLst/>
                      </a:pPr>
                      <a:endParaRPr kumimoji="0" lang="en-US" sz="1300" b="1" i="0" u="none" strike="noStrike" cap="none" normalizeH="0" baseline="0" smtClean="0">
                        <a:ln>
                          <a:noFill/>
                        </a:ln>
                        <a:solidFill>
                          <a:schemeClr val="hlink"/>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1436688" rtl="0" eaLnBrk="1" fontAlgn="base" latinLnBrk="0" hangingPunct="1">
                        <a:lnSpc>
                          <a:spcPct val="100000"/>
                        </a:lnSpc>
                        <a:spcBef>
                          <a:spcPct val="50000"/>
                        </a:spcBef>
                        <a:spcAft>
                          <a:spcPct val="0"/>
                        </a:spcAft>
                        <a:buClr>
                          <a:schemeClr val="hlink"/>
                        </a:buClr>
                        <a:buSzPct val="100000"/>
                        <a:buFont typeface="Marlett" pitchFamily="2" charset="2"/>
                        <a:buNone/>
                        <a:tabLst/>
                      </a:pPr>
                      <a:endParaRPr kumimoji="0" lang="en-US" sz="1300" b="1" i="0" u="none" strike="noStrike" cap="none" normalizeH="0" baseline="0" smtClean="0">
                        <a:ln>
                          <a:noFill/>
                        </a:ln>
                        <a:solidFill>
                          <a:schemeClr val="hlink"/>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1436688" rtl="0" eaLnBrk="1" fontAlgn="base" latinLnBrk="0" hangingPunct="1">
                        <a:lnSpc>
                          <a:spcPct val="100000"/>
                        </a:lnSpc>
                        <a:spcBef>
                          <a:spcPct val="50000"/>
                        </a:spcBef>
                        <a:spcAft>
                          <a:spcPct val="0"/>
                        </a:spcAft>
                        <a:buClr>
                          <a:schemeClr val="hlink"/>
                        </a:buClr>
                        <a:buSzPct val="100000"/>
                        <a:buFont typeface="Marlett" pitchFamily="2" charset="2"/>
                        <a:buNone/>
                        <a:tabLst/>
                      </a:pPr>
                      <a:endParaRPr kumimoji="0" lang="en-US" sz="1300" b="1" i="0" u="none" strike="noStrike" cap="none" normalizeH="0" baseline="0" smtClean="0">
                        <a:ln>
                          <a:noFill/>
                        </a:ln>
                        <a:solidFill>
                          <a:schemeClr val="hlink"/>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661154">
                <a:tc>
                  <a:txBody>
                    <a:bodyPr/>
                    <a:lstStyle/>
                    <a:p>
                      <a:pPr marL="0" marR="0" lvl="0" indent="0" algn="l"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All patients (n=1256)</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sv-SE" sz="1300" b="1" i="0" u="none" strike="noStrike" cap="none" normalizeH="0" baseline="0" dirty="0" smtClean="0">
                          <a:ln>
                            <a:noFill/>
                          </a:ln>
                          <a:solidFill>
                            <a:schemeClr val="tx1"/>
                          </a:solidFill>
                          <a:effectLst/>
                          <a:latin typeface="Imago" pitchFamily="2" charset="0"/>
                          <a:cs typeface="Times New Roman" pitchFamily="18" charset="0"/>
                        </a:rPr>
                        <a:t>300 </a:t>
                      </a:r>
                      <a:endParaRPr kumimoji="0" lang="sv-SE" sz="1300" b="1" i="0" u="none" strike="noStrike" cap="none" normalizeH="0" baseline="0" dirty="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99%</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rgbClr val="000000"/>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60%</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smtClean="0">
                          <a:ln>
                            <a:noFill/>
                          </a:ln>
                          <a:solidFill>
                            <a:schemeClr val="tx1"/>
                          </a:solidFill>
                          <a:effectLst/>
                          <a:latin typeface="Imago" pitchFamily="2" charset="0"/>
                          <a:cs typeface="Times New Roman" pitchFamily="18" charset="0"/>
                        </a:rPr>
                        <a:t>77%</a:t>
                      </a:r>
                      <a:endParaRPr kumimoji="0" lang="en-US" sz="1300" b="1" i="0" u="none" strike="noStrike" cap="none" normalizeH="0" baseline="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hlink"/>
                        </a:buClr>
                        <a:buSzPct val="100000"/>
                        <a:buFont typeface="Marlett" pitchFamily="2" charset="2"/>
                        <a:buNone/>
                        <a:tabLst/>
                      </a:pPr>
                      <a:r>
                        <a:rPr kumimoji="0" lang="en-US" sz="1300" b="1" i="0" u="none" strike="noStrike" cap="none" normalizeH="0" baseline="0" dirty="0" smtClean="0">
                          <a:ln>
                            <a:noFill/>
                          </a:ln>
                          <a:solidFill>
                            <a:schemeClr val="tx1"/>
                          </a:solidFill>
                          <a:effectLst/>
                          <a:latin typeface="Imago" pitchFamily="2" charset="0"/>
                          <a:cs typeface="Times New Roman" pitchFamily="18" charset="0"/>
                        </a:rPr>
                        <a:t>98%</a:t>
                      </a:r>
                      <a:endParaRPr kumimoji="0" lang="en-US" sz="1300" b="1" i="0" u="none" strike="noStrike" cap="none" normalizeH="0" baseline="0" dirty="0" smtClean="0">
                        <a:ln>
                          <a:noFill/>
                        </a:ln>
                        <a:solidFill>
                          <a:schemeClr val="tx1"/>
                        </a:solidFill>
                        <a:effectLst/>
                        <a:latin typeface="Imago" pitchFamily="2" charset="0"/>
                      </a:endParaRPr>
                    </a:p>
                  </a:txBody>
                  <a:tcPr marT="42203" marB="422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52651" name="Object 75"/>
          <p:cNvGraphicFramePr>
            <a:graphicFrameLocks noGrp="1"/>
          </p:cNvGraphicFramePr>
          <p:nvPr>
            <p:ph sz="half" idx="1"/>
            <p:extLst>
              <p:ext uri="{D42A27DB-BD31-4B8C-83A1-F6EECF244321}">
                <p14:modId xmlns:p14="http://schemas.microsoft.com/office/powerpoint/2010/main" val="1560773218"/>
              </p:ext>
            </p:extLst>
          </p:nvPr>
        </p:nvGraphicFramePr>
        <p:xfrm>
          <a:off x="9693552" y="250076"/>
          <a:ext cx="2200275" cy="1313405"/>
        </p:xfrm>
        <a:graphic>
          <a:graphicData uri="http://schemas.openxmlformats.org/presentationml/2006/ole">
            <mc:AlternateContent xmlns:mc="http://schemas.openxmlformats.org/markup-compatibility/2006">
              <mc:Choice xmlns:v="urn:schemas-microsoft-com:vml" Requires="v">
                <p:oleObj spid="_x0000_s2195" name="Document" r:id="rId3" imgW="7115040" imgH="4979880" progId="Word.Document.8">
                  <p:embed/>
                </p:oleObj>
              </mc:Choice>
              <mc:Fallback>
                <p:oleObj name="Document" r:id="rId3" imgW="7115040" imgH="4979880" progId="Word.Document.8">
                  <p:embed/>
                  <p:pic>
                    <p:nvPicPr>
                      <p:cNvPr id="152651" name="Object 7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3552" y="250076"/>
                        <a:ext cx="2200275" cy="1313405"/>
                      </a:xfrm>
                      <a:prstGeom prst="rect">
                        <a:avLst/>
                      </a:prstGeom>
                      <a:noFill/>
                      <a:ln w="9525" algn="ctr">
                        <a:solidFill>
                          <a:srgbClr val="0033CC"/>
                        </a:solidFill>
                        <a:miter lim="800000"/>
                        <a:headEnd/>
                        <a:tailEnd/>
                      </a:ln>
                      <a:effectLst>
                        <a:outerShdw dist="107763" dir="2700000" algn="ctr" rotWithShape="0">
                          <a:schemeClr val="tx1">
                            <a:alpha val="50000"/>
                          </a:schemeClr>
                        </a:outerShdw>
                      </a:effectLst>
                      <a:extLst/>
                    </p:spPr>
                  </p:pic>
                </p:oleObj>
              </mc:Fallback>
            </mc:AlternateContent>
          </a:graphicData>
        </a:graphic>
      </p:graphicFrame>
      <p:sp>
        <p:nvSpPr>
          <p:cNvPr id="152652" name="Text Box 76"/>
          <p:cNvSpPr txBox="1">
            <a:spLocks noChangeArrowheads="1"/>
          </p:cNvSpPr>
          <p:nvPr/>
        </p:nvSpPr>
        <p:spPr bwMode="auto">
          <a:xfrm>
            <a:off x="659958" y="1795121"/>
            <a:ext cx="926857" cy="43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215" b="1" dirty="0">
                <a:solidFill>
                  <a:schemeClr val="accent2"/>
                </a:solidFill>
                <a:latin typeface="Perpetua" pitchFamily="18" charset="0"/>
              </a:rPr>
              <a:t>ICON</a:t>
            </a:r>
          </a:p>
        </p:txBody>
      </p:sp>
      <p:sp>
        <p:nvSpPr>
          <p:cNvPr id="152659" name="Rectangle 83"/>
          <p:cNvSpPr>
            <a:spLocks noChangeArrowheads="1"/>
          </p:cNvSpPr>
          <p:nvPr/>
        </p:nvSpPr>
        <p:spPr bwMode="auto">
          <a:xfrm>
            <a:off x="3440114" y="6107725"/>
            <a:ext cx="184731" cy="262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sz="1108"/>
          </a:p>
        </p:txBody>
      </p:sp>
      <p:sp>
        <p:nvSpPr>
          <p:cNvPr id="152933" name="Rectangle 357"/>
          <p:cNvSpPr>
            <a:spLocks noChangeArrowheads="1"/>
          </p:cNvSpPr>
          <p:nvPr/>
        </p:nvSpPr>
        <p:spPr bwMode="auto">
          <a:xfrm>
            <a:off x="192385" y="2398261"/>
            <a:ext cx="1893467"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altLang="ja-JP" sz="800" dirty="0">
                <a:ea typeface="MS PGothic" pitchFamily="34" charset="-128"/>
                <a:cs typeface="Arial" charset="0"/>
              </a:rPr>
              <a:t>European Heart Journal 2006,27,330-337</a:t>
            </a:r>
            <a:endParaRPr lang="en-US" sz="800" dirty="0">
              <a:ea typeface="MS PGothic" pitchFamily="34" charset="-128"/>
              <a:cs typeface="Arial" charset="0"/>
            </a:endParaRPr>
          </a:p>
        </p:txBody>
      </p:sp>
      <p:graphicFrame>
        <p:nvGraphicFramePr>
          <p:cNvPr id="8" name="Content Placeholder 3">
            <a:extLst>
              <a:ext uri="{FF2B5EF4-FFF2-40B4-BE49-F238E27FC236}">
                <a16:creationId xmlns:a16="http://schemas.microsoft.com/office/drawing/2014/main" id="{5BBF67A8-D6AF-4B74-83E9-8D1192779B79}"/>
              </a:ext>
            </a:extLst>
          </p:cNvPr>
          <p:cNvGraphicFramePr>
            <a:graphicFrameLocks/>
          </p:cNvGraphicFramePr>
          <p:nvPr>
            <p:extLst>
              <p:ext uri="{D42A27DB-BD31-4B8C-83A1-F6EECF244321}">
                <p14:modId xmlns:p14="http://schemas.microsoft.com/office/powerpoint/2010/main" val="311985963"/>
              </p:ext>
            </p:extLst>
          </p:nvPr>
        </p:nvGraphicFramePr>
        <p:xfrm>
          <a:off x="4742330" y="2807169"/>
          <a:ext cx="7450346" cy="3646711"/>
        </p:xfrm>
        <a:graphic>
          <a:graphicData uri="http://schemas.openxmlformats.org/drawingml/2006/table">
            <a:tbl>
              <a:tblPr firstRow="1" bandRow="1">
                <a:tableStyleId>{93296810-A885-4BE3-A3E7-6D5BEEA58F35}</a:tableStyleId>
              </a:tblPr>
              <a:tblGrid>
                <a:gridCol w="1093694">
                  <a:extLst>
                    <a:ext uri="{9D8B030D-6E8A-4147-A177-3AD203B41FA5}">
                      <a16:colId xmlns:a16="http://schemas.microsoft.com/office/drawing/2014/main" val="3001973232"/>
                    </a:ext>
                  </a:extLst>
                </a:gridCol>
                <a:gridCol w="116840">
                  <a:extLst>
                    <a:ext uri="{9D8B030D-6E8A-4147-A177-3AD203B41FA5}">
                      <a16:colId xmlns:a16="http://schemas.microsoft.com/office/drawing/2014/main" val="1170312328"/>
                    </a:ext>
                  </a:extLst>
                </a:gridCol>
                <a:gridCol w="546548">
                  <a:extLst>
                    <a:ext uri="{9D8B030D-6E8A-4147-A177-3AD203B41FA5}">
                      <a16:colId xmlns:a16="http://schemas.microsoft.com/office/drawing/2014/main" val="209396529"/>
                    </a:ext>
                  </a:extLst>
                </a:gridCol>
                <a:gridCol w="1085802">
                  <a:extLst>
                    <a:ext uri="{9D8B030D-6E8A-4147-A177-3AD203B41FA5}">
                      <a16:colId xmlns:a16="http://schemas.microsoft.com/office/drawing/2014/main" val="3937390204"/>
                    </a:ext>
                  </a:extLst>
                </a:gridCol>
                <a:gridCol w="890373">
                  <a:extLst>
                    <a:ext uri="{9D8B030D-6E8A-4147-A177-3AD203B41FA5}">
                      <a16:colId xmlns:a16="http://schemas.microsoft.com/office/drawing/2014/main" val="20003"/>
                    </a:ext>
                  </a:extLst>
                </a:gridCol>
                <a:gridCol w="864440">
                  <a:extLst>
                    <a:ext uri="{9D8B030D-6E8A-4147-A177-3AD203B41FA5}">
                      <a16:colId xmlns:a16="http://schemas.microsoft.com/office/drawing/2014/main" val="20004"/>
                    </a:ext>
                  </a:extLst>
                </a:gridCol>
                <a:gridCol w="881728">
                  <a:extLst>
                    <a:ext uri="{9D8B030D-6E8A-4147-A177-3AD203B41FA5}">
                      <a16:colId xmlns:a16="http://schemas.microsoft.com/office/drawing/2014/main" val="20005"/>
                    </a:ext>
                  </a:extLst>
                </a:gridCol>
                <a:gridCol w="971528">
                  <a:extLst>
                    <a:ext uri="{9D8B030D-6E8A-4147-A177-3AD203B41FA5}">
                      <a16:colId xmlns:a16="http://schemas.microsoft.com/office/drawing/2014/main" val="3389989341"/>
                    </a:ext>
                  </a:extLst>
                </a:gridCol>
                <a:gridCol w="999393">
                  <a:extLst>
                    <a:ext uri="{9D8B030D-6E8A-4147-A177-3AD203B41FA5}">
                      <a16:colId xmlns:a16="http://schemas.microsoft.com/office/drawing/2014/main" val="20007"/>
                    </a:ext>
                  </a:extLst>
                </a:gridCol>
              </a:tblGrid>
              <a:tr h="466173">
                <a:tc>
                  <a:txBody>
                    <a:bodyPr/>
                    <a:lstStyle/>
                    <a:p>
                      <a:r>
                        <a:rPr lang="en-GB" sz="1200" dirty="0">
                          <a:solidFill>
                            <a:schemeClr val="tx1"/>
                          </a:solidFill>
                        </a:rPr>
                        <a:t>Category</a:t>
                      </a:r>
                    </a:p>
                  </a:txBody>
                  <a:tcPr>
                    <a:solidFill>
                      <a:schemeClr val="accent2">
                        <a:lumMod val="60000"/>
                        <a:lumOff val="40000"/>
                      </a:schemeClr>
                    </a:solidFill>
                  </a:tcPr>
                </a:tc>
                <a:tc gridSpan="2">
                  <a:txBody>
                    <a:bodyPr/>
                    <a:lstStyle/>
                    <a:p>
                      <a:pPr algn="ctr"/>
                      <a:r>
                        <a:rPr lang="en-GB" sz="1200" dirty="0">
                          <a:solidFill>
                            <a:schemeClr val="tx1"/>
                          </a:solidFill>
                        </a:rPr>
                        <a:t>Cut-off, </a:t>
                      </a:r>
                      <a:r>
                        <a:rPr lang="en-GB" sz="1200" dirty="0" err="1">
                          <a:solidFill>
                            <a:schemeClr val="tx1"/>
                          </a:solidFill>
                        </a:rPr>
                        <a:t>pg</a:t>
                      </a:r>
                      <a:r>
                        <a:rPr lang="en-GB" sz="1200" dirty="0">
                          <a:solidFill>
                            <a:schemeClr val="tx1"/>
                          </a:solidFill>
                        </a:rPr>
                        <a:t>/mL</a:t>
                      </a:r>
                    </a:p>
                  </a:txBody>
                  <a:tcPr>
                    <a:solidFill>
                      <a:schemeClr val="accent2">
                        <a:lumMod val="60000"/>
                        <a:lumOff val="40000"/>
                      </a:schemeClr>
                    </a:solidFill>
                  </a:tcPr>
                </a:tc>
                <a:tc hMerge="1">
                  <a:txBody>
                    <a:bodyPr/>
                    <a:lstStyle/>
                    <a:p>
                      <a:pPr algn="ctr"/>
                      <a:endParaRPr lang="en-GB" sz="1200" dirty="0">
                        <a:solidFill>
                          <a:schemeClr val="tx1"/>
                        </a:solidFill>
                      </a:endParaRPr>
                    </a:p>
                  </a:txBody>
                  <a:tcPr>
                    <a:solidFill>
                      <a:schemeClr val="accent2">
                        <a:lumMod val="60000"/>
                        <a:lumOff val="40000"/>
                      </a:schemeClr>
                    </a:solidFill>
                  </a:tcPr>
                </a:tc>
                <a:tc>
                  <a:txBody>
                    <a:bodyPr/>
                    <a:lstStyle/>
                    <a:p>
                      <a:pPr algn="ctr"/>
                      <a:r>
                        <a:rPr lang="en-GB" sz="1200" dirty="0">
                          <a:solidFill>
                            <a:schemeClr val="tx1"/>
                          </a:solidFill>
                        </a:rPr>
                        <a:t>Sensitivity</a:t>
                      </a:r>
                    </a:p>
                  </a:txBody>
                  <a:tcPr>
                    <a:solidFill>
                      <a:schemeClr val="accent2">
                        <a:lumMod val="60000"/>
                        <a:lumOff val="40000"/>
                      </a:schemeClr>
                    </a:solidFill>
                  </a:tcPr>
                </a:tc>
                <a:tc>
                  <a:txBody>
                    <a:bodyPr/>
                    <a:lstStyle/>
                    <a:p>
                      <a:pPr algn="ctr"/>
                      <a:r>
                        <a:rPr lang="en-GB" sz="1200" dirty="0">
                          <a:solidFill>
                            <a:schemeClr val="tx1"/>
                          </a:solidFill>
                        </a:rPr>
                        <a:t>Specificity</a:t>
                      </a:r>
                    </a:p>
                  </a:txBody>
                  <a:tcPr>
                    <a:solidFill>
                      <a:schemeClr val="accent2">
                        <a:lumMod val="60000"/>
                        <a:lumOff val="40000"/>
                      </a:schemeClr>
                    </a:solidFill>
                  </a:tcPr>
                </a:tc>
                <a:tc>
                  <a:txBody>
                    <a:bodyPr/>
                    <a:lstStyle/>
                    <a:p>
                      <a:pPr algn="ctr"/>
                      <a:r>
                        <a:rPr lang="en-GB" sz="1200" dirty="0">
                          <a:solidFill>
                            <a:schemeClr val="tx1"/>
                          </a:solidFill>
                        </a:rPr>
                        <a:t>PPV</a:t>
                      </a:r>
                    </a:p>
                  </a:txBody>
                  <a:tcPr>
                    <a:solidFill>
                      <a:schemeClr val="accent2">
                        <a:lumMod val="60000"/>
                        <a:lumOff val="40000"/>
                      </a:schemeClr>
                    </a:solidFill>
                  </a:tcPr>
                </a:tc>
                <a:tc>
                  <a:txBody>
                    <a:bodyPr/>
                    <a:lstStyle/>
                    <a:p>
                      <a:pPr algn="ctr"/>
                      <a:r>
                        <a:rPr lang="en-GB" sz="1200" dirty="0">
                          <a:solidFill>
                            <a:schemeClr val="tx1"/>
                          </a:solidFill>
                        </a:rPr>
                        <a:t>NPV</a:t>
                      </a:r>
                    </a:p>
                  </a:txBody>
                  <a:tcPr>
                    <a:solidFill>
                      <a:schemeClr val="accent2">
                        <a:lumMod val="60000"/>
                        <a:lumOff val="40000"/>
                      </a:schemeClr>
                    </a:solidFill>
                  </a:tcPr>
                </a:tc>
                <a:tc>
                  <a:txBody>
                    <a:bodyPr/>
                    <a:lstStyle/>
                    <a:p>
                      <a:pPr algn="ctr"/>
                      <a:r>
                        <a:rPr lang="en-GB" sz="1200" dirty="0">
                          <a:solidFill>
                            <a:schemeClr val="tx1"/>
                          </a:solidFill>
                        </a:rPr>
                        <a:t>LR+</a:t>
                      </a:r>
                    </a:p>
                  </a:txBody>
                  <a:tcPr>
                    <a:solidFill>
                      <a:schemeClr val="accent2">
                        <a:lumMod val="60000"/>
                        <a:lumOff val="40000"/>
                      </a:schemeClr>
                    </a:solidFill>
                  </a:tcPr>
                </a:tc>
                <a:tc>
                  <a:txBody>
                    <a:bodyPr/>
                    <a:lstStyle/>
                    <a:p>
                      <a:pPr algn="ctr"/>
                      <a:r>
                        <a:rPr lang="en-GB" sz="1200" dirty="0">
                          <a:solidFill>
                            <a:schemeClr val="tx1"/>
                          </a:solidFill>
                        </a:rPr>
                        <a:t>LR-</a:t>
                      </a:r>
                    </a:p>
                  </a:txBody>
                  <a:tcPr>
                    <a:solidFill>
                      <a:schemeClr val="accent2">
                        <a:lumMod val="60000"/>
                        <a:lumOff val="40000"/>
                      </a:schemeClr>
                    </a:solidFill>
                  </a:tcPr>
                </a:tc>
                <a:extLst>
                  <a:ext uri="{0D108BD9-81ED-4DB2-BD59-A6C34878D82A}">
                    <a16:rowId xmlns:a16="http://schemas.microsoft.com/office/drawing/2014/main" val="60677660"/>
                  </a:ext>
                </a:extLst>
              </a:tr>
              <a:tr h="299605">
                <a:tc gridSpan="4">
                  <a:txBody>
                    <a:bodyPr/>
                    <a:lstStyle/>
                    <a:p>
                      <a:r>
                        <a:rPr lang="en-GB" sz="1200" dirty="0"/>
                        <a:t>Confirmatory</a:t>
                      </a:r>
                      <a:r>
                        <a:rPr lang="en-GB" sz="1200" baseline="0" dirty="0"/>
                        <a:t> </a:t>
                      </a:r>
                      <a:r>
                        <a:rPr lang="en-GB" sz="1200" b="1" baseline="0" dirty="0"/>
                        <a:t>(“rule-in”) </a:t>
                      </a:r>
                      <a:r>
                        <a:rPr lang="en-GB" sz="1200" baseline="0" dirty="0" err="1"/>
                        <a:t>cutpoints</a:t>
                      </a:r>
                      <a:endParaRPr lang="en-GB" sz="1200" baseline="0" dirty="0"/>
                    </a:p>
                  </a:txBody>
                  <a:tcPr>
                    <a:solidFill>
                      <a:schemeClr val="bg2">
                        <a:lumMod val="90000"/>
                      </a:schemeClr>
                    </a:solidFill>
                  </a:tcPr>
                </a:tc>
                <a:tc hMerge="1">
                  <a:txBody>
                    <a:bodyPr/>
                    <a:lstStyle/>
                    <a:p>
                      <a:endParaRPr lang="es-ES"/>
                    </a:p>
                  </a:txBody>
                  <a:tcPr/>
                </a:tc>
                <a:tc hMerge="1">
                  <a:txBody>
                    <a:bodyPr/>
                    <a:lstStyle/>
                    <a:p>
                      <a:pPr algn="ctr"/>
                      <a:endParaRPr lang="en-GB" sz="1200" dirty="0"/>
                    </a:p>
                  </a:txBody>
                  <a:tcPr/>
                </a:tc>
                <a:tc hMerge="1">
                  <a:txBody>
                    <a:bodyPr/>
                    <a:lstStyle/>
                    <a:p>
                      <a:endParaRPr lang="es-ES"/>
                    </a:p>
                  </a:txBody>
                  <a:tcPr/>
                </a:tc>
                <a:tc>
                  <a:txBody>
                    <a:bodyPr/>
                    <a:lstStyle/>
                    <a:p>
                      <a:pPr algn="ctr"/>
                      <a:endParaRPr lang="en-GB" sz="1200" dirty="0"/>
                    </a:p>
                  </a:txBody>
                  <a:tcPr>
                    <a:solidFill>
                      <a:schemeClr val="bg2">
                        <a:lumMod val="90000"/>
                      </a:schemeClr>
                    </a:solidFill>
                  </a:tcPr>
                </a:tc>
                <a:tc>
                  <a:txBody>
                    <a:bodyPr/>
                    <a:lstStyle/>
                    <a:p>
                      <a:pPr algn="ctr"/>
                      <a:endParaRPr lang="en-GB" sz="1200" dirty="0"/>
                    </a:p>
                  </a:txBody>
                  <a:tcPr>
                    <a:solidFill>
                      <a:schemeClr val="bg2">
                        <a:lumMod val="90000"/>
                      </a:schemeClr>
                    </a:solidFill>
                  </a:tcPr>
                </a:tc>
                <a:tc>
                  <a:txBody>
                    <a:bodyPr/>
                    <a:lstStyle/>
                    <a:p>
                      <a:pPr algn="ctr"/>
                      <a:endParaRPr lang="en-GB" sz="1200" dirty="0"/>
                    </a:p>
                  </a:txBody>
                  <a:tcPr>
                    <a:solidFill>
                      <a:schemeClr val="bg2">
                        <a:lumMod val="90000"/>
                      </a:schemeClr>
                    </a:solidFill>
                  </a:tcPr>
                </a:tc>
                <a:tc>
                  <a:txBody>
                    <a:bodyPr/>
                    <a:lstStyle/>
                    <a:p>
                      <a:pPr algn="ctr"/>
                      <a:endParaRPr lang="en-GB" sz="1200" dirty="0"/>
                    </a:p>
                  </a:txBody>
                  <a:tcPr>
                    <a:solidFill>
                      <a:schemeClr val="bg2">
                        <a:lumMod val="90000"/>
                      </a:schemeClr>
                    </a:solidFill>
                  </a:tcPr>
                </a:tc>
                <a:tc>
                  <a:txBody>
                    <a:bodyPr/>
                    <a:lstStyle/>
                    <a:p>
                      <a:pPr algn="ctr"/>
                      <a:endParaRPr lang="en-GB" sz="1200" dirty="0"/>
                    </a:p>
                  </a:txBody>
                  <a:tcPr>
                    <a:solidFill>
                      <a:schemeClr val="bg2">
                        <a:lumMod val="90000"/>
                      </a:schemeClr>
                    </a:solidFill>
                  </a:tcPr>
                </a:tc>
                <a:extLst>
                  <a:ext uri="{0D108BD9-81ED-4DB2-BD59-A6C34878D82A}">
                    <a16:rowId xmlns:a16="http://schemas.microsoft.com/office/drawing/2014/main" val="3605156277"/>
                  </a:ext>
                </a:extLst>
              </a:tr>
              <a:tr h="474055">
                <a:tc gridSpan="2">
                  <a:txBody>
                    <a:bodyPr/>
                    <a:lstStyle/>
                    <a:p>
                      <a:r>
                        <a:rPr lang="en-GB" sz="1200" dirty="0"/>
                        <a:t>&lt;50 y </a:t>
                      </a:r>
                      <a:endParaRPr lang="en-GB" sz="1200" dirty="0" smtClean="0"/>
                    </a:p>
                    <a:p>
                      <a:r>
                        <a:rPr lang="en-GB" sz="1200" dirty="0" smtClean="0"/>
                        <a:t>(</a:t>
                      </a:r>
                      <a:r>
                        <a:rPr lang="en-GB" sz="1200" dirty="0"/>
                        <a:t>n=462)</a:t>
                      </a:r>
                    </a:p>
                  </a:txBody>
                  <a:tcPr>
                    <a:solidFill>
                      <a:schemeClr val="accent2">
                        <a:lumMod val="20000"/>
                        <a:lumOff val="80000"/>
                      </a:schemeClr>
                    </a:solidFill>
                  </a:tcPr>
                </a:tc>
                <a:tc hMerge="1">
                  <a:txBody>
                    <a:bodyPr/>
                    <a:lstStyle/>
                    <a:p>
                      <a:endParaRPr lang="es-ES"/>
                    </a:p>
                  </a:txBody>
                  <a:tcPr/>
                </a:tc>
                <a:tc>
                  <a:txBody>
                    <a:bodyPr/>
                    <a:lstStyle/>
                    <a:p>
                      <a:pPr algn="ctr"/>
                      <a:r>
                        <a:rPr lang="en-GB" sz="1200" dirty="0"/>
                        <a:t>450</a:t>
                      </a:r>
                    </a:p>
                  </a:txBody>
                  <a:tcPr>
                    <a:solidFill>
                      <a:schemeClr val="accent2">
                        <a:lumMod val="20000"/>
                        <a:lumOff val="80000"/>
                      </a:schemeClr>
                    </a:solidFill>
                  </a:tcPr>
                </a:tc>
                <a:tc>
                  <a:txBody>
                    <a:bodyPr/>
                    <a:lstStyle/>
                    <a:p>
                      <a:pPr algn="ctr"/>
                      <a:r>
                        <a:rPr lang="en-GB" sz="1200" dirty="0"/>
                        <a:t>85.7</a:t>
                      </a:r>
                      <a:br>
                        <a:rPr lang="en-GB" sz="1200" dirty="0"/>
                      </a:br>
                      <a:r>
                        <a:rPr lang="en-GB" sz="1200" baseline="0" dirty="0"/>
                        <a:t>(74.1-97.3)</a:t>
                      </a:r>
                      <a:endParaRPr lang="en-GB" sz="1200" dirty="0"/>
                    </a:p>
                  </a:txBody>
                  <a:tcPr>
                    <a:solidFill>
                      <a:schemeClr val="accent2">
                        <a:lumMod val="20000"/>
                        <a:lumOff val="80000"/>
                      </a:schemeClr>
                    </a:solidFill>
                  </a:tcPr>
                </a:tc>
                <a:tc>
                  <a:txBody>
                    <a:bodyPr/>
                    <a:lstStyle/>
                    <a:p>
                      <a:pPr algn="ctr"/>
                      <a:r>
                        <a:rPr lang="en-GB" sz="1200" dirty="0"/>
                        <a:t>93.9</a:t>
                      </a:r>
                      <a:br>
                        <a:rPr lang="en-GB" sz="1200" dirty="0"/>
                      </a:br>
                      <a:r>
                        <a:rPr lang="en-GB" sz="1200" dirty="0"/>
                        <a:t>(91.6-96.2)</a:t>
                      </a:r>
                    </a:p>
                  </a:txBody>
                  <a:tcPr>
                    <a:solidFill>
                      <a:schemeClr val="accent2">
                        <a:lumMod val="20000"/>
                        <a:lumOff val="80000"/>
                      </a:schemeClr>
                    </a:solidFill>
                  </a:tcPr>
                </a:tc>
                <a:tc>
                  <a:txBody>
                    <a:bodyPr/>
                    <a:lstStyle/>
                    <a:p>
                      <a:pPr algn="ctr"/>
                      <a:r>
                        <a:rPr lang="en-GB" sz="1200" dirty="0"/>
                        <a:t>53.6</a:t>
                      </a:r>
                      <a:br>
                        <a:rPr lang="en-GB" sz="1200" dirty="0"/>
                      </a:br>
                      <a:r>
                        <a:rPr lang="en-GB" sz="1200" dirty="0"/>
                        <a:t>(43.7-63.2)</a:t>
                      </a:r>
                    </a:p>
                  </a:txBody>
                  <a:tcPr>
                    <a:solidFill>
                      <a:schemeClr val="accent2">
                        <a:lumMod val="20000"/>
                        <a:lumOff val="80000"/>
                      </a:schemeClr>
                    </a:solidFill>
                  </a:tcPr>
                </a:tc>
                <a:tc>
                  <a:txBody>
                    <a:bodyPr/>
                    <a:lstStyle/>
                    <a:p>
                      <a:pPr algn="ctr"/>
                      <a:r>
                        <a:rPr lang="en-GB" sz="1200" dirty="0"/>
                        <a:t>98.8</a:t>
                      </a:r>
                      <a:br>
                        <a:rPr lang="en-GB" sz="1200" dirty="0"/>
                      </a:br>
                      <a:r>
                        <a:rPr lang="en-GB" sz="1200" dirty="0"/>
                        <a:t>(97.3-99.4)</a:t>
                      </a:r>
                    </a:p>
                  </a:txBody>
                  <a:tcPr>
                    <a:solidFill>
                      <a:schemeClr val="accent2">
                        <a:lumMod val="20000"/>
                        <a:lumOff val="80000"/>
                      </a:schemeClr>
                    </a:solidFill>
                  </a:tcPr>
                </a:tc>
                <a:tc>
                  <a:txBody>
                    <a:bodyPr/>
                    <a:lstStyle/>
                    <a:p>
                      <a:pPr algn="ctr"/>
                      <a:r>
                        <a:rPr lang="en-GB" sz="1200" dirty="0" smtClean="0"/>
                        <a:t>14.08</a:t>
                      </a:r>
                    </a:p>
                    <a:p>
                      <a:pPr algn="ctr"/>
                      <a:r>
                        <a:rPr lang="en-GB" sz="1200" dirty="0" smtClean="0"/>
                        <a:t>(8.48-19.67</a:t>
                      </a:r>
                      <a:r>
                        <a:rPr lang="en-GB" sz="1200" dirty="0"/>
                        <a:t>)</a:t>
                      </a:r>
                    </a:p>
                  </a:txBody>
                  <a:tcPr>
                    <a:solidFill>
                      <a:schemeClr val="accent2">
                        <a:lumMod val="20000"/>
                        <a:lumOff val="80000"/>
                      </a:schemeClr>
                    </a:solidFill>
                  </a:tcPr>
                </a:tc>
                <a:tc>
                  <a:txBody>
                    <a:bodyPr/>
                    <a:lstStyle/>
                    <a:p>
                      <a:pPr algn="ctr"/>
                      <a:r>
                        <a:rPr lang="en-GB" sz="1200" dirty="0"/>
                        <a:t>0.15</a:t>
                      </a:r>
                      <a:br>
                        <a:rPr lang="en-GB" sz="1200" dirty="0"/>
                      </a:br>
                      <a:r>
                        <a:rPr lang="en-GB" sz="1200" dirty="0"/>
                        <a:t>(0.03-0.28)</a:t>
                      </a:r>
                    </a:p>
                  </a:txBody>
                  <a:tcPr>
                    <a:solidFill>
                      <a:schemeClr val="accent2">
                        <a:lumMod val="20000"/>
                        <a:lumOff val="80000"/>
                      </a:schemeClr>
                    </a:solidFill>
                  </a:tcPr>
                </a:tc>
                <a:extLst>
                  <a:ext uri="{0D108BD9-81ED-4DB2-BD59-A6C34878D82A}">
                    <a16:rowId xmlns:a16="http://schemas.microsoft.com/office/drawing/2014/main" val="2314768003"/>
                  </a:ext>
                </a:extLst>
              </a:tr>
              <a:tr h="597414">
                <a:tc gridSpan="2">
                  <a:txBody>
                    <a:bodyPr/>
                    <a:lstStyle/>
                    <a:p>
                      <a:r>
                        <a:rPr lang="en-GB" sz="1200" dirty="0"/>
                        <a:t>50-75 y (n=833)</a:t>
                      </a:r>
                    </a:p>
                  </a:txBody>
                  <a:tcPr>
                    <a:solidFill>
                      <a:schemeClr val="accent2">
                        <a:lumMod val="20000"/>
                        <a:lumOff val="80000"/>
                      </a:schemeClr>
                    </a:solidFill>
                  </a:tcPr>
                </a:tc>
                <a:tc hMerge="1">
                  <a:txBody>
                    <a:bodyPr/>
                    <a:lstStyle/>
                    <a:p>
                      <a:endParaRPr lang="es-ES"/>
                    </a:p>
                  </a:txBody>
                  <a:tcPr/>
                </a:tc>
                <a:tc>
                  <a:txBody>
                    <a:bodyPr/>
                    <a:lstStyle/>
                    <a:p>
                      <a:pPr algn="ctr"/>
                      <a:r>
                        <a:rPr lang="en-GB" sz="1200" dirty="0"/>
                        <a:t>900</a:t>
                      </a:r>
                    </a:p>
                  </a:txBody>
                  <a:tcPr>
                    <a:solidFill>
                      <a:schemeClr val="accent2">
                        <a:lumMod val="20000"/>
                        <a:lumOff val="80000"/>
                      </a:schemeClr>
                    </a:solidFill>
                  </a:tcPr>
                </a:tc>
                <a:tc>
                  <a:txBody>
                    <a:bodyPr/>
                    <a:lstStyle/>
                    <a:p>
                      <a:pPr algn="ctr"/>
                      <a:r>
                        <a:rPr lang="en-GB" sz="1200" dirty="0"/>
                        <a:t>79.3</a:t>
                      </a:r>
                      <a:br>
                        <a:rPr lang="en-GB" sz="1200" dirty="0"/>
                      </a:br>
                      <a:r>
                        <a:rPr lang="en-GB" sz="1200" dirty="0"/>
                        <a:t>(73.5-85.2)</a:t>
                      </a:r>
                    </a:p>
                  </a:txBody>
                  <a:tcPr>
                    <a:solidFill>
                      <a:schemeClr val="accent2">
                        <a:lumMod val="20000"/>
                        <a:lumOff val="80000"/>
                      </a:schemeClr>
                    </a:solidFill>
                  </a:tcPr>
                </a:tc>
                <a:tc>
                  <a:txBody>
                    <a:bodyPr/>
                    <a:lstStyle/>
                    <a:p>
                      <a:pPr algn="ctr"/>
                      <a:r>
                        <a:rPr lang="en-GB" sz="1200" dirty="0"/>
                        <a:t>84.0</a:t>
                      </a:r>
                      <a:br>
                        <a:rPr lang="en-GB" sz="1200" dirty="0"/>
                      </a:br>
                      <a:r>
                        <a:rPr lang="en-GB" sz="1200" dirty="0"/>
                        <a:t>(81.2-86.8)</a:t>
                      </a:r>
                    </a:p>
                  </a:txBody>
                  <a:tcPr>
                    <a:solidFill>
                      <a:schemeClr val="accent2">
                        <a:lumMod val="20000"/>
                        <a:lumOff val="80000"/>
                      </a:schemeClr>
                    </a:solidFill>
                  </a:tcPr>
                </a:tc>
                <a:tc>
                  <a:txBody>
                    <a:bodyPr/>
                    <a:lstStyle/>
                    <a:p>
                      <a:pPr algn="ctr"/>
                      <a:r>
                        <a:rPr lang="en-GB" sz="1200" dirty="0"/>
                        <a:t>58.4</a:t>
                      </a:r>
                      <a:br>
                        <a:rPr lang="en-GB" sz="1200" dirty="0"/>
                      </a:br>
                      <a:r>
                        <a:rPr lang="en-GB" sz="1200" dirty="0"/>
                        <a:t>(53.7-63.0)</a:t>
                      </a:r>
                    </a:p>
                  </a:txBody>
                  <a:tcPr>
                    <a:solidFill>
                      <a:schemeClr val="accent2">
                        <a:lumMod val="20000"/>
                        <a:lumOff val="80000"/>
                      </a:schemeClr>
                    </a:solidFill>
                  </a:tcPr>
                </a:tc>
                <a:tc>
                  <a:txBody>
                    <a:bodyPr/>
                    <a:lstStyle/>
                    <a:p>
                      <a:pPr algn="ctr"/>
                      <a:r>
                        <a:rPr lang="en-GB" sz="1200" dirty="0"/>
                        <a:t>93.5</a:t>
                      </a:r>
                      <a:br>
                        <a:rPr lang="en-GB" sz="1200" dirty="0"/>
                      </a:br>
                      <a:r>
                        <a:rPr lang="en-GB" sz="1200" dirty="0"/>
                        <a:t>(91.5-95.0)</a:t>
                      </a:r>
                    </a:p>
                  </a:txBody>
                  <a:tcPr>
                    <a:solidFill>
                      <a:schemeClr val="accent2">
                        <a:lumMod val="20000"/>
                        <a:lumOff val="80000"/>
                      </a:schemeClr>
                    </a:solidFill>
                  </a:tcPr>
                </a:tc>
                <a:tc>
                  <a:txBody>
                    <a:bodyPr/>
                    <a:lstStyle/>
                    <a:p>
                      <a:pPr algn="ctr"/>
                      <a:r>
                        <a:rPr lang="en-GB" sz="1200" dirty="0"/>
                        <a:t>4.95</a:t>
                      </a:r>
                      <a:br>
                        <a:rPr lang="en-GB" sz="1200" dirty="0"/>
                      </a:br>
                      <a:r>
                        <a:rPr lang="en-GB" sz="1200" dirty="0"/>
                        <a:t>(4.00-5.90)</a:t>
                      </a:r>
                    </a:p>
                  </a:txBody>
                  <a:tcPr>
                    <a:solidFill>
                      <a:schemeClr val="accent2">
                        <a:lumMod val="20000"/>
                        <a:lumOff val="80000"/>
                      </a:schemeClr>
                    </a:solidFill>
                  </a:tcPr>
                </a:tc>
                <a:tc>
                  <a:txBody>
                    <a:bodyPr/>
                    <a:lstStyle/>
                    <a:p>
                      <a:pPr algn="ctr"/>
                      <a:r>
                        <a:rPr lang="en-GB" sz="1200" dirty="0"/>
                        <a:t>0.25</a:t>
                      </a:r>
                      <a:br>
                        <a:rPr lang="en-GB" sz="1200" dirty="0"/>
                      </a:br>
                      <a:r>
                        <a:rPr lang="en-GB" sz="1200" dirty="0"/>
                        <a:t>(0.18-0.32)</a:t>
                      </a:r>
                    </a:p>
                  </a:txBody>
                  <a:tcPr>
                    <a:solidFill>
                      <a:schemeClr val="accent2">
                        <a:lumMod val="20000"/>
                        <a:lumOff val="80000"/>
                      </a:schemeClr>
                    </a:solidFill>
                  </a:tcPr>
                </a:tc>
                <a:extLst>
                  <a:ext uri="{0D108BD9-81ED-4DB2-BD59-A6C34878D82A}">
                    <a16:rowId xmlns:a16="http://schemas.microsoft.com/office/drawing/2014/main" val="3890022021"/>
                  </a:ext>
                </a:extLst>
              </a:tr>
              <a:tr h="466173">
                <a:tc gridSpan="2">
                  <a:txBody>
                    <a:bodyPr/>
                    <a:lstStyle/>
                    <a:p>
                      <a:r>
                        <a:rPr lang="en-GB" sz="1200" dirty="0"/>
                        <a:t>&gt;75</a:t>
                      </a:r>
                      <a:r>
                        <a:rPr lang="en-GB" sz="1200" baseline="0" dirty="0"/>
                        <a:t> y </a:t>
                      </a:r>
                      <a:endParaRPr lang="en-GB" sz="1200" baseline="0" dirty="0" smtClean="0"/>
                    </a:p>
                    <a:p>
                      <a:r>
                        <a:rPr lang="en-GB" sz="1200" baseline="0" dirty="0" smtClean="0"/>
                        <a:t>(</a:t>
                      </a:r>
                      <a:r>
                        <a:rPr lang="en-GB" sz="1200" baseline="0" dirty="0"/>
                        <a:t>n=166)</a:t>
                      </a:r>
                      <a:endParaRPr lang="en-GB" sz="1200" dirty="0"/>
                    </a:p>
                  </a:txBody>
                  <a:tcPr>
                    <a:solidFill>
                      <a:schemeClr val="accent2">
                        <a:lumMod val="20000"/>
                        <a:lumOff val="80000"/>
                      </a:schemeClr>
                    </a:solidFill>
                  </a:tcPr>
                </a:tc>
                <a:tc hMerge="1">
                  <a:txBody>
                    <a:bodyPr/>
                    <a:lstStyle/>
                    <a:p>
                      <a:endParaRPr lang="es-ES"/>
                    </a:p>
                  </a:txBody>
                  <a:tcPr/>
                </a:tc>
                <a:tc>
                  <a:txBody>
                    <a:bodyPr/>
                    <a:lstStyle/>
                    <a:p>
                      <a:pPr algn="ctr"/>
                      <a:r>
                        <a:rPr lang="en-GB" sz="1200" dirty="0"/>
                        <a:t>1,800</a:t>
                      </a:r>
                    </a:p>
                  </a:txBody>
                  <a:tcPr>
                    <a:solidFill>
                      <a:schemeClr val="accent2">
                        <a:lumMod val="20000"/>
                        <a:lumOff val="80000"/>
                      </a:schemeClr>
                    </a:solidFill>
                  </a:tcPr>
                </a:tc>
                <a:tc>
                  <a:txBody>
                    <a:bodyPr/>
                    <a:lstStyle/>
                    <a:p>
                      <a:pPr algn="ctr"/>
                      <a:r>
                        <a:rPr lang="en-GB" sz="1200" dirty="0"/>
                        <a:t>75.9</a:t>
                      </a:r>
                      <a:br>
                        <a:rPr lang="en-GB" sz="1200" dirty="0"/>
                      </a:br>
                      <a:r>
                        <a:rPr lang="en-GB" sz="1200" dirty="0"/>
                        <a:t>(64.8-86.9)</a:t>
                      </a:r>
                    </a:p>
                  </a:txBody>
                  <a:tcPr>
                    <a:solidFill>
                      <a:schemeClr val="accent2">
                        <a:lumMod val="20000"/>
                        <a:lumOff val="80000"/>
                      </a:schemeClr>
                    </a:solidFill>
                  </a:tcPr>
                </a:tc>
                <a:tc>
                  <a:txBody>
                    <a:bodyPr/>
                    <a:lstStyle/>
                    <a:p>
                      <a:pPr algn="ctr"/>
                      <a:r>
                        <a:rPr lang="en-GB" sz="1200" dirty="0"/>
                        <a:t>75.0</a:t>
                      </a:r>
                      <a:br>
                        <a:rPr lang="en-GB" sz="1200" dirty="0"/>
                      </a:br>
                      <a:r>
                        <a:rPr lang="en-GB" sz="1200" dirty="0"/>
                        <a:t>(66.8-83.2)</a:t>
                      </a:r>
                    </a:p>
                  </a:txBody>
                  <a:tcPr>
                    <a:solidFill>
                      <a:schemeClr val="accent2">
                        <a:lumMod val="20000"/>
                        <a:lumOff val="80000"/>
                      </a:schemeClr>
                    </a:solidFill>
                  </a:tcPr>
                </a:tc>
                <a:tc>
                  <a:txBody>
                    <a:bodyPr/>
                    <a:lstStyle/>
                    <a:p>
                      <a:pPr algn="ctr"/>
                      <a:r>
                        <a:rPr lang="en-GB" sz="1200" dirty="0"/>
                        <a:t>62.0</a:t>
                      </a:r>
                      <a:br>
                        <a:rPr lang="en-GB" sz="1200" dirty="0"/>
                      </a:br>
                      <a:r>
                        <a:rPr lang="en-GB" sz="1200" dirty="0"/>
                        <a:t>(53.3-70.0)</a:t>
                      </a:r>
                    </a:p>
                  </a:txBody>
                  <a:tcPr>
                    <a:solidFill>
                      <a:schemeClr val="accent2">
                        <a:lumMod val="20000"/>
                        <a:lumOff val="80000"/>
                      </a:schemeClr>
                    </a:solidFill>
                  </a:tcPr>
                </a:tc>
                <a:tc>
                  <a:txBody>
                    <a:bodyPr/>
                    <a:lstStyle/>
                    <a:p>
                      <a:pPr algn="ctr"/>
                      <a:r>
                        <a:rPr lang="en-GB" sz="1200" dirty="0"/>
                        <a:t>85.3</a:t>
                      </a:r>
                      <a:br>
                        <a:rPr lang="en-GB" sz="1200" dirty="0"/>
                      </a:br>
                      <a:r>
                        <a:rPr lang="en-GB" sz="1200" dirty="0"/>
                        <a:t>(78.4-90.2)</a:t>
                      </a:r>
                    </a:p>
                  </a:txBody>
                  <a:tcPr>
                    <a:solidFill>
                      <a:schemeClr val="accent2">
                        <a:lumMod val="20000"/>
                        <a:lumOff val="80000"/>
                      </a:schemeClr>
                    </a:solidFill>
                  </a:tcPr>
                </a:tc>
                <a:tc>
                  <a:txBody>
                    <a:bodyPr/>
                    <a:lstStyle/>
                    <a:p>
                      <a:pPr algn="ctr"/>
                      <a:r>
                        <a:rPr lang="en-GB" sz="1200" dirty="0"/>
                        <a:t>3.03</a:t>
                      </a:r>
                      <a:br>
                        <a:rPr lang="en-GB" sz="1200" dirty="0"/>
                      </a:br>
                      <a:r>
                        <a:rPr lang="en-GB" sz="1200" dirty="0"/>
                        <a:t>(1.94-4.13)</a:t>
                      </a:r>
                    </a:p>
                  </a:txBody>
                  <a:tcPr>
                    <a:solidFill>
                      <a:schemeClr val="accent2">
                        <a:lumMod val="20000"/>
                        <a:lumOff val="80000"/>
                      </a:schemeClr>
                    </a:solidFill>
                  </a:tcPr>
                </a:tc>
                <a:tc>
                  <a:txBody>
                    <a:bodyPr/>
                    <a:lstStyle/>
                    <a:p>
                      <a:pPr algn="ctr"/>
                      <a:r>
                        <a:rPr lang="en-GB" sz="1200" dirty="0"/>
                        <a:t>0.32</a:t>
                      </a:r>
                      <a:br>
                        <a:rPr lang="en-GB" sz="1200" dirty="0"/>
                      </a:br>
                      <a:r>
                        <a:rPr lang="en-GB" sz="1200" dirty="0"/>
                        <a:t>(0.17-0.47)</a:t>
                      </a:r>
                    </a:p>
                  </a:txBody>
                  <a:tcPr>
                    <a:solidFill>
                      <a:schemeClr val="accent2">
                        <a:lumMod val="20000"/>
                        <a:lumOff val="80000"/>
                      </a:schemeClr>
                    </a:solidFill>
                  </a:tcPr>
                </a:tc>
                <a:extLst>
                  <a:ext uri="{0D108BD9-81ED-4DB2-BD59-A6C34878D82A}">
                    <a16:rowId xmlns:a16="http://schemas.microsoft.com/office/drawing/2014/main" val="3364214227"/>
                  </a:ext>
                </a:extLst>
              </a:tr>
              <a:tr h="466173">
                <a:tc gridSpan="2">
                  <a:txBody>
                    <a:bodyPr/>
                    <a:lstStyle/>
                    <a:p>
                      <a:r>
                        <a:rPr lang="en-GB" sz="1200" dirty="0"/>
                        <a:t>Rule-in,</a:t>
                      </a:r>
                      <a:r>
                        <a:rPr lang="en-GB" sz="1200" baseline="0" dirty="0"/>
                        <a:t> overall (n=1,461)</a:t>
                      </a:r>
                      <a:endParaRPr lang="en-GB" sz="1200" dirty="0"/>
                    </a:p>
                  </a:txBody>
                  <a:tcPr>
                    <a:solidFill>
                      <a:schemeClr val="accent2">
                        <a:lumMod val="20000"/>
                        <a:lumOff val="80000"/>
                      </a:schemeClr>
                    </a:solidFill>
                  </a:tcPr>
                </a:tc>
                <a:tc hMerge="1">
                  <a:txBody>
                    <a:bodyPr/>
                    <a:lstStyle/>
                    <a:p>
                      <a:endParaRPr lang="es-ES"/>
                    </a:p>
                  </a:txBody>
                  <a:tcPr/>
                </a:tc>
                <a:tc>
                  <a:txBody>
                    <a:bodyPr/>
                    <a:lstStyle/>
                    <a:p>
                      <a:pPr algn="ctr"/>
                      <a:endParaRPr lang="en-GB" sz="1200" dirty="0"/>
                    </a:p>
                  </a:txBody>
                  <a:tcPr>
                    <a:solidFill>
                      <a:schemeClr val="accent2">
                        <a:lumMod val="20000"/>
                        <a:lumOff val="80000"/>
                      </a:schemeClr>
                    </a:solidFill>
                  </a:tcPr>
                </a:tc>
                <a:tc>
                  <a:txBody>
                    <a:bodyPr/>
                    <a:lstStyle/>
                    <a:p>
                      <a:pPr algn="ctr"/>
                      <a:r>
                        <a:rPr lang="en-GB" sz="1200" dirty="0"/>
                        <a:t>79.4</a:t>
                      </a:r>
                      <a:br>
                        <a:rPr lang="en-GB" sz="1200" dirty="0"/>
                      </a:br>
                      <a:r>
                        <a:rPr lang="en-GB" sz="1200" dirty="0"/>
                        <a:t>(74.7-84.2)</a:t>
                      </a:r>
                    </a:p>
                  </a:txBody>
                  <a:tcPr>
                    <a:solidFill>
                      <a:schemeClr val="accent2">
                        <a:lumMod val="20000"/>
                        <a:lumOff val="80000"/>
                      </a:schemeClr>
                    </a:solidFill>
                  </a:tcPr>
                </a:tc>
                <a:tc>
                  <a:txBody>
                    <a:bodyPr/>
                    <a:lstStyle/>
                    <a:p>
                      <a:pPr algn="ctr"/>
                      <a:r>
                        <a:rPr lang="en-GB" sz="1200" dirty="0"/>
                        <a:t>86.7</a:t>
                      </a:r>
                      <a:br>
                        <a:rPr lang="en-GB" sz="1200" dirty="0"/>
                      </a:br>
                      <a:r>
                        <a:rPr lang="en-GB" sz="1200" dirty="0"/>
                        <a:t>(84.8-88.7)</a:t>
                      </a:r>
                    </a:p>
                  </a:txBody>
                  <a:tcPr>
                    <a:solidFill>
                      <a:schemeClr val="accent2">
                        <a:lumMod val="20000"/>
                        <a:lumOff val="80000"/>
                      </a:schemeClr>
                    </a:solidFill>
                  </a:tcPr>
                </a:tc>
                <a:tc>
                  <a:txBody>
                    <a:bodyPr/>
                    <a:lstStyle/>
                    <a:p>
                      <a:pPr algn="ctr"/>
                      <a:r>
                        <a:rPr lang="en-GB" sz="1200" dirty="0"/>
                        <a:t>58.4</a:t>
                      </a:r>
                      <a:br>
                        <a:rPr lang="en-GB" sz="1200" dirty="0"/>
                      </a:br>
                      <a:r>
                        <a:rPr lang="en-GB" sz="1200" dirty="0"/>
                        <a:t>(54.5-62.1)</a:t>
                      </a:r>
                    </a:p>
                  </a:txBody>
                  <a:tcPr>
                    <a:solidFill>
                      <a:schemeClr val="accent2">
                        <a:lumMod val="20000"/>
                        <a:lumOff val="80000"/>
                      </a:schemeClr>
                    </a:solidFill>
                  </a:tcPr>
                </a:tc>
                <a:tc>
                  <a:txBody>
                    <a:bodyPr/>
                    <a:lstStyle/>
                    <a:p>
                      <a:pPr algn="ctr"/>
                      <a:r>
                        <a:rPr lang="en-GB" sz="1200" dirty="0"/>
                        <a:t>94.7</a:t>
                      </a:r>
                      <a:br>
                        <a:rPr lang="en-GB" sz="1200" dirty="0"/>
                      </a:br>
                      <a:r>
                        <a:rPr lang="en-GB" sz="1200" dirty="0"/>
                        <a:t>(93.5-95.8)</a:t>
                      </a:r>
                    </a:p>
                  </a:txBody>
                  <a:tcPr>
                    <a:solidFill>
                      <a:schemeClr val="accent2">
                        <a:lumMod val="20000"/>
                        <a:lumOff val="80000"/>
                      </a:schemeClr>
                    </a:solidFill>
                  </a:tcPr>
                </a:tc>
                <a:tc>
                  <a:txBody>
                    <a:bodyPr/>
                    <a:lstStyle/>
                    <a:p>
                      <a:pPr algn="ctr"/>
                      <a:r>
                        <a:rPr lang="en-GB" sz="1200" dirty="0"/>
                        <a:t>5.99</a:t>
                      </a:r>
                      <a:br>
                        <a:rPr lang="en-GB" sz="1200" dirty="0"/>
                      </a:br>
                      <a:r>
                        <a:rPr lang="en-GB" sz="1200" dirty="0"/>
                        <a:t>(5.05-6.93)</a:t>
                      </a:r>
                    </a:p>
                  </a:txBody>
                  <a:tcPr>
                    <a:solidFill>
                      <a:schemeClr val="accent2">
                        <a:lumMod val="20000"/>
                        <a:lumOff val="80000"/>
                      </a:schemeClr>
                    </a:solidFill>
                  </a:tcPr>
                </a:tc>
                <a:tc>
                  <a:txBody>
                    <a:bodyPr/>
                    <a:lstStyle/>
                    <a:p>
                      <a:pPr algn="ctr"/>
                      <a:r>
                        <a:rPr lang="en-GB" sz="1200" dirty="0"/>
                        <a:t>0.24</a:t>
                      </a:r>
                      <a:br>
                        <a:rPr lang="en-GB" sz="1200" dirty="0"/>
                      </a:br>
                      <a:r>
                        <a:rPr lang="en-GB" sz="1200" dirty="0"/>
                        <a:t>(0.18-0.29)</a:t>
                      </a:r>
                    </a:p>
                  </a:txBody>
                  <a:tcPr>
                    <a:solidFill>
                      <a:schemeClr val="accent2">
                        <a:lumMod val="20000"/>
                        <a:lumOff val="80000"/>
                      </a:schemeClr>
                    </a:solidFill>
                  </a:tcPr>
                </a:tc>
                <a:extLst>
                  <a:ext uri="{0D108BD9-81ED-4DB2-BD59-A6C34878D82A}">
                    <a16:rowId xmlns:a16="http://schemas.microsoft.com/office/drawing/2014/main" val="1554978166"/>
                  </a:ext>
                </a:extLst>
              </a:tr>
              <a:tr h="279704">
                <a:tc gridSpan="4">
                  <a:txBody>
                    <a:bodyPr/>
                    <a:lstStyle/>
                    <a:p>
                      <a:r>
                        <a:rPr lang="en-GB" sz="1200" dirty="0"/>
                        <a:t>Exclusionary</a:t>
                      </a:r>
                      <a:r>
                        <a:rPr lang="en-GB" sz="1200" baseline="0" dirty="0"/>
                        <a:t> </a:t>
                      </a:r>
                      <a:r>
                        <a:rPr lang="en-GB" sz="1200" b="1" baseline="0" dirty="0"/>
                        <a:t>(‘rule-out’) </a:t>
                      </a:r>
                      <a:r>
                        <a:rPr lang="en-GB" sz="1200" baseline="0" dirty="0" err="1"/>
                        <a:t>cutpoint</a:t>
                      </a:r>
                      <a:endParaRPr lang="en-GB" sz="1200" baseline="30000" dirty="0"/>
                    </a:p>
                  </a:txBody>
                  <a:tcPr>
                    <a:solidFill>
                      <a:schemeClr val="bg2">
                        <a:lumMod val="90000"/>
                      </a:schemeClr>
                    </a:solidFill>
                  </a:tcPr>
                </a:tc>
                <a:tc hMerge="1">
                  <a:txBody>
                    <a:bodyPr/>
                    <a:lstStyle/>
                    <a:p>
                      <a:endParaRPr lang="es-ES"/>
                    </a:p>
                  </a:txBody>
                  <a:tcPr/>
                </a:tc>
                <a:tc hMerge="1">
                  <a:txBody>
                    <a:bodyPr/>
                    <a:lstStyle/>
                    <a:p>
                      <a:pPr algn="ctr"/>
                      <a:endParaRPr lang="en-GB" sz="1200" dirty="0"/>
                    </a:p>
                  </a:txBody>
                  <a:tcPr/>
                </a:tc>
                <a:tc hMerge="1">
                  <a:txBody>
                    <a:bodyPr/>
                    <a:lstStyle/>
                    <a:p>
                      <a:endParaRPr lang="es-ES"/>
                    </a:p>
                  </a:txBody>
                  <a:tcPr/>
                </a:tc>
                <a:tc>
                  <a:txBody>
                    <a:bodyPr/>
                    <a:lstStyle/>
                    <a:p>
                      <a:pPr algn="ctr"/>
                      <a:endParaRPr lang="en-GB" sz="1200" dirty="0"/>
                    </a:p>
                  </a:txBody>
                  <a:tcPr>
                    <a:solidFill>
                      <a:schemeClr val="bg2">
                        <a:lumMod val="90000"/>
                      </a:schemeClr>
                    </a:solidFill>
                  </a:tcPr>
                </a:tc>
                <a:tc>
                  <a:txBody>
                    <a:bodyPr/>
                    <a:lstStyle/>
                    <a:p>
                      <a:pPr algn="ctr"/>
                      <a:endParaRPr lang="en-GB" sz="1200" dirty="0"/>
                    </a:p>
                  </a:txBody>
                  <a:tcPr>
                    <a:solidFill>
                      <a:schemeClr val="bg2">
                        <a:lumMod val="90000"/>
                      </a:schemeClr>
                    </a:solidFill>
                  </a:tcPr>
                </a:tc>
                <a:tc>
                  <a:txBody>
                    <a:bodyPr/>
                    <a:lstStyle/>
                    <a:p>
                      <a:pPr algn="ctr"/>
                      <a:endParaRPr lang="en-GB" sz="1200" dirty="0"/>
                    </a:p>
                  </a:txBody>
                  <a:tcPr>
                    <a:solidFill>
                      <a:schemeClr val="bg2">
                        <a:lumMod val="90000"/>
                      </a:schemeClr>
                    </a:solidFill>
                  </a:tcPr>
                </a:tc>
                <a:tc>
                  <a:txBody>
                    <a:bodyPr/>
                    <a:lstStyle/>
                    <a:p>
                      <a:pPr algn="ctr"/>
                      <a:endParaRPr lang="en-GB" sz="1200" dirty="0"/>
                    </a:p>
                  </a:txBody>
                  <a:tcPr>
                    <a:solidFill>
                      <a:schemeClr val="bg2">
                        <a:lumMod val="90000"/>
                      </a:schemeClr>
                    </a:solidFill>
                  </a:tcPr>
                </a:tc>
                <a:tc>
                  <a:txBody>
                    <a:bodyPr/>
                    <a:lstStyle/>
                    <a:p>
                      <a:pPr algn="ctr"/>
                      <a:endParaRPr lang="en-GB" sz="1200" dirty="0"/>
                    </a:p>
                  </a:txBody>
                  <a:tcPr>
                    <a:solidFill>
                      <a:schemeClr val="bg2">
                        <a:lumMod val="90000"/>
                      </a:schemeClr>
                    </a:solidFill>
                  </a:tcPr>
                </a:tc>
                <a:extLst>
                  <a:ext uri="{0D108BD9-81ED-4DB2-BD59-A6C34878D82A}">
                    <a16:rowId xmlns:a16="http://schemas.microsoft.com/office/drawing/2014/main" val="29597715"/>
                  </a:ext>
                </a:extLst>
              </a:tr>
              <a:tr h="597414">
                <a:tc gridSpan="2">
                  <a:txBody>
                    <a:bodyPr/>
                    <a:lstStyle/>
                    <a:p>
                      <a:r>
                        <a:rPr lang="en-GB" sz="1200" dirty="0"/>
                        <a:t>All patients</a:t>
                      </a:r>
                      <a:r>
                        <a:rPr lang="en-GB" sz="1200" baseline="0" dirty="0"/>
                        <a:t> (n=1,461)</a:t>
                      </a:r>
                      <a:endParaRPr lang="en-GB" sz="1200" dirty="0"/>
                    </a:p>
                  </a:txBody>
                  <a:tcPr>
                    <a:solidFill>
                      <a:schemeClr val="accent2">
                        <a:lumMod val="20000"/>
                        <a:lumOff val="80000"/>
                      </a:schemeClr>
                    </a:solidFill>
                  </a:tcPr>
                </a:tc>
                <a:tc hMerge="1">
                  <a:txBody>
                    <a:bodyPr/>
                    <a:lstStyle/>
                    <a:p>
                      <a:endParaRPr lang="es-ES"/>
                    </a:p>
                  </a:txBody>
                  <a:tcPr/>
                </a:tc>
                <a:tc>
                  <a:txBody>
                    <a:bodyPr/>
                    <a:lstStyle/>
                    <a:p>
                      <a:pPr algn="ctr"/>
                      <a:r>
                        <a:rPr lang="en-GB" sz="1200" dirty="0"/>
                        <a:t>300</a:t>
                      </a:r>
                    </a:p>
                  </a:txBody>
                  <a:tcPr>
                    <a:solidFill>
                      <a:schemeClr val="accent2">
                        <a:lumMod val="20000"/>
                        <a:lumOff val="80000"/>
                      </a:schemeClr>
                    </a:solidFill>
                  </a:tcPr>
                </a:tc>
                <a:tc>
                  <a:txBody>
                    <a:bodyPr/>
                    <a:lstStyle/>
                    <a:p>
                      <a:pPr algn="ctr"/>
                      <a:r>
                        <a:rPr lang="en-GB" sz="1200" dirty="0"/>
                        <a:t>93.9</a:t>
                      </a:r>
                      <a:br>
                        <a:rPr lang="en-GB" sz="1200" dirty="0"/>
                      </a:br>
                      <a:r>
                        <a:rPr lang="en-GB" sz="1200" dirty="0"/>
                        <a:t>(91.0-96.7)</a:t>
                      </a:r>
                    </a:p>
                  </a:txBody>
                  <a:tcPr>
                    <a:solidFill>
                      <a:schemeClr val="accent2">
                        <a:lumMod val="20000"/>
                        <a:lumOff val="80000"/>
                      </a:schemeClr>
                    </a:solidFill>
                  </a:tcPr>
                </a:tc>
                <a:tc>
                  <a:txBody>
                    <a:bodyPr/>
                    <a:lstStyle/>
                    <a:p>
                      <a:pPr algn="ctr"/>
                      <a:r>
                        <a:rPr lang="en-GB" sz="1200" dirty="0"/>
                        <a:t>71.7</a:t>
                      </a:r>
                      <a:br>
                        <a:rPr lang="en-GB" sz="1200" dirty="0"/>
                      </a:br>
                      <a:r>
                        <a:rPr lang="en-GB" sz="1200" dirty="0"/>
                        <a:t>(69.1-74.3)</a:t>
                      </a:r>
                    </a:p>
                  </a:txBody>
                  <a:tcPr>
                    <a:solidFill>
                      <a:schemeClr val="accent2">
                        <a:lumMod val="20000"/>
                        <a:lumOff val="80000"/>
                      </a:schemeClr>
                    </a:solidFill>
                  </a:tcPr>
                </a:tc>
                <a:tc>
                  <a:txBody>
                    <a:bodyPr/>
                    <a:lstStyle/>
                    <a:p>
                      <a:pPr algn="ctr"/>
                      <a:r>
                        <a:rPr lang="en-GB" sz="1200" dirty="0"/>
                        <a:t>43.7 </a:t>
                      </a:r>
                      <a:br>
                        <a:rPr lang="en-GB" sz="1200" dirty="0"/>
                      </a:br>
                      <a:r>
                        <a:rPr lang="en-GB" sz="1200" dirty="0"/>
                        <a:t>(41.4-46.1)</a:t>
                      </a:r>
                    </a:p>
                  </a:txBody>
                  <a:tcPr>
                    <a:solidFill>
                      <a:schemeClr val="accent2">
                        <a:lumMod val="20000"/>
                        <a:lumOff val="80000"/>
                      </a:schemeClr>
                    </a:solidFill>
                  </a:tcPr>
                </a:tc>
                <a:tc>
                  <a:txBody>
                    <a:bodyPr/>
                    <a:lstStyle/>
                    <a:p>
                      <a:pPr algn="ctr"/>
                      <a:r>
                        <a:rPr lang="en-GB" sz="1200" dirty="0"/>
                        <a:t>98.0</a:t>
                      </a:r>
                      <a:br>
                        <a:rPr lang="en-GB" sz="1200" dirty="0"/>
                      </a:br>
                      <a:r>
                        <a:rPr lang="en-GB" sz="1200" dirty="0"/>
                        <a:t>(96.9-98.8)</a:t>
                      </a:r>
                    </a:p>
                  </a:txBody>
                  <a:tcPr>
                    <a:solidFill>
                      <a:schemeClr val="accent2">
                        <a:lumMod val="20000"/>
                        <a:lumOff val="80000"/>
                      </a:schemeClr>
                    </a:solidFill>
                  </a:tcPr>
                </a:tc>
                <a:tc>
                  <a:txBody>
                    <a:bodyPr/>
                    <a:lstStyle/>
                    <a:p>
                      <a:pPr algn="ctr"/>
                      <a:r>
                        <a:rPr lang="en-GB" sz="1200" dirty="0"/>
                        <a:t>3.32</a:t>
                      </a:r>
                      <a:br>
                        <a:rPr lang="en-GB" sz="1200" dirty="0"/>
                      </a:br>
                      <a:r>
                        <a:rPr lang="en-GB" sz="1200" dirty="0"/>
                        <a:t>(3.00-3.63)</a:t>
                      </a:r>
                    </a:p>
                  </a:txBody>
                  <a:tcPr>
                    <a:solidFill>
                      <a:schemeClr val="accent2">
                        <a:lumMod val="20000"/>
                        <a:lumOff val="80000"/>
                      </a:schemeClr>
                    </a:solidFill>
                  </a:tcPr>
                </a:tc>
                <a:tc>
                  <a:txBody>
                    <a:bodyPr/>
                    <a:lstStyle/>
                    <a:p>
                      <a:pPr algn="ctr"/>
                      <a:r>
                        <a:rPr lang="en-GB" sz="1200" dirty="0"/>
                        <a:t>0.09</a:t>
                      </a:r>
                      <a:br>
                        <a:rPr lang="en-GB" sz="1200" dirty="0"/>
                      </a:br>
                      <a:r>
                        <a:rPr lang="en-GB" sz="1200" dirty="0"/>
                        <a:t>(0.05-0.13)</a:t>
                      </a:r>
                    </a:p>
                  </a:txBody>
                  <a:tcPr>
                    <a:solidFill>
                      <a:schemeClr val="accent2">
                        <a:lumMod val="20000"/>
                        <a:lumOff val="80000"/>
                      </a:schemeClr>
                    </a:solidFill>
                  </a:tcPr>
                </a:tc>
                <a:extLst>
                  <a:ext uri="{0D108BD9-81ED-4DB2-BD59-A6C34878D82A}">
                    <a16:rowId xmlns:a16="http://schemas.microsoft.com/office/drawing/2014/main" val="4166437896"/>
                  </a:ext>
                </a:extLst>
              </a:tr>
            </a:tbl>
          </a:graphicData>
        </a:graphic>
      </p:graphicFrame>
      <p:sp>
        <p:nvSpPr>
          <p:cNvPr id="9" name="Text Box 76"/>
          <p:cNvSpPr txBox="1">
            <a:spLocks noChangeArrowheads="1"/>
          </p:cNvSpPr>
          <p:nvPr/>
        </p:nvSpPr>
        <p:spPr bwMode="auto">
          <a:xfrm>
            <a:off x="4968444" y="1699691"/>
            <a:ext cx="2606804" cy="43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215" b="1" dirty="0" smtClean="0">
                <a:solidFill>
                  <a:schemeClr val="accent2"/>
                </a:solidFill>
                <a:latin typeface="Perpetua" pitchFamily="18" charset="0"/>
              </a:rPr>
              <a:t>ICON RELOADED</a:t>
            </a:r>
            <a:endParaRPr lang="en-US" sz="2215" b="1" dirty="0">
              <a:solidFill>
                <a:schemeClr val="accent2"/>
              </a:solidFill>
              <a:latin typeface="Perpetua" pitchFamily="18" charset="0"/>
            </a:endParaRPr>
          </a:p>
        </p:txBody>
      </p:sp>
      <p:sp>
        <p:nvSpPr>
          <p:cNvPr id="11" name="TextBox 6">
            <a:extLst>
              <a:ext uri="{FF2B5EF4-FFF2-40B4-BE49-F238E27FC236}">
                <a16:creationId xmlns:a16="http://schemas.microsoft.com/office/drawing/2014/main" id="{73DB19FB-6C46-4A26-A7AF-B346CE0C53A1}"/>
              </a:ext>
            </a:extLst>
          </p:cNvPr>
          <p:cNvSpPr txBox="1"/>
          <p:nvPr/>
        </p:nvSpPr>
        <p:spPr>
          <a:xfrm>
            <a:off x="4742330" y="2167427"/>
            <a:ext cx="2857569" cy="461665"/>
          </a:xfrm>
          <a:prstGeom prst="rect">
            <a:avLst/>
          </a:prstGeom>
          <a:noFill/>
        </p:spPr>
        <p:txBody>
          <a:bodyPr wrap="square" rtlCol="0" anchor="b" anchorCtr="0">
            <a:spAutoFit/>
          </a:bodyPr>
          <a:lstStyle/>
          <a:p>
            <a:endParaRPr lang="fr-CH" sz="800" dirty="0"/>
          </a:p>
          <a:p>
            <a:r>
              <a:rPr lang="fr-CH" sz="800" dirty="0"/>
              <a:t>Januzzi J L, et al. J Am Coll Cardiol 2018;71:1191-200</a:t>
            </a:r>
            <a:endParaRPr lang="en-GB" sz="800" dirty="0"/>
          </a:p>
          <a:p>
            <a:endParaRPr lang="en-GB" sz="800" dirty="0"/>
          </a:p>
        </p:txBody>
      </p:sp>
      <p:sp>
        <p:nvSpPr>
          <p:cNvPr id="12" name="Rectángulo 11"/>
          <p:cNvSpPr/>
          <p:nvPr/>
        </p:nvSpPr>
        <p:spPr>
          <a:xfrm>
            <a:off x="9421333" y="5911702"/>
            <a:ext cx="764658" cy="327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23347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BBF67A8-D6AF-4B74-83E9-8D1192779B79}"/>
              </a:ext>
            </a:extLst>
          </p:cNvPr>
          <p:cNvGraphicFramePr>
            <a:graphicFrameLocks noGrp="1"/>
          </p:cNvGraphicFramePr>
          <p:nvPr>
            <p:ph idx="1"/>
            <p:extLst>
              <p:ext uri="{D42A27DB-BD31-4B8C-83A1-F6EECF244321}">
                <p14:modId xmlns:p14="http://schemas.microsoft.com/office/powerpoint/2010/main" val="4020558359"/>
              </p:ext>
            </p:extLst>
          </p:nvPr>
        </p:nvGraphicFramePr>
        <p:xfrm>
          <a:off x="1902004" y="1743672"/>
          <a:ext cx="8491096" cy="4001144"/>
        </p:xfrm>
        <a:graphic>
          <a:graphicData uri="http://schemas.openxmlformats.org/drawingml/2006/table">
            <a:tbl>
              <a:tblPr firstRow="1" bandRow="1">
                <a:tableStyleId>{93296810-A885-4BE3-A3E7-6D5BEEA58F35}</a:tableStyleId>
              </a:tblPr>
              <a:tblGrid>
                <a:gridCol w="2678171">
                  <a:extLst>
                    <a:ext uri="{9D8B030D-6E8A-4147-A177-3AD203B41FA5}">
                      <a16:colId xmlns:a16="http://schemas.microsoft.com/office/drawing/2014/main" val="3001973232"/>
                    </a:ext>
                  </a:extLst>
                </a:gridCol>
                <a:gridCol w="1094440">
                  <a:extLst>
                    <a:ext uri="{9D8B030D-6E8A-4147-A177-3AD203B41FA5}">
                      <a16:colId xmlns:a16="http://schemas.microsoft.com/office/drawing/2014/main" val="209396529"/>
                    </a:ext>
                  </a:extLst>
                </a:gridCol>
                <a:gridCol w="1084116">
                  <a:extLst>
                    <a:ext uri="{9D8B030D-6E8A-4147-A177-3AD203B41FA5}">
                      <a16:colId xmlns:a16="http://schemas.microsoft.com/office/drawing/2014/main" val="2044350689"/>
                    </a:ext>
                  </a:extLst>
                </a:gridCol>
                <a:gridCol w="1115091">
                  <a:extLst>
                    <a:ext uri="{9D8B030D-6E8A-4147-A177-3AD203B41FA5}">
                      <a16:colId xmlns:a16="http://schemas.microsoft.com/office/drawing/2014/main" val="20003"/>
                    </a:ext>
                  </a:extLst>
                </a:gridCol>
                <a:gridCol w="1094440">
                  <a:extLst>
                    <a:ext uri="{9D8B030D-6E8A-4147-A177-3AD203B41FA5}">
                      <a16:colId xmlns:a16="http://schemas.microsoft.com/office/drawing/2014/main" val="20004"/>
                    </a:ext>
                  </a:extLst>
                </a:gridCol>
                <a:gridCol w="547221">
                  <a:extLst>
                    <a:ext uri="{9D8B030D-6E8A-4147-A177-3AD203B41FA5}">
                      <a16:colId xmlns:a16="http://schemas.microsoft.com/office/drawing/2014/main" val="20005"/>
                    </a:ext>
                  </a:extLst>
                </a:gridCol>
                <a:gridCol w="877617">
                  <a:extLst>
                    <a:ext uri="{9D8B030D-6E8A-4147-A177-3AD203B41FA5}">
                      <a16:colId xmlns:a16="http://schemas.microsoft.com/office/drawing/2014/main" val="3389989341"/>
                    </a:ext>
                  </a:extLst>
                </a:gridCol>
              </a:tblGrid>
              <a:tr h="557936">
                <a:tc>
                  <a:txBody>
                    <a:bodyPr/>
                    <a:lstStyle/>
                    <a:p>
                      <a:endParaRPr lang="en-GB"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t>Sensitivity</a:t>
                      </a:r>
                    </a:p>
                    <a:p>
                      <a:pPr algn="ctr"/>
                      <a:endParaRPr lang="en-GB"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t>Specificity</a:t>
                      </a:r>
                    </a:p>
                    <a:p>
                      <a:pPr algn="ctr"/>
                      <a:endParaRPr lang="en-GB"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t>PPV</a:t>
                      </a:r>
                    </a:p>
                    <a:p>
                      <a:pPr algn="ctr"/>
                      <a:endParaRPr lang="en-GB"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a:t>NPV</a:t>
                      </a:r>
                    </a:p>
                    <a:p>
                      <a:pPr algn="ctr"/>
                      <a:endParaRPr lang="en-GB" sz="1000" dirty="0"/>
                    </a:p>
                  </a:txBody>
                  <a:tcPr/>
                </a:tc>
                <a:tc>
                  <a:txBody>
                    <a:bodyPr/>
                    <a:lstStyle/>
                    <a:p>
                      <a:pPr algn="ctr"/>
                      <a:r>
                        <a:rPr lang="en-GB" sz="1000" dirty="0"/>
                        <a:t>AUC</a:t>
                      </a:r>
                    </a:p>
                  </a:txBody>
                  <a:tcPr/>
                </a:tc>
                <a:tc>
                  <a:txBody>
                    <a:bodyPr/>
                    <a:lstStyle/>
                    <a:p>
                      <a:pPr algn="ctr"/>
                      <a:r>
                        <a:rPr lang="en-GB" sz="1000" dirty="0"/>
                        <a:t>P value for difference in AUC</a:t>
                      </a:r>
                    </a:p>
                  </a:txBody>
                  <a:tcPr/>
                </a:tc>
                <a:extLst>
                  <a:ext uri="{0D108BD9-81ED-4DB2-BD59-A6C34878D82A}">
                    <a16:rowId xmlns:a16="http://schemas.microsoft.com/office/drawing/2014/main" val="60677660"/>
                  </a:ext>
                </a:extLst>
              </a:tr>
              <a:tr h="286934">
                <a:tc>
                  <a:txBody>
                    <a:bodyPr/>
                    <a:lstStyle/>
                    <a:p>
                      <a:r>
                        <a:rPr lang="en-US" sz="1000" b="0" i="0" u="none" strike="noStrike" kern="1200" baseline="0" dirty="0">
                          <a:solidFill>
                            <a:schemeClr val="dk1"/>
                          </a:solidFill>
                          <a:latin typeface="+mn-lt"/>
                          <a:ea typeface="+mn-ea"/>
                          <a:cs typeface="+mn-cs"/>
                        </a:rPr>
                        <a:t>Patients </a:t>
                      </a:r>
                      <a:r>
                        <a:rPr lang="en-US" sz="1000" b="1" i="0" u="none" strike="noStrike" kern="1200" baseline="0" dirty="0">
                          <a:solidFill>
                            <a:schemeClr val="dk1"/>
                          </a:solidFill>
                          <a:latin typeface="+mn-lt"/>
                          <a:ea typeface="+mn-ea"/>
                          <a:cs typeface="+mn-cs"/>
                        </a:rPr>
                        <a:t>with </a:t>
                      </a:r>
                      <a:r>
                        <a:rPr lang="en-US" sz="1000" b="1" i="0" u="none" strike="noStrike" kern="1200" baseline="0" dirty="0" err="1">
                          <a:solidFill>
                            <a:schemeClr val="dk1"/>
                          </a:solidFill>
                          <a:latin typeface="+mn-lt"/>
                          <a:ea typeface="+mn-ea"/>
                          <a:cs typeface="+mn-cs"/>
                        </a:rPr>
                        <a:t>eGFR</a:t>
                      </a:r>
                      <a:r>
                        <a:rPr lang="en-US" sz="1000" b="1" i="0" u="none" strike="noStrike" kern="1200" baseline="0" dirty="0">
                          <a:solidFill>
                            <a:schemeClr val="dk1"/>
                          </a:solidFill>
                          <a:latin typeface="+mn-lt"/>
                          <a:ea typeface="+mn-ea"/>
                          <a:cs typeface="+mn-cs"/>
                        </a:rPr>
                        <a:t> </a:t>
                      </a:r>
                      <a:r>
                        <a:rPr lang="en-US" sz="1000" b="0" i="0" u="none" strike="noStrike" kern="1200" baseline="0" dirty="0">
                          <a:solidFill>
                            <a:schemeClr val="dk1"/>
                          </a:solidFill>
                          <a:latin typeface="+mn-lt"/>
                          <a:ea typeface="+mn-ea"/>
                          <a:cs typeface="+mn-cs"/>
                        </a:rPr>
                        <a:t>&lt;60.0 mL/min/1.73 m</a:t>
                      </a:r>
                      <a:r>
                        <a:rPr lang="en-US" sz="1000" b="0" i="0" u="none" strike="noStrike" kern="1200" baseline="30000" dirty="0">
                          <a:solidFill>
                            <a:schemeClr val="dk1"/>
                          </a:solidFill>
                          <a:latin typeface="+mn-lt"/>
                          <a:ea typeface="+mn-ea"/>
                          <a:cs typeface="+mn-cs"/>
                        </a:rPr>
                        <a:t>2</a:t>
                      </a:r>
                      <a:endParaRPr lang="en-GB" sz="1000" baseline="30000" dirty="0"/>
                    </a:p>
                  </a:txBody>
                  <a:tcPr>
                    <a:solidFill>
                      <a:srgbClr val="CBD8F1"/>
                    </a:solidFill>
                  </a:tcPr>
                </a:tc>
                <a:tc>
                  <a:txBody>
                    <a:bodyPr/>
                    <a:lstStyle/>
                    <a:p>
                      <a:pPr algn="ctr"/>
                      <a:r>
                        <a:rPr lang="en-GB" sz="1000" dirty="0"/>
                        <a:t>89.3 (84.0-94.6)</a:t>
                      </a:r>
                    </a:p>
                  </a:txBody>
                  <a:tcPr>
                    <a:solidFill>
                      <a:srgbClr val="CBD8F1"/>
                    </a:solidFill>
                  </a:tcPr>
                </a:tc>
                <a:tc>
                  <a:txBody>
                    <a:bodyPr/>
                    <a:lstStyle/>
                    <a:p>
                      <a:pPr algn="ctr"/>
                      <a:r>
                        <a:rPr lang="en-GB" sz="1000" dirty="0"/>
                        <a:t>68.3 (61.6-75.0)</a:t>
                      </a:r>
                    </a:p>
                  </a:txBody>
                  <a:tcPr>
                    <a:solidFill>
                      <a:srgbClr val="CBD8F1"/>
                    </a:solidFill>
                  </a:tcPr>
                </a:tc>
                <a:tc>
                  <a:txBody>
                    <a:bodyPr/>
                    <a:lstStyle/>
                    <a:p>
                      <a:pPr algn="ctr"/>
                      <a:r>
                        <a:rPr lang="en-GB" sz="1000" dirty="0"/>
                        <a:t>66.5</a:t>
                      </a:r>
                      <a:r>
                        <a:rPr lang="en-GB" sz="1000" baseline="0" dirty="0"/>
                        <a:t> (61.4-71.2)</a:t>
                      </a:r>
                      <a:endParaRPr lang="en-GB" sz="1000" dirty="0"/>
                    </a:p>
                  </a:txBody>
                  <a:tcPr>
                    <a:solidFill>
                      <a:srgbClr val="CBD8F1"/>
                    </a:solidFill>
                  </a:tcPr>
                </a:tc>
                <a:tc>
                  <a:txBody>
                    <a:bodyPr/>
                    <a:lstStyle/>
                    <a:p>
                      <a:pPr algn="ctr"/>
                      <a:r>
                        <a:rPr lang="en-GB" sz="1000" dirty="0"/>
                        <a:t>97.3 (90.1-99.3)</a:t>
                      </a:r>
                    </a:p>
                  </a:txBody>
                  <a:tcPr>
                    <a:solidFill>
                      <a:srgbClr val="CBD8F1"/>
                    </a:solidFill>
                  </a:tcPr>
                </a:tc>
                <a:tc>
                  <a:txBody>
                    <a:bodyPr/>
                    <a:lstStyle/>
                    <a:p>
                      <a:pPr algn="ctr"/>
                      <a:r>
                        <a:rPr lang="en-GB" sz="1000" dirty="0"/>
                        <a:t>0.872</a:t>
                      </a:r>
                    </a:p>
                  </a:txBody>
                  <a:tcPr>
                    <a:solidFill>
                      <a:srgbClr val="CBD8F1"/>
                    </a:solidFill>
                  </a:tcPr>
                </a:tc>
                <a:tc>
                  <a:txBody>
                    <a:bodyPr/>
                    <a:lstStyle/>
                    <a:p>
                      <a:pPr algn="ctr"/>
                      <a:r>
                        <a:rPr lang="en-GB" sz="1000" dirty="0"/>
                        <a:t>0.12</a:t>
                      </a:r>
                    </a:p>
                  </a:txBody>
                  <a:tcPr>
                    <a:solidFill>
                      <a:srgbClr val="CBD8F1"/>
                    </a:solidFill>
                  </a:tcPr>
                </a:tc>
                <a:extLst>
                  <a:ext uri="{0D108BD9-81ED-4DB2-BD59-A6C34878D82A}">
                    <a16:rowId xmlns:a16="http://schemas.microsoft.com/office/drawing/2014/main" val="2314768003"/>
                  </a:ext>
                </a:extLst>
              </a:tr>
              <a:tr h="286934">
                <a:tc>
                  <a:txBody>
                    <a:bodyPr/>
                    <a:lstStyle/>
                    <a:p>
                      <a:r>
                        <a:rPr lang="en-US" sz="1000" b="0" i="0" u="none" strike="noStrike" kern="1200" baseline="0" dirty="0">
                          <a:solidFill>
                            <a:schemeClr val="dk1"/>
                          </a:solidFill>
                          <a:latin typeface="+mn-lt"/>
                          <a:ea typeface="+mn-ea"/>
                          <a:cs typeface="+mn-cs"/>
                        </a:rPr>
                        <a:t>Patients with </a:t>
                      </a:r>
                      <a:r>
                        <a:rPr lang="en-US" sz="1000" b="0" i="0" u="none" strike="noStrike" kern="1200" baseline="0" dirty="0" err="1">
                          <a:solidFill>
                            <a:schemeClr val="dk1"/>
                          </a:solidFill>
                          <a:latin typeface="+mn-lt"/>
                          <a:ea typeface="+mn-ea"/>
                          <a:cs typeface="+mn-cs"/>
                        </a:rPr>
                        <a:t>eGFR</a:t>
                      </a:r>
                      <a:r>
                        <a:rPr lang="en-US" sz="1000" b="0" i="0" u="none" strike="noStrike" kern="1200" baseline="0" dirty="0">
                          <a:solidFill>
                            <a:schemeClr val="dk1"/>
                          </a:solidFill>
                          <a:latin typeface="+mn-lt"/>
                          <a:ea typeface="+mn-ea"/>
                          <a:cs typeface="+mn-cs"/>
                        </a:rPr>
                        <a:t> ≥60.0 mL/min/1.73 m</a:t>
                      </a:r>
                      <a:r>
                        <a:rPr lang="en-US" sz="1000" b="0" i="0" u="none" strike="noStrike" kern="1200" baseline="30000" dirty="0">
                          <a:solidFill>
                            <a:schemeClr val="dk1"/>
                          </a:solidFill>
                          <a:latin typeface="+mn-lt"/>
                          <a:ea typeface="+mn-ea"/>
                          <a:cs typeface="+mn-cs"/>
                        </a:rPr>
                        <a:t>2</a:t>
                      </a:r>
                      <a:endParaRPr lang="en-GB" sz="1000" baseline="30000" dirty="0"/>
                    </a:p>
                  </a:txBody>
                  <a:tcPr>
                    <a:solidFill>
                      <a:srgbClr val="CBD8F1"/>
                    </a:solidFill>
                  </a:tcPr>
                </a:tc>
                <a:tc>
                  <a:txBody>
                    <a:bodyPr/>
                    <a:lstStyle/>
                    <a:p>
                      <a:pPr algn="ctr"/>
                      <a:r>
                        <a:rPr lang="en-GB" sz="1000" dirty="0"/>
                        <a:t>70.3 (62.7-77.9)</a:t>
                      </a:r>
                    </a:p>
                  </a:txBody>
                  <a:tcPr>
                    <a:solidFill>
                      <a:srgbClr val="CBD8F1"/>
                    </a:solidFill>
                  </a:tcPr>
                </a:tc>
                <a:tc>
                  <a:txBody>
                    <a:bodyPr/>
                    <a:lstStyle/>
                    <a:p>
                      <a:pPr algn="ctr"/>
                      <a:r>
                        <a:rPr lang="en-GB" sz="1000" dirty="0"/>
                        <a:t>89.6 (87.6-91.7)</a:t>
                      </a:r>
                    </a:p>
                  </a:txBody>
                  <a:tcPr>
                    <a:solidFill>
                      <a:srgbClr val="CBD8F1"/>
                    </a:solidFill>
                  </a:tcPr>
                </a:tc>
                <a:tc>
                  <a:txBody>
                    <a:bodyPr/>
                    <a:lstStyle/>
                    <a:p>
                      <a:pPr algn="ctr"/>
                      <a:r>
                        <a:rPr lang="en-GB" sz="1000" dirty="0"/>
                        <a:t>51.9</a:t>
                      </a:r>
                      <a:r>
                        <a:rPr lang="en-GB" sz="1000" baseline="0" dirty="0"/>
                        <a:t> (46.3-57.4)</a:t>
                      </a:r>
                      <a:endParaRPr lang="en-GB" sz="1000" dirty="0"/>
                    </a:p>
                  </a:txBody>
                  <a:tcPr>
                    <a:solidFill>
                      <a:srgbClr val="CBD8F1"/>
                    </a:solidFill>
                  </a:tcPr>
                </a:tc>
                <a:tc>
                  <a:txBody>
                    <a:bodyPr/>
                    <a:lstStyle/>
                    <a:p>
                      <a:pPr algn="ctr"/>
                      <a:r>
                        <a:rPr lang="en-GB" sz="1000" dirty="0"/>
                        <a:t>98.1 (96.8-98.8)</a:t>
                      </a:r>
                    </a:p>
                  </a:txBody>
                  <a:tcPr>
                    <a:solidFill>
                      <a:srgbClr val="CBD8F1"/>
                    </a:solidFill>
                  </a:tcPr>
                </a:tc>
                <a:tc>
                  <a:txBody>
                    <a:bodyPr/>
                    <a:lstStyle/>
                    <a:p>
                      <a:pPr algn="ctr"/>
                      <a:r>
                        <a:rPr lang="en-GB" sz="1000" dirty="0"/>
                        <a:t>0.907</a:t>
                      </a:r>
                    </a:p>
                  </a:txBody>
                  <a:tcPr>
                    <a:solidFill>
                      <a:srgbClr val="CBD8F1"/>
                    </a:solidFill>
                  </a:tcPr>
                </a:tc>
                <a:tc>
                  <a:txBody>
                    <a:bodyPr/>
                    <a:lstStyle/>
                    <a:p>
                      <a:pPr algn="ctr"/>
                      <a:endParaRPr lang="en-GB" sz="1000" dirty="0"/>
                    </a:p>
                  </a:txBody>
                  <a:tcPr>
                    <a:solidFill>
                      <a:srgbClr val="CBD8F1"/>
                    </a:solidFill>
                  </a:tcPr>
                </a:tc>
                <a:extLst>
                  <a:ext uri="{0D108BD9-81ED-4DB2-BD59-A6C34878D82A}">
                    <a16:rowId xmlns:a16="http://schemas.microsoft.com/office/drawing/2014/main" val="3890022021"/>
                  </a:ext>
                </a:extLst>
              </a:tr>
              <a:tr h="286934">
                <a:tc>
                  <a:txBody>
                    <a:bodyPr/>
                    <a:lstStyle/>
                    <a:p>
                      <a:r>
                        <a:rPr lang="en-US" sz="1000" b="0" i="0" u="none" strike="noStrike" kern="1200" baseline="0" dirty="0">
                          <a:solidFill>
                            <a:schemeClr val="dk1"/>
                          </a:solidFill>
                          <a:latin typeface="+mn-lt"/>
                          <a:ea typeface="+mn-ea"/>
                          <a:cs typeface="+mn-cs"/>
                        </a:rPr>
                        <a:t>Patients </a:t>
                      </a:r>
                      <a:r>
                        <a:rPr lang="en-US" sz="1000" b="1" i="0" u="none" strike="noStrike" kern="1200" baseline="0" dirty="0">
                          <a:solidFill>
                            <a:schemeClr val="dk1"/>
                          </a:solidFill>
                          <a:latin typeface="+mn-lt"/>
                          <a:ea typeface="+mn-ea"/>
                          <a:cs typeface="+mn-cs"/>
                        </a:rPr>
                        <a:t>with body mass index </a:t>
                      </a:r>
                      <a:r>
                        <a:rPr lang="en-US" sz="1000" b="0" i="0" u="none" strike="noStrike" kern="1200" baseline="0" dirty="0">
                          <a:solidFill>
                            <a:schemeClr val="dk1"/>
                          </a:solidFill>
                          <a:latin typeface="+mn-lt"/>
                          <a:ea typeface="+mn-ea"/>
                          <a:cs typeface="+mn-cs"/>
                        </a:rPr>
                        <a:t>&lt;30.0 kg/m</a:t>
                      </a:r>
                      <a:r>
                        <a:rPr lang="en-US" sz="1000" b="0" i="0" u="none" strike="noStrike" kern="1200" baseline="30000" dirty="0">
                          <a:solidFill>
                            <a:schemeClr val="dk1"/>
                          </a:solidFill>
                          <a:latin typeface="+mn-lt"/>
                          <a:ea typeface="+mn-ea"/>
                          <a:cs typeface="+mn-cs"/>
                        </a:rPr>
                        <a:t>2</a:t>
                      </a:r>
                      <a:endParaRPr lang="en-GB" sz="1000" baseline="30000" dirty="0"/>
                    </a:p>
                  </a:txBody>
                  <a:tcPr>
                    <a:solidFill>
                      <a:srgbClr val="E7EDF8"/>
                    </a:solidFill>
                  </a:tcPr>
                </a:tc>
                <a:tc>
                  <a:txBody>
                    <a:bodyPr/>
                    <a:lstStyle/>
                    <a:p>
                      <a:pPr algn="ctr"/>
                      <a:r>
                        <a:rPr lang="en-GB" sz="1000" dirty="0"/>
                        <a:t>90.3 (84.8-95.7)</a:t>
                      </a:r>
                    </a:p>
                  </a:txBody>
                  <a:tcPr>
                    <a:solidFill>
                      <a:srgbClr val="E7EDF8"/>
                    </a:solidFill>
                  </a:tcPr>
                </a:tc>
                <a:tc>
                  <a:txBody>
                    <a:bodyPr/>
                    <a:lstStyle/>
                    <a:p>
                      <a:pPr algn="ctr"/>
                      <a:r>
                        <a:rPr lang="en-GB" sz="1000" dirty="0"/>
                        <a:t>85.0 (81.9-88.0)</a:t>
                      </a:r>
                    </a:p>
                  </a:txBody>
                  <a:tcPr>
                    <a:solidFill>
                      <a:srgbClr val="E7EDF8"/>
                    </a:solidFill>
                  </a:tcPr>
                </a:tc>
                <a:tc>
                  <a:txBody>
                    <a:bodyPr/>
                    <a:lstStyle/>
                    <a:p>
                      <a:pPr algn="ctr"/>
                      <a:r>
                        <a:rPr lang="en-GB" sz="1000" dirty="0"/>
                        <a:t>56.4 (51.1-61.5)</a:t>
                      </a:r>
                    </a:p>
                  </a:txBody>
                  <a:tcPr>
                    <a:solidFill>
                      <a:srgbClr val="E7EDF8"/>
                    </a:solidFill>
                  </a:tcPr>
                </a:tc>
                <a:tc>
                  <a:txBody>
                    <a:bodyPr/>
                    <a:lstStyle/>
                    <a:p>
                      <a:pPr algn="ctr"/>
                      <a:r>
                        <a:rPr lang="en-GB" sz="1000"/>
                        <a:t>100.0 </a:t>
                      </a:r>
                      <a:r>
                        <a:rPr lang="en-GB" sz="1000" dirty="0"/>
                        <a:t>(-)</a:t>
                      </a:r>
                    </a:p>
                  </a:txBody>
                  <a:tcPr>
                    <a:solidFill>
                      <a:srgbClr val="E7EDF8"/>
                    </a:solidFill>
                  </a:tcPr>
                </a:tc>
                <a:tc>
                  <a:txBody>
                    <a:bodyPr/>
                    <a:lstStyle/>
                    <a:p>
                      <a:pPr algn="ctr"/>
                      <a:r>
                        <a:rPr lang="en-GB" sz="1000" dirty="0"/>
                        <a:t>0.946</a:t>
                      </a:r>
                    </a:p>
                  </a:txBody>
                  <a:tcPr>
                    <a:solidFill>
                      <a:srgbClr val="E7EDF8"/>
                    </a:solidFill>
                  </a:tcPr>
                </a:tc>
                <a:tc>
                  <a:txBody>
                    <a:bodyPr/>
                    <a:lstStyle/>
                    <a:p>
                      <a:pPr algn="ctr"/>
                      <a:r>
                        <a:rPr lang="en-GB" sz="1000" dirty="0"/>
                        <a:t>0.001</a:t>
                      </a:r>
                    </a:p>
                  </a:txBody>
                  <a:tcPr>
                    <a:solidFill>
                      <a:srgbClr val="E7EDF8"/>
                    </a:solidFill>
                  </a:tcPr>
                </a:tc>
                <a:extLst>
                  <a:ext uri="{0D108BD9-81ED-4DB2-BD59-A6C34878D82A}">
                    <a16:rowId xmlns:a16="http://schemas.microsoft.com/office/drawing/2014/main" val="3364214227"/>
                  </a:ext>
                </a:extLst>
              </a:tr>
              <a:tr h="286934">
                <a:tc>
                  <a:txBody>
                    <a:bodyPr/>
                    <a:lstStyle/>
                    <a:p>
                      <a:r>
                        <a:rPr lang="en-US" sz="1000" b="0" i="0" u="none" strike="noStrike" kern="1200" baseline="0" dirty="0">
                          <a:solidFill>
                            <a:schemeClr val="dk1"/>
                          </a:solidFill>
                          <a:latin typeface="+mn-lt"/>
                          <a:ea typeface="+mn-ea"/>
                          <a:cs typeface="+mn-cs"/>
                        </a:rPr>
                        <a:t>Patients with body mass index ≥30.0 kg/m</a:t>
                      </a:r>
                      <a:r>
                        <a:rPr lang="en-US" sz="1000" b="0" i="0" u="none" strike="noStrike" kern="1200" baseline="30000" dirty="0">
                          <a:solidFill>
                            <a:schemeClr val="dk1"/>
                          </a:solidFill>
                          <a:latin typeface="+mn-lt"/>
                          <a:ea typeface="+mn-ea"/>
                          <a:cs typeface="+mn-cs"/>
                        </a:rPr>
                        <a:t>2</a:t>
                      </a:r>
                      <a:endParaRPr lang="en-GB" sz="1000" baseline="30000" dirty="0"/>
                    </a:p>
                  </a:txBody>
                  <a:tcPr>
                    <a:solidFill>
                      <a:srgbClr val="E7EDF8"/>
                    </a:solidFill>
                  </a:tcPr>
                </a:tc>
                <a:tc>
                  <a:txBody>
                    <a:bodyPr/>
                    <a:lstStyle/>
                    <a:p>
                      <a:pPr algn="ctr"/>
                      <a:r>
                        <a:rPr lang="en-GB" sz="1000" dirty="0"/>
                        <a:t>72.1 (65.0-79.2)</a:t>
                      </a:r>
                    </a:p>
                  </a:txBody>
                  <a:tcPr>
                    <a:solidFill>
                      <a:srgbClr val="E7EDF8"/>
                    </a:solidFill>
                  </a:tcPr>
                </a:tc>
                <a:tc>
                  <a:txBody>
                    <a:bodyPr/>
                    <a:lstStyle/>
                    <a:p>
                      <a:pPr algn="ctr"/>
                      <a:r>
                        <a:rPr lang="en-GB" sz="1000" dirty="0"/>
                        <a:t>87.0</a:t>
                      </a:r>
                      <a:r>
                        <a:rPr lang="en-GB" sz="1000" baseline="0" dirty="0"/>
                        <a:t> (84.2-89.8)</a:t>
                      </a:r>
                      <a:endParaRPr lang="en-GB" sz="1000" dirty="0"/>
                    </a:p>
                  </a:txBody>
                  <a:tcPr>
                    <a:solidFill>
                      <a:srgbClr val="E7EDF8"/>
                    </a:solidFill>
                  </a:tcPr>
                </a:tc>
                <a:tc>
                  <a:txBody>
                    <a:bodyPr/>
                    <a:lstStyle/>
                    <a:p>
                      <a:pPr algn="ctr"/>
                      <a:r>
                        <a:rPr lang="en-GB" sz="1000" dirty="0"/>
                        <a:t>60.7 (54.9-66.1)</a:t>
                      </a:r>
                    </a:p>
                  </a:txBody>
                  <a:tcPr>
                    <a:solidFill>
                      <a:srgbClr val="E7EDF8"/>
                    </a:solidFill>
                  </a:tcPr>
                </a:tc>
                <a:tc>
                  <a:txBody>
                    <a:bodyPr/>
                    <a:lstStyle/>
                    <a:p>
                      <a:pPr algn="ctr"/>
                      <a:r>
                        <a:rPr lang="en-GB" sz="1000" dirty="0"/>
                        <a:t>96.2 (94.1-97.6)</a:t>
                      </a:r>
                    </a:p>
                  </a:txBody>
                  <a:tcPr>
                    <a:solidFill>
                      <a:srgbClr val="E7EDF8"/>
                    </a:solidFill>
                  </a:tcPr>
                </a:tc>
                <a:tc>
                  <a:txBody>
                    <a:bodyPr/>
                    <a:lstStyle/>
                    <a:p>
                      <a:pPr algn="ctr"/>
                      <a:r>
                        <a:rPr lang="en-GB" sz="1000" dirty="0"/>
                        <a:t>0.896</a:t>
                      </a:r>
                    </a:p>
                  </a:txBody>
                  <a:tcPr>
                    <a:solidFill>
                      <a:srgbClr val="E7EDF8"/>
                    </a:solidFill>
                  </a:tcPr>
                </a:tc>
                <a:tc>
                  <a:txBody>
                    <a:bodyPr/>
                    <a:lstStyle/>
                    <a:p>
                      <a:pPr algn="ctr"/>
                      <a:endParaRPr lang="en-GB" sz="1000" dirty="0"/>
                    </a:p>
                  </a:txBody>
                  <a:tcPr>
                    <a:solidFill>
                      <a:srgbClr val="E7EDF8"/>
                    </a:solidFill>
                  </a:tcPr>
                </a:tc>
                <a:extLst>
                  <a:ext uri="{0D108BD9-81ED-4DB2-BD59-A6C34878D82A}">
                    <a16:rowId xmlns:a16="http://schemas.microsoft.com/office/drawing/2014/main" val="1554978166"/>
                  </a:ext>
                </a:extLst>
              </a:tr>
              <a:tr h="286934">
                <a:tc>
                  <a:txBody>
                    <a:bodyPr/>
                    <a:lstStyle/>
                    <a:p>
                      <a:r>
                        <a:rPr lang="en-GB" sz="1000" dirty="0"/>
                        <a:t>Male</a:t>
                      </a:r>
                    </a:p>
                  </a:txBody>
                  <a:tcPr>
                    <a:solidFill>
                      <a:srgbClr val="CBD8F1"/>
                    </a:solidFill>
                  </a:tcPr>
                </a:tc>
                <a:tc>
                  <a:txBody>
                    <a:bodyPr/>
                    <a:lstStyle/>
                    <a:p>
                      <a:pPr algn="ctr"/>
                      <a:r>
                        <a:rPr lang="en-GB" sz="1000" dirty="0"/>
                        <a:t>80.5 (74.5-86.4)</a:t>
                      </a:r>
                    </a:p>
                  </a:txBody>
                  <a:tcPr>
                    <a:solidFill>
                      <a:srgbClr val="CBD8F1"/>
                    </a:solidFill>
                  </a:tcPr>
                </a:tc>
                <a:tc>
                  <a:txBody>
                    <a:bodyPr/>
                    <a:lstStyle/>
                    <a:p>
                      <a:pPr algn="ctr"/>
                      <a:r>
                        <a:rPr lang="en-GB" sz="1000" dirty="0"/>
                        <a:t>84.8 (81.9-87.8)</a:t>
                      </a:r>
                    </a:p>
                  </a:txBody>
                  <a:tcPr>
                    <a:solidFill>
                      <a:srgbClr val="CBD8F1"/>
                    </a:solidFill>
                  </a:tcPr>
                </a:tc>
                <a:tc>
                  <a:txBody>
                    <a:bodyPr/>
                    <a:lstStyle/>
                    <a:p>
                      <a:pPr algn="ctr"/>
                      <a:r>
                        <a:rPr lang="en-GB" sz="1000" dirty="0"/>
                        <a:t>61.0 (56.0-65.8)</a:t>
                      </a:r>
                    </a:p>
                  </a:txBody>
                  <a:tcPr>
                    <a:solidFill>
                      <a:srgbClr val="CBD8F1"/>
                    </a:solidFill>
                  </a:tcPr>
                </a:tc>
                <a:tc>
                  <a:txBody>
                    <a:bodyPr/>
                    <a:lstStyle/>
                    <a:p>
                      <a:pPr algn="ctr"/>
                      <a:r>
                        <a:rPr lang="en-GB" sz="1000" dirty="0"/>
                        <a:t>97.5</a:t>
                      </a:r>
                      <a:r>
                        <a:rPr lang="en-GB" sz="1000" baseline="0" dirty="0"/>
                        <a:t> (95.5-98.6)</a:t>
                      </a:r>
                      <a:endParaRPr lang="en-GB" sz="1000" dirty="0"/>
                    </a:p>
                  </a:txBody>
                  <a:tcPr>
                    <a:solidFill>
                      <a:srgbClr val="CBD8F1"/>
                    </a:solidFill>
                  </a:tcPr>
                </a:tc>
                <a:tc>
                  <a:txBody>
                    <a:bodyPr/>
                    <a:lstStyle/>
                    <a:p>
                      <a:pPr algn="ctr"/>
                      <a:r>
                        <a:rPr lang="en-GB" sz="1000" dirty="0"/>
                        <a:t>0.908</a:t>
                      </a:r>
                    </a:p>
                  </a:txBody>
                  <a:tcPr>
                    <a:solidFill>
                      <a:srgbClr val="CBD8F1"/>
                    </a:solidFill>
                  </a:tcPr>
                </a:tc>
                <a:tc>
                  <a:txBody>
                    <a:bodyPr/>
                    <a:lstStyle/>
                    <a:p>
                      <a:pPr algn="ctr"/>
                      <a:r>
                        <a:rPr lang="en-GB" sz="1000" dirty="0"/>
                        <a:t>0.44</a:t>
                      </a:r>
                    </a:p>
                  </a:txBody>
                  <a:tcPr>
                    <a:solidFill>
                      <a:srgbClr val="CBD8F1"/>
                    </a:solidFill>
                  </a:tcPr>
                </a:tc>
                <a:extLst>
                  <a:ext uri="{0D108BD9-81ED-4DB2-BD59-A6C34878D82A}">
                    <a16:rowId xmlns:a16="http://schemas.microsoft.com/office/drawing/2014/main" val="4166437896"/>
                  </a:ext>
                </a:extLst>
              </a:tr>
              <a:tr h="286934">
                <a:tc>
                  <a:txBody>
                    <a:bodyPr/>
                    <a:lstStyle/>
                    <a:p>
                      <a:r>
                        <a:rPr lang="en-GB" sz="1000" dirty="0"/>
                        <a:t>Female</a:t>
                      </a:r>
                    </a:p>
                  </a:txBody>
                  <a:tcPr>
                    <a:solidFill>
                      <a:srgbClr val="CBD8F1"/>
                    </a:solidFill>
                  </a:tcPr>
                </a:tc>
                <a:tc>
                  <a:txBody>
                    <a:bodyPr/>
                    <a:lstStyle/>
                    <a:p>
                      <a:pPr algn="ctr"/>
                      <a:r>
                        <a:rPr lang="en-GB" sz="1000" dirty="0"/>
                        <a:t>77.8 (69.9-85.6)</a:t>
                      </a:r>
                    </a:p>
                  </a:txBody>
                  <a:tcPr>
                    <a:solidFill>
                      <a:srgbClr val="CBD8F1"/>
                    </a:solidFill>
                  </a:tcPr>
                </a:tc>
                <a:tc>
                  <a:txBody>
                    <a:bodyPr/>
                    <a:lstStyle/>
                    <a:p>
                      <a:pPr algn="ctr"/>
                      <a:r>
                        <a:rPr lang="en-GB" sz="1000" dirty="0"/>
                        <a:t>88.5</a:t>
                      </a:r>
                      <a:r>
                        <a:rPr lang="en-GB" sz="1000" baseline="0" dirty="0"/>
                        <a:t> (86.0-91.1)</a:t>
                      </a:r>
                      <a:endParaRPr lang="en-GB" sz="1000" dirty="0"/>
                    </a:p>
                  </a:txBody>
                  <a:tcPr>
                    <a:solidFill>
                      <a:srgbClr val="CBD8F1"/>
                    </a:solidFill>
                  </a:tcPr>
                </a:tc>
                <a:tc>
                  <a:txBody>
                    <a:bodyPr/>
                    <a:lstStyle/>
                    <a:p>
                      <a:pPr algn="ctr"/>
                      <a:r>
                        <a:rPr lang="en-GB" sz="1000" dirty="0"/>
                        <a:t>54.5 (48.5-60.5)</a:t>
                      </a:r>
                    </a:p>
                  </a:txBody>
                  <a:tcPr>
                    <a:solidFill>
                      <a:srgbClr val="CBD8F1"/>
                    </a:solidFill>
                  </a:tcPr>
                </a:tc>
                <a:tc>
                  <a:txBody>
                    <a:bodyPr/>
                    <a:lstStyle/>
                    <a:p>
                      <a:pPr algn="ctr"/>
                      <a:r>
                        <a:rPr lang="en-GB" sz="1000" dirty="0"/>
                        <a:t>98.5 (97.0-99.3)</a:t>
                      </a:r>
                    </a:p>
                  </a:txBody>
                  <a:tcPr>
                    <a:solidFill>
                      <a:srgbClr val="CBD8F1"/>
                    </a:solidFill>
                  </a:tcPr>
                </a:tc>
                <a:tc>
                  <a:txBody>
                    <a:bodyPr/>
                    <a:lstStyle/>
                    <a:p>
                      <a:pPr algn="ctr"/>
                      <a:r>
                        <a:rPr lang="en-GB" sz="1000" dirty="0"/>
                        <a:t>0.922</a:t>
                      </a:r>
                    </a:p>
                  </a:txBody>
                  <a:tcPr>
                    <a:solidFill>
                      <a:srgbClr val="CBD8F1"/>
                    </a:solidFill>
                  </a:tcPr>
                </a:tc>
                <a:tc>
                  <a:txBody>
                    <a:bodyPr/>
                    <a:lstStyle/>
                    <a:p>
                      <a:pPr algn="ctr"/>
                      <a:endParaRPr lang="en-GB" sz="1000" dirty="0"/>
                    </a:p>
                  </a:txBody>
                  <a:tcPr>
                    <a:solidFill>
                      <a:srgbClr val="CBD8F1"/>
                    </a:solidFill>
                  </a:tcPr>
                </a:tc>
                <a:extLst>
                  <a:ext uri="{0D108BD9-81ED-4DB2-BD59-A6C34878D82A}">
                    <a16:rowId xmlns:a16="http://schemas.microsoft.com/office/drawing/2014/main" val="10006"/>
                  </a:ext>
                </a:extLst>
              </a:tr>
              <a:tr h="286934">
                <a:tc>
                  <a:txBody>
                    <a:bodyPr/>
                    <a:lstStyle/>
                    <a:p>
                      <a:r>
                        <a:rPr lang="en-GB" sz="1000" dirty="0"/>
                        <a:t>Black</a:t>
                      </a:r>
                    </a:p>
                  </a:txBody>
                  <a:tcPr>
                    <a:solidFill>
                      <a:srgbClr val="E7EDF8"/>
                    </a:solidFill>
                  </a:tcPr>
                </a:tc>
                <a:tc>
                  <a:txBody>
                    <a:bodyPr/>
                    <a:lstStyle/>
                    <a:p>
                      <a:pPr algn="ctr"/>
                      <a:r>
                        <a:rPr lang="en-GB" sz="1000" dirty="0"/>
                        <a:t>82.4 (73.8-91.1)</a:t>
                      </a:r>
                    </a:p>
                  </a:txBody>
                  <a:tcPr>
                    <a:solidFill>
                      <a:srgbClr val="E7EDF8"/>
                    </a:solidFill>
                  </a:tcPr>
                </a:tc>
                <a:tc>
                  <a:txBody>
                    <a:bodyPr/>
                    <a:lstStyle/>
                    <a:p>
                      <a:pPr algn="ctr"/>
                      <a:r>
                        <a:rPr lang="en-GB" sz="1000" dirty="0"/>
                        <a:t>90.4 (87.7-93.2)</a:t>
                      </a:r>
                    </a:p>
                  </a:txBody>
                  <a:tcPr>
                    <a:solidFill>
                      <a:srgbClr val="E7EDF8"/>
                    </a:solidFill>
                  </a:tcPr>
                </a:tc>
                <a:tc>
                  <a:txBody>
                    <a:bodyPr/>
                    <a:lstStyle/>
                    <a:p>
                      <a:pPr algn="ctr"/>
                      <a:r>
                        <a:rPr lang="en-GB" sz="1000" dirty="0"/>
                        <a:t>58.7 (51.2-65.8)</a:t>
                      </a:r>
                    </a:p>
                  </a:txBody>
                  <a:tcPr>
                    <a:solidFill>
                      <a:srgbClr val="E7EDF8"/>
                    </a:solidFill>
                  </a:tcPr>
                </a:tc>
                <a:tc>
                  <a:txBody>
                    <a:bodyPr/>
                    <a:lstStyle/>
                    <a:p>
                      <a:pPr algn="ctr"/>
                      <a:r>
                        <a:rPr lang="en-GB" sz="1000" dirty="0"/>
                        <a:t>98.7 (97.0-99.4)</a:t>
                      </a:r>
                    </a:p>
                  </a:txBody>
                  <a:tcPr>
                    <a:solidFill>
                      <a:srgbClr val="E7EDF8"/>
                    </a:solidFill>
                  </a:tcPr>
                </a:tc>
                <a:tc>
                  <a:txBody>
                    <a:bodyPr/>
                    <a:lstStyle/>
                    <a:p>
                      <a:pPr algn="ctr"/>
                      <a:r>
                        <a:rPr lang="en-GB" sz="1000" dirty="0"/>
                        <a:t>0.933</a:t>
                      </a:r>
                    </a:p>
                  </a:txBody>
                  <a:tcPr>
                    <a:solidFill>
                      <a:srgbClr val="E7EDF8"/>
                    </a:solidFill>
                  </a:tcPr>
                </a:tc>
                <a:tc>
                  <a:txBody>
                    <a:bodyPr/>
                    <a:lstStyle/>
                    <a:p>
                      <a:pPr algn="ctr"/>
                      <a:r>
                        <a:rPr lang="en-GB" sz="1000" dirty="0"/>
                        <a:t>0.16</a:t>
                      </a:r>
                    </a:p>
                  </a:txBody>
                  <a:tcPr>
                    <a:solidFill>
                      <a:srgbClr val="E7EDF8"/>
                    </a:solidFill>
                  </a:tcPr>
                </a:tc>
                <a:extLst>
                  <a:ext uri="{0D108BD9-81ED-4DB2-BD59-A6C34878D82A}">
                    <a16:rowId xmlns:a16="http://schemas.microsoft.com/office/drawing/2014/main" val="10007"/>
                  </a:ext>
                </a:extLst>
              </a:tr>
              <a:tr h="286934">
                <a:tc>
                  <a:txBody>
                    <a:bodyPr/>
                    <a:lstStyle/>
                    <a:p>
                      <a:r>
                        <a:rPr lang="en-GB" sz="1000" dirty="0"/>
                        <a:t>Nonblack</a:t>
                      </a:r>
                    </a:p>
                  </a:txBody>
                  <a:tcPr>
                    <a:solidFill>
                      <a:srgbClr val="E7EDF8"/>
                    </a:solidFill>
                  </a:tcPr>
                </a:tc>
                <a:tc>
                  <a:txBody>
                    <a:bodyPr/>
                    <a:lstStyle/>
                    <a:p>
                      <a:pPr algn="ctr"/>
                      <a:r>
                        <a:rPr lang="en-GB" sz="1000" dirty="0"/>
                        <a:t>78.7 (73.0-84.4)</a:t>
                      </a:r>
                    </a:p>
                  </a:txBody>
                  <a:tcPr>
                    <a:solidFill>
                      <a:srgbClr val="E7EDF8"/>
                    </a:solidFill>
                  </a:tcPr>
                </a:tc>
                <a:tc>
                  <a:txBody>
                    <a:bodyPr/>
                    <a:lstStyle/>
                    <a:p>
                      <a:pPr algn="ctr"/>
                      <a:r>
                        <a:rPr lang="en-GB" sz="1000" dirty="0"/>
                        <a:t>84.5 (81.9-87.2)</a:t>
                      </a:r>
                    </a:p>
                  </a:txBody>
                  <a:tcPr>
                    <a:solidFill>
                      <a:srgbClr val="E7EDF8"/>
                    </a:solidFill>
                  </a:tcPr>
                </a:tc>
                <a:tc>
                  <a:txBody>
                    <a:bodyPr/>
                    <a:lstStyle/>
                    <a:p>
                      <a:pPr algn="ctr"/>
                      <a:r>
                        <a:rPr lang="en-GB" sz="1000" dirty="0"/>
                        <a:t>58.5 (53.9-62.9)</a:t>
                      </a:r>
                    </a:p>
                  </a:txBody>
                  <a:tcPr>
                    <a:solidFill>
                      <a:srgbClr val="E7EDF8"/>
                    </a:solidFill>
                  </a:tcPr>
                </a:tc>
                <a:tc>
                  <a:txBody>
                    <a:bodyPr/>
                    <a:lstStyle/>
                    <a:p>
                      <a:pPr algn="ctr"/>
                      <a:r>
                        <a:rPr lang="en-GB" sz="1000" dirty="0"/>
                        <a:t>97.9 (96.2-98.8)</a:t>
                      </a:r>
                    </a:p>
                  </a:txBody>
                  <a:tcPr>
                    <a:solidFill>
                      <a:srgbClr val="E7EDF8"/>
                    </a:solidFill>
                  </a:tcPr>
                </a:tc>
                <a:tc>
                  <a:txBody>
                    <a:bodyPr/>
                    <a:lstStyle/>
                    <a:p>
                      <a:pPr algn="ctr"/>
                      <a:r>
                        <a:rPr lang="en-GB" sz="1000" dirty="0"/>
                        <a:t>0.908</a:t>
                      </a:r>
                    </a:p>
                  </a:txBody>
                  <a:tcPr>
                    <a:solidFill>
                      <a:srgbClr val="E7EDF8"/>
                    </a:solidFill>
                  </a:tcPr>
                </a:tc>
                <a:tc>
                  <a:txBody>
                    <a:bodyPr/>
                    <a:lstStyle/>
                    <a:p>
                      <a:pPr algn="ctr"/>
                      <a:endParaRPr lang="en-GB" sz="1000" dirty="0"/>
                    </a:p>
                  </a:txBody>
                  <a:tcPr>
                    <a:solidFill>
                      <a:srgbClr val="E7EDF8"/>
                    </a:solidFill>
                  </a:tcPr>
                </a:tc>
                <a:extLst>
                  <a:ext uri="{0D108BD9-81ED-4DB2-BD59-A6C34878D82A}">
                    <a16:rowId xmlns:a16="http://schemas.microsoft.com/office/drawing/2014/main" val="10008"/>
                  </a:ext>
                </a:extLst>
              </a:tr>
              <a:tr h="286934">
                <a:tc>
                  <a:txBody>
                    <a:bodyPr/>
                    <a:lstStyle/>
                    <a:p>
                      <a:r>
                        <a:rPr lang="en-GB" sz="1000" dirty="0"/>
                        <a:t>Presence of </a:t>
                      </a:r>
                      <a:r>
                        <a:rPr lang="en-GB" sz="1000" b="1" dirty="0"/>
                        <a:t>atrial fibrillation</a:t>
                      </a:r>
                    </a:p>
                  </a:txBody>
                  <a:tcPr>
                    <a:solidFill>
                      <a:srgbClr val="CBD8F1"/>
                    </a:solidFill>
                  </a:tcPr>
                </a:tc>
                <a:tc>
                  <a:txBody>
                    <a:bodyPr/>
                    <a:lstStyle/>
                    <a:p>
                      <a:pPr algn="ctr"/>
                      <a:r>
                        <a:rPr lang="en-GB" sz="1000" dirty="0"/>
                        <a:t>87.2 (80.5-94.0)</a:t>
                      </a:r>
                    </a:p>
                  </a:txBody>
                  <a:tcPr>
                    <a:solidFill>
                      <a:srgbClr val="CBD8F1"/>
                    </a:solidFill>
                  </a:tcPr>
                </a:tc>
                <a:tc>
                  <a:txBody>
                    <a:bodyPr/>
                    <a:lstStyle/>
                    <a:p>
                      <a:pPr algn="ctr"/>
                      <a:r>
                        <a:rPr lang="en-GB" sz="1000" dirty="0"/>
                        <a:t>56.6 (47.8-65.4)</a:t>
                      </a:r>
                    </a:p>
                  </a:txBody>
                  <a:tcPr>
                    <a:solidFill>
                      <a:srgbClr val="CBD8F1"/>
                    </a:solidFill>
                  </a:tcPr>
                </a:tc>
                <a:tc>
                  <a:txBody>
                    <a:bodyPr/>
                    <a:lstStyle/>
                    <a:p>
                      <a:pPr algn="ctr"/>
                      <a:r>
                        <a:rPr lang="en-GB" sz="1000" dirty="0"/>
                        <a:t>60.7 (55.5-65.8)</a:t>
                      </a:r>
                    </a:p>
                  </a:txBody>
                  <a:tcPr>
                    <a:solidFill>
                      <a:srgbClr val="CBD8F1"/>
                    </a:solidFill>
                  </a:tcPr>
                </a:tc>
                <a:tc>
                  <a:txBody>
                    <a:bodyPr/>
                    <a:lstStyle/>
                    <a:p>
                      <a:pPr algn="ctr"/>
                      <a:r>
                        <a:rPr lang="en-GB" sz="1000" dirty="0"/>
                        <a:t>100.0 (-)</a:t>
                      </a:r>
                    </a:p>
                  </a:txBody>
                  <a:tcPr>
                    <a:solidFill>
                      <a:srgbClr val="CBD8F1"/>
                    </a:solidFill>
                  </a:tcPr>
                </a:tc>
                <a:tc>
                  <a:txBody>
                    <a:bodyPr/>
                    <a:lstStyle/>
                    <a:p>
                      <a:pPr algn="ctr"/>
                      <a:r>
                        <a:rPr lang="en-GB" sz="1000" dirty="0"/>
                        <a:t>0.807</a:t>
                      </a:r>
                    </a:p>
                  </a:txBody>
                  <a:tcPr>
                    <a:solidFill>
                      <a:srgbClr val="CBD8F1"/>
                    </a:solidFill>
                  </a:tcPr>
                </a:tc>
                <a:tc>
                  <a:txBody>
                    <a:bodyPr/>
                    <a:lstStyle/>
                    <a:p>
                      <a:pPr algn="ctr"/>
                      <a:r>
                        <a:rPr lang="en-GB" sz="1000" dirty="0"/>
                        <a:t>&lt;0.001</a:t>
                      </a:r>
                    </a:p>
                  </a:txBody>
                  <a:tcPr>
                    <a:solidFill>
                      <a:srgbClr val="CBD8F1"/>
                    </a:solidFill>
                  </a:tcPr>
                </a:tc>
                <a:extLst>
                  <a:ext uri="{0D108BD9-81ED-4DB2-BD59-A6C34878D82A}">
                    <a16:rowId xmlns:a16="http://schemas.microsoft.com/office/drawing/2014/main" val="10009"/>
                  </a:ext>
                </a:extLst>
              </a:tr>
              <a:tr h="286934">
                <a:tc>
                  <a:txBody>
                    <a:bodyPr/>
                    <a:lstStyle/>
                    <a:p>
                      <a:r>
                        <a:rPr lang="en-GB" sz="1000" dirty="0"/>
                        <a:t>Absence of atrial fibrillation</a:t>
                      </a:r>
                    </a:p>
                  </a:txBody>
                  <a:tcPr>
                    <a:solidFill>
                      <a:srgbClr val="CBD8F1"/>
                    </a:solidFill>
                  </a:tcPr>
                </a:tc>
                <a:tc>
                  <a:txBody>
                    <a:bodyPr/>
                    <a:lstStyle/>
                    <a:p>
                      <a:pPr algn="ctr"/>
                      <a:r>
                        <a:rPr lang="en-GB" sz="1000" dirty="0"/>
                        <a:t>75.6 (69.3-81.8)</a:t>
                      </a:r>
                    </a:p>
                  </a:txBody>
                  <a:tcPr>
                    <a:solidFill>
                      <a:srgbClr val="CBD8F1"/>
                    </a:solidFill>
                  </a:tcPr>
                </a:tc>
                <a:tc>
                  <a:txBody>
                    <a:bodyPr/>
                    <a:lstStyle/>
                    <a:p>
                      <a:pPr algn="ctr"/>
                      <a:r>
                        <a:rPr lang="en-GB" sz="1000" dirty="0"/>
                        <a:t>90.4 (88.6-92.1)</a:t>
                      </a:r>
                    </a:p>
                  </a:txBody>
                  <a:tcPr>
                    <a:solidFill>
                      <a:srgbClr val="CBD8F1"/>
                    </a:solidFill>
                  </a:tcPr>
                </a:tc>
                <a:tc>
                  <a:txBody>
                    <a:bodyPr/>
                    <a:lstStyle/>
                    <a:p>
                      <a:pPr algn="ctr"/>
                      <a:r>
                        <a:rPr lang="en-GB" sz="1000" dirty="0"/>
                        <a:t>57.1 (52.1-62.0)</a:t>
                      </a:r>
                    </a:p>
                  </a:txBody>
                  <a:tcPr>
                    <a:solidFill>
                      <a:srgbClr val="CBD8F1"/>
                    </a:solidFill>
                  </a:tcPr>
                </a:tc>
                <a:tc>
                  <a:txBody>
                    <a:bodyPr/>
                    <a:lstStyle/>
                    <a:p>
                      <a:pPr algn="ctr"/>
                      <a:r>
                        <a:rPr lang="en-GB" sz="1000" dirty="0"/>
                        <a:t>98.0 (96.8-98.7)</a:t>
                      </a:r>
                    </a:p>
                  </a:txBody>
                  <a:tcPr>
                    <a:solidFill>
                      <a:srgbClr val="CBD8F1"/>
                    </a:solidFill>
                  </a:tcPr>
                </a:tc>
                <a:tc>
                  <a:txBody>
                    <a:bodyPr/>
                    <a:lstStyle/>
                    <a:p>
                      <a:pPr algn="ctr"/>
                      <a:r>
                        <a:rPr lang="en-GB" sz="1000" dirty="0"/>
                        <a:t>0.918</a:t>
                      </a:r>
                    </a:p>
                  </a:txBody>
                  <a:tcPr>
                    <a:solidFill>
                      <a:srgbClr val="CBD8F1"/>
                    </a:solidFill>
                  </a:tcPr>
                </a:tc>
                <a:tc>
                  <a:txBody>
                    <a:bodyPr/>
                    <a:lstStyle/>
                    <a:p>
                      <a:pPr algn="ctr"/>
                      <a:endParaRPr lang="en-GB" sz="1000" dirty="0"/>
                    </a:p>
                  </a:txBody>
                  <a:tcPr>
                    <a:solidFill>
                      <a:srgbClr val="CBD8F1"/>
                    </a:solidFill>
                  </a:tcPr>
                </a:tc>
                <a:extLst>
                  <a:ext uri="{0D108BD9-81ED-4DB2-BD59-A6C34878D82A}">
                    <a16:rowId xmlns:a16="http://schemas.microsoft.com/office/drawing/2014/main" val="10010"/>
                  </a:ext>
                </a:extLst>
              </a:tr>
              <a:tr h="286934">
                <a:tc>
                  <a:txBody>
                    <a:bodyPr/>
                    <a:lstStyle/>
                    <a:p>
                      <a:r>
                        <a:rPr lang="en-GB" sz="1000" dirty="0"/>
                        <a:t>Patients</a:t>
                      </a:r>
                      <a:r>
                        <a:rPr lang="en-GB" sz="1000" baseline="0" dirty="0"/>
                        <a:t> with </a:t>
                      </a:r>
                      <a:r>
                        <a:rPr lang="en-GB" sz="1000" baseline="0" dirty="0" err="1"/>
                        <a:t>HFrEF</a:t>
                      </a:r>
                      <a:endParaRPr lang="en-GB" sz="1000" dirty="0"/>
                    </a:p>
                  </a:txBody>
                  <a:tcPr>
                    <a:solidFill>
                      <a:srgbClr val="E7EDF8"/>
                    </a:solidFill>
                  </a:tcPr>
                </a:tc>
                <a:tc>
                  <a:txBody>
                    <a:bodyPr/>
                    <a:lstStyle/>
                    <a:p>
                      <a:pPr algn="ctr"/>
                      <a:r>
                        <a:rPr lang="en-GB" sz="1000" dirty="0"/>
                        <a:t>90.8 (85.1-96.5)</a:t>
                      </a:r>
                    </a:p>
                  </a:txBody>
                  <a:tcPr>
                    <a:solidFill>
                      <a:srgbClr val="E7EDF8"/>
                    </a:solidFill>
                  </a:tcPr>
                </a:tc>
                <a:tc>
                  <a:txBody>
                    <a:bodyPr/>
                    <a:lstStyle/>
                    <a:p>
                      <a:pPr algn="ctr"/>
                      <a:r>
                        <a:rPr lang="en-GB" sz="1000" dirty="0"/>
                        <a:t>38.6</a:t>
                      </a:r>
                      <a:r>
                        <a:rPr lang="en-GB" sz="1000" baseline="0" dirty="0"/>
                        <a:t> (24.2-53.0)</a:t>
                      </a:r>
                      <a:endParaRPr lang="en-GB" sz="1000" dirty="0"/>
                    </a:p>
                  </a:txBody>
                  <a:tcPr>
                    <a:solidFill>
                      <a:srgbClr val="E7EDF8"/>
                    </a:solidFill>
                  </a:tcPr>
                </a:tc>
                <a:tc>
                  <a:txBody>
                    <a:bodyPr/>
                    <a:lstStyle/>
                    <a:p>
                      <a:pPr algn="ctr"/>
                      <a:r>
                        <a:rPr lang="en-GB" sz="1000" dirty="0"/>
                        <a:t>76.7 (72.1-80.8)</a:t>
                      </a:r>
                    </a:p>
                  </a:txBody>
                  <a:tcPr>
                    <a:solidFill>
                      <a:srgbClr val="E7EDF8"/>
                    </a:solidFill>
                  </a:tcPr>
                </a:tc>
                <a:tc>
                  <a:txBody>
                    <a:bodyPr/>
                    <a:lstStyle/>
                    <a:p>
                      <a:pPr algn="ctr"/>
                      <a:r>
                        <a:rPr lang="en-GB" sz="1000" dirty="0"/>
                        <a:t>75.0 (38.7-93.5)</a:t>
                      </a:r>
                    </a:p>
                  </a:txBody>
                  <a:tcPr>
                    <a:solidFill>
                      <a:srgbClr val="E7EDF8"/>
                    </a:solidFill>
                  </a:tcPr>
                </a:tc>
                <a:tc>
                  <a:txBody>
                    <a:bodyPr/>
                    <a:lstStyle/>
                    <a:p>
                      <a:pPr algn="ctr"/>
                      <a:r>
                        <a:rPr lang="en-GB" sz="1000" dirty="0"/>
                        <a:t>0.646</a:t>
                      </a:r>
                    </a:p>
                  </a:txBody>
                  <a:tcPr>
                    <a:solidFill>
                      <a:srgbClr val="E7EDF8"/>
                    </a:solidFill>
                  </a:tcPr>
                </a:tc>
                <a:tc>
                  <a:txBody>
                    <a:bodyPr/>
                    <a:lstStyle/>
                    <a:p>
                      <a:pPr algn="ctr"/>
                      <a:r>
                        <a:rPr lang="en-GB" sz="1000" dirty="0"/>
                        <a:t>0.11</a:t>
                      </a:r>
                    </a:p>
                  </a:txBody>
                  <a:tcPr>
                    <a:solidFill>
                      <a:srgbClr val="E7EDF8"/>
                    </a:solidFill>
                  </a:tcPr>
                </a:tc>
                <a:extLst>
                  <a:ext uri="{0D108BD9-81ED-4DB2-BD59-A6C34878D82A}">
                    <a16:rowId xmlns:a16="http://schemas.microsoft.com/office/drawing/2014/main" val="10011"/>
                  </a:ext>
                </a:extLst>
              </a:tr>
              <a:tr h="286934">
                <a:tc>
                  <a:txBody>
                    <a:bodyPr/>
                    <a:lstStyle/>
                    <a:p>
                      <a:r>
                        <a:rPr lang="en-GB" sz="1000" dirty="0"/>
                        <a:t>Patients</a:t>
                      </a:r>
                      <a:r>
                        <a:rPr lang="en-GB" sz="1000" baseline="0" dirty="0"/>
                        <a:t> with </a:t>
                      </a:r>
                      <a:r>
                        <a:rPr lang="en-GB" sz="1000" baseline="0" dirty="0" err="1"/>
                        <a:t>HFpEF</a:t>
                      </a:r>
                      <a:endParaRPr lang="en-GB" sz="1000" dirty="0"/>
                    </a:p>
                  </a:txBody>
                  <a:tcPr>
                    <a:solidFill>
                      <a:srgbClr val="E7EDF8"/>
                    </a:solidFill>
                  </a:tcPr>
                </a:tc>
                <a:tc>
                  <a:txBody>
                    <a:bodyPr/>
                    <a:lstStyle/>
                    <a:p>
                      <a:pPr algn="ctr"/>
                      <a:r>
                        <a:rPr lang="en-GB" sz="1000" dirty="0"/>
                        <a:t>72.6 (61.5-83.7)</a:t>
                      </a:r>
                    </a:p>
                  </a:txBody>
                  <a:tcPr>
                    <a:solidFill>
                      <a:srgbClr val="E7EDF8"/>
                    </a:solidFill>
                  </a:tcPr>
                </a:tc>
                <a:tc>
                  <a:txBody>
                    <a:bodyPr/>
                    <a:lstStyle/>
                    <a:p>
                      <a:pPr algn="ctr"/>
                      <a:r>
                        <a:rPr lang="en-GB" sz="1000" dirty="0"/>
                        <a:t>68.6 (58.8-78.4)</a:t>
                      </a:r>
                    </a:p>
                  </a:txBody>
                  <a:tcPr>
                    <a:solidFill>
                      <a:srgbClr val="E7EDF8"/>
                    </a:solidFill>
                  </a:tcPr>
                </a:tc>
                <a:tc>
                  <a:txBody>
                    <a:bodyPr/>
                    <a:lstStyle/>
                    <a:p>
                      <a:pPr algn="ctr"/>
                      <a:r>
                        <a:rPr lang="en-GB" sz="1000" dirty="0"/>
                        <a:t>62.5 (54.1-70.2)</a:t>
                      </a:r>
                    </a:p>
                  </a:txBody>
                  <a:tcPr>
                    <a:solidFill>
                      <a:srgbClr val="E7EDF8"/>
                    </a:solidFill>
                  </a:tcPr>
                </a:tc>
                <a:tc>
                  <a:txBody>
                    <a:bodyPr/>
                    <a:lstStyle/>
                    <a:p>
                      <a:pPr algn="ctr"/>
                      <a:r>
                        <a:rPr lang="en-GB" sz="1000" dirty="0"/>
                        <a:t>80.4 (68.2-88.7)</a:t>
                      </a:r>
                    </a:p>
                  </a:txBody>
                  <a:tcPr>
                    <a:solidFill>
                      <a:srgbClr val="E7EDF8"/>
                    </a:solidFill>
                  </a:tcPr>
                </a:tc>
                <a:tc>
                  <a:txBody>
                    <a:bodyPr/>
                    <a:lstStyle/>
                    <a:p>
                      <a:pPr algn="ctr"/>
                      <a:r>
                        <a:rPr lang="en-GB" sz="1000" dirty="0"/>
                        <a:t>0.758</a:t>
                      </a:r>
                    </a:p>
                  </a:txBody>
                  <a:tcPr>
                    <a:solidFill>
                      <a:srgbClr val="E7EDF8"/>
                    </a:solidFill>
                  </a:tcPr>
                </a:tc>
                <a:tc>
                  <a:txBody>
                    <a:bodyPr/>
                    <a:lstStyle/>
                    <a:p>
                      <a:pPr algn="ctr"/>
                      <a:endParaRPr lang="en-GB" sz="1000" dirty="0"/>
                    </a:p>
                  </a:txBody>
                  <a:tcPr>
                    <a:solidFill>
                      <a:srgbClr val="E7EDF8"/>
                    </a:solidFill>
                  </a:tcPr>
                </a:tc>
                <a:extLst>
                  <a:ext uri="{0D108BD9-81ED-4DB2-BD59-A6C34878D82A}">
                    <a16:rowId xmlns:a16="http://schemas.microsoft.com/office/drawing/2014/main" val="10012"/>
                  </a:ext>
                </a:extLst>
              </a:tr>
            </a:tbl>
          </a:graphicData>
        </a:graphic>
      </p:graphicFrame>
      <p:sp>
        <p:nvSpPr>
          <p:cNvPr id="7" name="TextBox 6">
            <a:extLst>
              <a:ext uri="{FF2B5EF4-FFF2-40B4-BE49-F238E27FC236}">
                <a16:creationId xmlns:a16="http://schemas.microsoft.com/office/drawing/2014/main" id="{73DB19FB-6C46-4A26-A7AF-B346CE0C53A1}"/>
              </a:ext>
            </a:extLst>
          </p:cNvPr>
          <p:cNvSpPr txBox="1"/>
          <p:nvPr/>
        </p:nvSpPr>
        <p:spPr>
          <a:xfrm>
            <a:off x="6147552" y="6261403"/>
            <a:ext cx="10911254" cy="461665"/>
          </a:xfrm>
          <a:prstGeom prst="rect">
            <a:avLst/>
          </a:prstGeom>
          <a:noFill/>
        </p:spPr>
        <p:txBody>
          <a:bodyPr wrap="square" rtlCol="0" anchor="b" anchorCtr="0">
            <a:spAutoFit/>
          </a:bodyPr>
          <a:lstStyle/>
          <a:p>
            <a:endParaRPr lang="fr-CH" sz="800" dirty="0"/>
          </a:p>
          <a:p>
            <a:r>
              <a:rPr lang="fr-CH" sz="800" dirty="0"/>
              <a:t>Januzzi J L, et al. J Am Coll Cardiol 2018;71:1191-200</a:t>
            </a:r>
            <a:endParaRPr lang="en-GB" sz="800" dirty="0"/>
          </a:p>
          <a:p>
            <a:endParaRPr lang="en-GB" sz="800" dirty="0"/>
          </a:p>
        </p:txBody>
      </p:sp>
      <p:sp>
        <p:nvSpPr>
          <p:cNvPr id="5" name="Text Box 4"/>
          <p:cNvSpPr txBox="1">
            <a:spLocks noGrp="1" noChangeArrowheads="1"/>
          </p:cNvSpPr>
          <p:nvPr>
            <p:ph type="title"/>
          </p:nvPr>
        </p:nvSpPr>
        <p:spPr bwMode="auto">
          <a:xfrm>
            <a:off x="80681" y="365125"/>
            <a:ext cx="11815483" cy="13255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rtlCol="0" anchor="t" anchorCtr="0" compatLnSpc="1">
            <a:prstTxWarp prst="textNoShape">
              <a:avLst/>
            </a:prstTxWarp>
            <a:normAutofit fontScale="90000"/>
          </a:bodyPr>
          <a:lstStyle>
            <a:lvl1pPr defTabSz="523875"/>
            <a:lvl2pPr defTabSz="523875"/>
            <a:lvl3pPr defTabSz="523875"/>
            <a:lvl4pPr defTabSz="523875"/>
            <a:lvl5pPr defTabSz="523875"/>
            <a:lvl6pPr defTabSz="523875"/>
            <a:lvl7pPr defTabSz="523875"/>
            <a:lvl8pPr defTabSz="523875"/>
            <a:lvl9pPr defTabSz="523875"/>
          </a:lstStyle>
          <a:p>
            <a:r>
              <a:rPr lang="en-US" altLang="en-US" sz="3600" dirty="0">
                <a:latin typeface="+mn-lt"/>
              </a:rPr>
              <a:t>The Value of NT-</a:t>
            </a:r>
            <a:r>
              <a:rPr lang="en-US" altLang="en-US" sz="3600" dirty="0" err="1">
                <a:latin typeface="+mn-lt"/>
              </a:rPr>
              <a:t>proBNP</a:t>
            </a:r>
            <a:r>
              <a:rPr lang="en-US" altLang="en-US" sz="3600" dirty="0">
                <a:latin typeface="+mn-lt"/>
              </a:rPr>
              <a:t> for the Evaluation of </a:t>
            </a:r>
            <a:r>
              <a:rPr lang="en-US" altLang="en-US" sz="3600" u="sng" dirty="0">
                <a:latin typeface="+mn-lt"/>
              </a:rPr>
              <a:t>Acute CHF</a:t>
            </a:r>
            <a:r>
              <a:rPr lang="en-US" altLang="en-US" sz="3600" dirty="0" smtClean="0">
                <a:latin typeface="+mn-lt"/>
              </a:rPr>
              <a:t>: </a:t>
            </a:r>
            <a:br>
              <a:rPr lang="en-US" altLang="en-US" sz="3600" dirty="0" smtClean="0">
                <a:latin typeface="+mn-lt"/>
              </a:rPr>
            </a:br>
            <a:r>
              <a:rPr lang="en-US" altLang="en-US" sz="3600" u="sng" dirty="0" smtClean="0">
                <a:latin typeface="+mn-lt"/>
              </a:rPr>
              <a:t>I</a:t>
            </a:r>
            <a:r>
              <a:rPr lang="en-US" altLang="en-US" sz="3600" dirty="0" smtClean="0">
                <a:latin typeface="+mn-lt"/>
              </a:rPr>
              <a:t>nternational </a:t>
            </a:r>
            <a:r>
              <a:rPr lang="en-US" altLang="en-US" sz="3600" u="sng" dirty="0">
                <a:latin typeface="+mn-lt"/>
              </a:rPr>
              <a:t>C</a:t>
            </a:r>
            <a:r>
              <a:rPr lang="en-US" altLang="en-US" sz="3600" dirty="0">
                <a:latin typeface="+mn-lt"/>
              </a:rPr>
              <a:t>ollaborative </a:t>
            </a:r>
            <a:r>
              <a:rPr lang="en-US" altLang="en-US" sz="3600" u="sng" dirty="0">
                <a:latin typeface="+mn-lt"/>
              </a:rPr>
              <a:t>o</a:t>
            </a:r>
            <a:r>
              <a:rPr lang="en-US" altLang="en-US" sz="3600" dirty="0">
                <a:latin typeface="+mn-lt"/>
              </a:rPr>
              <a:t>f </a:t>
            </a:r>
            <a:r>
              <a:rPr lang="en-US" altLang="en-US" sz="3600" u="sng" dirty="0">
                <a:latin typeface="+mn-lt"/>
              </a:rPr>
              <a:t>N</a:t>
            </a:r>
            <a:r>
              <a:rPr lang="en-US" altLang="en-US" sz="3600" dirty="0">
                <a:latin typeface="+mn-lt"/>
              </a:rPr>
              <a:t>T-</a:t>
            </a:r>
            <a:r>
              <a:rPr lang="en-US" altLang="en-US" sz="3600" dirty="0" err="1">
                <a:latin typeface="+mn-lt"/>
              </a:rPr>
              <a:t>proBNP</a:t>
            </a:r>
            <a:r>
              <a:rPr lang="en-US" altLang="en-US" sz="3600" dirty="0">
                <a:latin typeface="+mn-lt"/>
              </a:rPr>
              <a:t> (ICON) </a:t>
            </a:r>
            <a:r>
              <a:rPr lang="en-US" altLang="en-US" sz="3600" dirty="0" smtClean="0">
                <a:latin typeface="+mn-lt"/>
              </a:rPr>
              <a:t>Study. ICON RELOAD </a:t>
            </a:r>
            <a:r>
              <a:rPr lang="en-US" altLang="en-US" sz="1846" dirty="0"/>
              <a:t/>
            </a:r>
            <a:br>
              <a:rPr lang="en-US" altLang="en-US" sz="1846" dirty="0"/>
            </a:br>
            <a:r>
              <a:rPr lang="en-US" altLang="en-US" sz="1846" dirty="0">
                <a:effectLst>
                  <a:outerShdw blurRad="38100" dist="38100" dir="2700000" algn="tl">
                    <a:srgbClr val="C0C0C0"/>
                  </a:outerShdw>
                </a:effectLst>
              </a:rPr>
              <a:t/>
            </a:r>
            <a:br>
              <a:rPr lang="en-US" altLang="en-US" sz="1846" dirty="0">
                <a:effectLst>
                  <a:outerShdw blurRad="38100" dist="38100" dir="2700000" algn="tl">
                    <a:srgbClr val="C0C0C0"/>
                  </a:outerShdw>
                </a:effectLst>
              </a:rPr>
            </a:br>
            <a:endParaRPr lang="en-US" altLang="en-US" sz="1015" dirty="0"/>
          </a:p>
        </p:txBody>
      </p:sp>
    </p:spTree>
    <p:extLst>
      <p:ext uri="{BB962C8B-B14F-4D97-AF65-F5344CB8AC3E}">
        <p14:creationId xmlns:p14="http://schemas.microsoft.com/office/powerpoint/2010/main" val="568195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68" t="2112" r="6300" b="66606"/>
          <a:stretch/>
        </p:blipFill>
        <p:spPr bwMode="auto">
          <a:xfrm>
            <a:off x="606927" y="527612"/>
            <a:ext cx="5239958" cy="226834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 name="Imagen 2"/>
          <p:cNvPicPr>
            <a:picLocks noChangeAspect="1"/>
          </p:cNvPicPr>
          <p:nvPr/>
        </p:nvPicPr>
        <p:blipFill rotWithShape="1">
          <a:blip r:embed="rId3"/>
          <a:srcRect b="29348"/>
          <a:stretch/>
        </p:blipFill>
        <p:spPr>
          <a:xfrm>
            <a:off x="1347650" y="3478668"/>
            <a:ext cx="8663883" cy="1949856"/>
          </a:xfrm>
          <a:prstGeom prst="rect">
            <a:avLst/>
          </a:prstGeom>
        </p:spPr>
      </p:pic>
    </p:spTree>
    <p:extLst>
      <p:ext uri="{BB962C8B-B14F-4D97-AF65-F5344CB8AC3E}">
        <p14:creationId xmlns:p14="http://schemas.microsoft.com/office/powerpoint/2010/main" val="3423574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185" y="452441"/>
            <a:ext cx="11254153" cy="1035166"/>
          </a:xfrm>
        </p:spPr>
        <p:txBody>
          <a:bodyPr>
            <a:noAutofit/>
          </a:bodyPr>
          <a:lstStyle/>
          <a:p>
            <a:r>
              <a:rPr lang="de-CH" sz="3200" dirty="0" smtClean="0">
                <a:latin typeface="+mn-lt"/>
              </a:rPr>
              <a:t>2017 ACC/AHA/HFSA Heart Failure:                                                     </a:t>
            </a:r>
            <a:r>
              <a:rPr lang="de-CH" sz="3200" i="1" dirty="0" smtClean="0">
                <a:latin typeface="+mn-lt"/>
              </a:rPr>
              <a:t>NP’s </a:t>
            </a:r>
            <a:r>
              <a:rPr lang="de-CH" sz="3200" i="1" dirty="0">
                <a:latin typeface="+mn-lt"/>
              </a:rPr>
              <a:t>&amp; troponin for </a:t>
            </a:r>
            <a:r>
              <a:rPr lang="de-CH" sz="3200" b="1" i="1" dirty="0">
                <a:latin typeface="+mn-lt"/>
              </a:rPr>
              <a:t>prognosis</a:t>
            </a:r>
            <a:r>
              <a:rPr lang="de-CH" sz="3200" i="1" dirty="0">
                <a:latin typeface="+mn-lt"/>
              </a:rPr>
              <a:t> and added risk </a:t>
            </a:r>
            <a:r>
              <a:rPr lang="de-CH" sz="3200" i="1" dirty="0" smtClean="0">
                <a:latin typeface="+mn-lt"/>
              </a:rPr>
              <a:t>stratification:  </a:t>
            </a:r>
            <a:endParaRPr lang="en-US" sz="3200" i="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1542919"/>
              </p:ext>
            </p:extLst>
          </p:nvPr>
        </p:nvGraphicFramePr>
        <p:xfrm>
          <a:off x="703385" y="1833881"/>
          <a:ext cx="10339753" cy="3312474"/>
        </p:xfrm>
        <a:graphic>
          <a:graphicData uri="http://schemas.openxmlformats.org/drawingml/2006/table">
            <a:tbl>
              <a:tblPr firstRow="1" bandRow="1">
                <a:tableStyleId>{5940675A-B579-460E-94D1-54222C63F5DA}</a:tableStyleId>
              </a:tblPr>
              <a:tblGrid>
                <a:gridCol w="983398">
                  <a:extLst>
                    <a:ext uri="{9D8B030D-6E8A-4147-A177-3AD203B41FA5}">
                      <a16:colId xmlns:a16="http://schemas.microsoft.com/office/drawing/2014/main" val="20000"/>
                    </a:ext>
                  </a:extLst>
                </a:gridCol>
                <a:gridCol w="1074454">
                  <a:extLst>
                    <a:ext uri="{9D8B030D-6E8A-4147-A177-3AD203B41FA5}">
                      <a16:colId xmlns:a16="http://schemas.microsoft.com/office/drawing/2014/main" val="20001"/>
                    </a:ext>
                  </a:extLst>
                </a:gridCol>
                <a:gridCol w="8281901">
                  <a:extLst>
                    <a:ext uri="{9D8B030D-6E8A-4147-A177-3AD203B41FA5}">
                      <a16:colId xmlns:a16="http://schemas.microsoft.com/office/drawing/2014/main" val="20002"/>
                    </a:ext>
                  </a:extLst>
                </a:gridCol>
              </a:tblGrid>
              <a:tr h="246847">
                <a:tc>
                  <a:txBody>
                    <a:bodyPr/>
                    <a:lstStyle/>
                    <a:p>
                      <a:pPr algn="ctr"/>
                      <a:r>
                        <a:rPr lang="en-US" sz="1500" b="1" noProof="0" dirty="0" smtClean="0">
                          <a:latin typeface="+mj-lt"/>
                        </a:rPr>
                        <a:t>COR</a:t>
                      </a:r>
                      <a:endParaRPr lang="en-US" sz="1500" b="1" noProof="0" dirty="0">
                        <a:latin typeface="+mj-lt"/>
                      </a:endParaRPr>
                    </a:p>
                  </a:txBody>
                  <a:tcPr marL="84406" marR="84406">
                    <a:solidFill>
                      <a:schemeClr val="bg1">
                        <a:lumMod val="85000"/>
                      </a:schemeClr>
                    </a:solidFill>
                  </a:tcPr>
                </a:tc>
                <a:tc>
                  <a:txBody>
                    <a:bodyPr/>
                    <a:lstStyle/>
                    <a:p>
                      <a:pPr algn="ctr"/>
                      <a:r>
                        <a:rPr lang="en-US" sz="1500" b="1" noProof="0" dirty="0" smtClean="0">
                          <a:latin typeface="+mj-lt"/>
                        </a:rPr>
                        <a:t>LOE</a:t>
                      </a:r>
                      <a:endParaRPr lang="en-US" sz="1500" b="1" noProof="0" dirty="0">
                        <a:latin typeface="+mj-lt"/>
                      </a:endParaRPr>
                    </a:p>
                  </a:txBody>
                  <a:tcPr marL="84406" marR="84406">
                    <a:solidFill>
                      <a:schemeClr val="bg1">
                        <a:lumMod val="85000"/>
                      </a:schemeClr>
                    </a:solidFill>
                  </a:tcPr>
                </a:tc>
                <a:tc>
                  <a:txBody>
                    <a:bodyPr/>
                    <a:lstStyle/>
                    <a:p>
                      <a:pPr algn="ctr"/>
                      <a:r>
                        <a:rPr lang="en-US" sz="1500" b="1" noProof="0" dirty="0" smtClean="0">
                          <a:latin typeface="+mj-lt"/>
                        </a:rPr>
                        <a:t>Recommendation</a:t>
                      </a:r>
                      <a:endParaRPr lang="en-US" sz="1500" b="1" noProof="0" dirty="0">
                        <a:latin typeface="+mj-lt"/>
                      </a:endParaRPr>
                    </a:p>
                  </a:txBody>
                  <a:tcPr marL="84406" marR="84406">
                    <a:solidFill>
                      <a:schemeClr val="bg1">
                        <a:lumMod val="85000"/>
                      </a:schemeClr>
                    </a:solidFill>
                  </a:tcPr>
                </a:tc>
                <a:extLst>
                  <a:ext uri="{0D108BD9-81ED-4DB2-BD59-A6C34878D82A}">
                    <a16:rowId xmlns:a16="http://schemas.microsoft.com/office/drawing/2014/main" val="10000"/>
                  </a:ext>
                </a:extLst>
              </a:tr>
              <a:tr h="400324">
                <a:tc>
                  <a:txBody>
                    <a:bodyPr/>
                    <a:lstStyle/>
                    <a:p>
                      <a:pPr algn="ctr"/>
                      <a:r>
                        <a:rPr lang="en-US" sz="1500" b="1" noProof="0" dirty="0" smtClean="0">
                          <a:latin typeface="+mj-lt"/>
                        </a:rPr>
                        <a:t>I</a:t>
                      </a:r>
                      <a:endParaRPr lang="en-US" sz="1500" b="1" noProof="0" dirty="0">
                        <a:latin typeface="+mj-lt"/>
                      </a:endParaRPr>
                    </a:p>
                  </a:txBody>
                  <a:tcPr marL="84406" marR="84406" anchor="ctr">
                    <a:solidFill>
                      <a:schemeClr val="accent1">
                        <a:lumMod val="40000"/>
                        <a:lumOff val="60000"/>
                      </a:schemeClr>
                    </a:solidFill>
                  </a:tcPr>
                </a:tc>
                <a:tc>
                  <a:txBody>
                    <a:bodyPr/>
                    <a:lstStyle/>
                    <a:p>
                      <a:pPr algn="ctr"/>
                      <a:r>
                        <a:rPr lang="en-US" sz="1500" b="1" noProof="0" dirty="0" smtClean="0">
                          <a:latin typeface="+mj-lt"/>
                        </a:rPr>
                        <a:t>A</a:t>
                      </a:r>
                      <a:endParaRPr lang="en-US" sz="1500" b="1" noProof="0" dirty="0">
                        <a:latin typeface="+mj-lt"/>
                      </a:endParaRPr>
                    </a:p>
                  </a:txBody>
                  <a:tcPr marL="84406" marR="84406" anchor="ctr">
                    <a:solidFill>
                      <a:schemeClr val="accent1">
                        <a:lumMod val="40000"/>
                        <a:lumOff val="60000"/>
                      </a:schemeClr>
                    </a:solidFill>
                  </a:tcPr>
                </a:tc>
                <a:tc>
                  <a:txBody>
                    <a:bodyPr/>
                    <a:lstStyle/>
                    <a:p>
                      <a:r>
                        <a:rPr lang="en-US" sz="1500" b="0" i="0" u="none" strike="noStrike" kern="1200" baseline="0" dirty="0" smtClean="0">
                          <a:solidFill>
                            <a:schemeClr val="tx1"/>
                          </a:solidFill>
                          <a:latin typeface="+mj-lt"/>
                          <a:ea typeface="+mn-ea"/>
                          <a:cs typeface="+mn-cs"/>
                        </a:rPr>
                        <a:t>Measurement of BNP or NT-</a:t>
                      </a:r>
                      <a:r>
                        <a:rPr lang="en-US" sz="1500" b="0" i="0" u="none" strike="noStrike" kern="1200" baseline="0" dirty="0" err="1" smtClean="0">
                          <a:solidFill>
                            <a:schemeClr val="tx1"/>
                          </a:solidFill>
                          <a:latin typeface="+mj-lt"/>
                          <a:ea typeface="+mn-ea"/>
                          <a:cs typeface="+mn-cs"/>
                        </a:rPr>
                        <a:t>proBNP</a:t>
                      </a:r>
                      <a:r>
                        <a:rPr lang="en-US" sz="1500" b="0" i="0" u="none" strike="noStrike" kern="1200" baseline="0" dirty="0" smtClean="0">
                          <a:solidFill>
                            <a:schemeClr val="tx1"/>
                          </a:solidFill>
                          <a:latin typeface="+mj-lt"/>
                          <a:ea typeface="+mn-ea"/>
                          <a:cs typeface="+mn-cs"/>
                        </a:rPr>
                        <a:t> is useful for establishing </a:t>
                      </a:r>
                      <a:r>
                        <a:rPr lang="en-US" sz="1500" b="1" i="0" u="none" strike="noStrike" kern="1200" baseline="0" dirty="0" smtClean="0">
                          <a:solidFill>
                            <a:schemeClr val="tx1"/>
                          </a:solidFill>
                          <a:latin typeface="+mj-lt"/>
                          <a:ea typeface="+mn-ea"/>
                          <a:cs typeface="+mn-cs"/>
                        </a:rPr>
                        <a:t>prognosis</a:t>
                      </a:r>
                      <a:r>
                        <a:rPr lang="en-US" sz="1500" b="0" i="0" u="none" strike="noStrike" kern="1200" baseline="0" dirty="0" smtClean="0">
                          <a:solidFill>
                            <a:schemeClr val="tx1"/>
                          </a:solidFill>
                          <a:latin typeface="+mj-lt"/>
                          <a:ea typeface="+mn-ea"/>
                          <a:cs typeface="+mn-cs"/>
                        </a:rPr>
                        <a:t> or </a:t>
                      </a:r>
                      <a:r>
                        <a:rPr lang="en-US" sz="1500" b="1" i="0" u="none" strike="noStrike" kern="1200" baseline="0" dirty="0" smtClean="0">
                          <a:solidFill>
                            <a:schemeClr val="tx1"/>
                          </a:solidFill>
                          <a:latin typeface="+mj-lt"/>
                          <a:ea typeface="+mn-ea"/>
                          <a:cs typeface="+mn-cs"/>
                        </a:rPr>
                        <a:t>disease severity </a:t>
                      </a:r>
                      <a:r>
                        <a:rPr lang="en-US" sz="1500" b="0" i="0" u="none" strike="noStrike" kern="1200" baseline="0" dirty="0" smtClean="0">
                          <a:solidFill>
                            <a:schemeClr val="tx1"/>
                          </a:solidFill>
                          <a:latin typeface="+mj-lt"/>
                          <a:ea typeface="+mn-ea"/>
                          <a:cs typeface="+mn-cs"/>
                        </a:rPr>
                        <a:t>in </a:t>
                      </a:r>
                      <a:r>
                        <a:rPr lang="en-US" sz="1500" b="1" i="0" u="none" strike="noStrike" kern="1200" baseline="0" dirty="0" smtClean="0">
                          <a:solidFill>
                            <a:schemeClr val="tx1"/>
                          </a:solidFill>
                          <a:latin typeface="+mj-lt"/>
                          <a:ea typeface="+mn-ea"/>
                          <a:cs typeface="+mn-cs"/>
                        </a:rPr>
                        <a:t>chronic HF </a:t>
                      </a:r>
                      <a:endParaRPr lang="en-US" sz="1500" b="1" i="0" u="none" strike="noStrike" kern="1200" baseline="0" noProof="0" dirty="0" smtClean="0">
                        <a:solidFill>
                          <a:schemeClr val="tx1"/>
                        </a:solidFill>
                        <a:latin typeface="+mj-lt"/>
                        <a:ea typeface="+mn-ea"/>
                        <a:cs typeface="+mn-cs"/>
                      </a:endParaRPr>
                    </a:p>
                  </a:txBody>
                  <a:tcPr marL="84406" marR="84406" anchor="ctr"/>
                </a:tc>
                <a:extLst>
                  <a:ext uri="{0D108BD9-81ED-4DB2-BD59-A6C34878D82A}">
                    <a16:rowId xmlns:a16="http://schemas.microsoft.com/office/drawing/2014/main" val="10001"/>
                  </a:ext>
                </a:extLst>
              </a:tr>
              <a:tr h="648187">
                <a:tc>
                  <a:txBody>
                    <a:bodyPr/>
                    <a:lstStyle/>
                    <a:p>
                      <a:pPr algn="ctr"/>
                      <a:r>
                        <a:rPr lang="en-US" sz="1500" b="1" noProof="0" dirty="0" smtClean="0">
                          <a:latin typeface="+mj-lt"/>
                        </a:rPr>
                        <a:t>I</a:t>
                      </a:r>
                      <a:endParaRPr lang="en-US" sz="1500" b="1" noProof="0" dirty="0">
                        <a:latin typeface="+mj-lt"/>
                      </a:endParaRPr>
                    </a:p>
                  </a:txBody>
                  <a:tcPr marL="84406" marR="84406" anchor="ctr">
                    <a:solidFill>
                      <a:schemeClr val="accent1">
                        <a:lumMod val="40000"/>
                        <a:lumOff val="60000"/>
                      </a:schemeClr>
                    </a:solidFill>
                  </a:tcPr>
                </a:tc>
                <a:tc>
                  <a:txBody>
                    <a:bodyPr/>
                    <a:lstStyle/>
                    <a:p>
                      <a:pPr algn="ctr"/>
                      <a:r>
                        <a:rPr lang="en-US" sz="1500" b="1" noProof="0" dirty="0" smtClean="0">
                          <a:latin typeface="+mj-lt"/>
                        </a:rPr>
                        <a:t>A</a:t>
                      </a:r>
                      <a:endParaRPr lang="en-US" sz="1500" b="1" noProof="0" dirty="0">
                        <a:latin typeface="+mj-lt"/>
                      </a:endParaRPr>
                    </a:p>
                  </a:txBody>
                  <a:tcPr marL="84406" marR="84406" anchor="ctr">
                    <a:solidFill>
                      <a:schemeClr val="accent1">
                        <a:lumMod val="40000"/>
                        <a:lumOff val="60000"/>
                      </a:schemeClr>
                    </a:solidFill>
                  </a:tcPr>
                </a:tc>
                <a:tc>
                  <a:txBody>
                    <a:bodyPr/>
                    <a:lstStyle/>
                    <a:p>
                      <a:r>
                        <a:rPr lang="en-US" sz="1500" b="0" i="0" u="none" strike="noStrike" kern="1200" baseline="0" dirty="0" smtClean="0">
                          <a:solidFill>
                            <a:schemeClr val="tx1"/>
                          </a:solidFill>
                          <a:latin typeface="+mj-lt"/>
                          <a:ea typeface="+mn-ea"/>
                          <a:cs typeface="+mn-cs"/>
                        </a:rPr>
                        <a:t>Measurement of baseline levels of </a:t>
                      </a:r>
                      <a:r>
                        <a:rPr lang="en-US" sz="1500" b="1" i="0" u="none" strike="noStrike" kern="1200" baseline="0" dirty="0" smtClean="0">
                          <a:solidFill>
                            <a:schemeClr val="tx1"/>
                          </a:solidFill>
                          <a:latin typeface="+mj-lt"/>
                          <a:ea typeface="+mn-ea"/>
                          <a:cs typeface="+mn-cs"/>
                        </a:rPr>
                        <a:t>natriuretic peptide biomarkers and/or cardiac troponin </a:t>
                      </a:r>
                      <a:r>
                        <a:rPr lang="en-US" sz="1500" b="0" i="0" u="none" strike="noStrike" kern="1200" baseline="0" dirty="0" smtClean="0">
                          <a:solidFill>
                            <a:schemeClr val="tx1"/>
                          </a:solidFill>
                          <a:latin typeface="+mj-lt"/>
                          <a:ea typeface="+mn-ea"/>
                          <a:cs typeface="+mn-cs"/>
                        </a:rPr>
                        <a:t>on admission to the hospital is useful to establish a prognosis </a:t>
                      </a:r>
                      <a:r>
                        <a:rPr lang="en-US" sz="1500" b="1" i="0" u="none" strike="noStrike" kern="1200" baseline="0" dirty="0" smtClean="0">
                          <a:solidFill>
                            <a:schemeClr val="tx1"/>
                          </a:solidFill>
                          <a:latin typeface="+mj-lt"/>
                          <a:ea typeface="+mn-ea"/>
                          <a:cs typeface="+mn-cs"/>
                        </a:rPr>
                        <a:t>in ADHF</a:t>
                      </a:r>
                      <a:endParaRPr lang="en-US" sz="1500" b="1" i="0" u="none" strike="noStrike" kern="1200" baseline="0" noProof="0" dirty="0" smtClean="0">
                        <a:solidFill>
                          <a:schemeClr val="tx1"/>
                        </a:solidFill>
                        <a:latin typeface="+mj-lt"/>
                        <a:ea typeface="+mn-ea"/>
                        <a:cs typeface="+mn-cs"/>
                      </a:endParaRPr>
                    </a:p>
                  </a:txBody>
                  <a:tcPr marL="84406" marR="84406" anchor="ctr"/>
                </a:tc>
                <a:extLst>
                  <a:ext uri="{0D108BD9-81ED-4DB2-BD59-A6C34878D82A}">
                    <a16:rowId xmlns:a16="http://schemas.microsoft.com/office/drawing/2014/main" val="10002"/>
                  </a:ext>
                </a:extLst>
              </a:tr>
              <a:tr h="1943923">
                <a:tc gridSpan="3">
                  <a:txBody>
                    <a:bodyPr/>
                    <a:lstStyle/>
                    <a:p>
                      <a:pPr marL="177800" indent="-177800" eaLnBrk="0" fontAlgn="base" hangingPunct="0">
                        <a:spcBef>
                          <a:spcPct val="0"/>
                        </a:spcBef>
                        <a:spcAft>
                          <a:spcPct val="0"/>
                        </a:spcAft>
                        <a:buFont typeface="Arial" panose="020B0604020202020204" pitchFamily="34" charset="0"/>
                        <a:buChar char="•"/>
                      </a:pPr>
                      <a:r>
                        <a:rPr lang="en-US" sz="1500" b="1" dirty="0" smtClean="0">
                          <a:solidFill>
                            <a:schemeClr val="tx1"/>
                          </a:solidFill>
                        </a:rPr>
                        <a:t>High levels of </a:t>
                      </a:r>
                      <a:r>
                        <a:rPr lang="en-US" sz="1800" b="1" dirty="0" smtClean="0">
                          <a:solidFill>
                            <a:schemeClr val="accent1"/>
                          </a:solidFill>
                        </a:rPr>
                        <a:t>NPs</a:t>
                      </a:r>
                      <a:r>
                        <a:rPr lang="en-US" sz="1500" b="1" dirty="0" smtClean="0">
                          <a:solidFill>
                            <a:srgbClr val="0082DA"/>
                          </a:solidFill>
                        </a:rPr>
                        <a:t> on admission </a:t>
                      </a:r>
                      <a:r>
                        <a:rPr lang="en-US" sz="1500" b="0" dirty="0" smtClean="0">
                          <a:solidFill>
                            <a:schemeClr val="tx1"/>
                          </a:solidFill>
                        </a:rPr>
                        <a:t>are</a:t>
                      </a:r>
                      <a:r>
                        <a:rPr lang="en-US" sz="1500" b="1" dirty="0" smtClean="0">
                          <a:solidFill>
                            <a:srgbClr val="0082DA"/>
                          </a:solidFill>
                        </a:rPr>
                        <a:t> </a:t>
                      </a:r>
                      <a:r>
                        <a:rPr lang="en-US" sz="1500" b="0" dirty="0" smtClean="0">
                          <a:solidFill>
                            <a:schemeClr val="tx1"/>
                          </a:solidFill>
                        </a:rPr>
                        <a:t>usually associated with </a:t>
                      </a:r>
                      <a:r>
                        <a:rPr lang="en-US" sz="1500" b="1" dirty="0" smtClean="0">
                          <a:solidFill>
                            <a:srgbClr val="0082DA"/>
                          </a:solidFill>
                        </a:rPr>
                        <a:t>greater risk for clinical outcomes:</a:t>
                      </a:r>
                      <a:r>
                        <a:rPr lang="en-US" sz="1500" b="1" baseline="0" dirty="0" smtClean="0">
                          <a:solidFill>
                            <a:srgbClr val="0082DA"/>
                          </a:solidFill>
                        </a:rPr>
                        <a:t> </a:t>
                      </a:r>
                      <a:r>
                        <a:rPr lang="en-US" sz="1500" dirty="0" smtClean="0">
                          <a:solidFill>
                            <a:srgbClr val="000000"/>
                          </a:solidFill>
                        </a:rPr>
                        <a:t>all-cause and CV mortality, morbidity, composite outcomes, across different time intervals in ADHF</a:t>
                      </a:r>
                    </a:p>
                    <a:p>
                      <a:pPr marL="177800" indent="-177800" eaLnBrk="0" fontAlgn="base" hangingPunct="0">
                        <a:spcBef>
                          <a:spcPct val="0"/>
                        </a:spcBef>
                        <a:spcAft>
                          <a:spcPct val="0"/>
                        </a:spcAft>
                        <a:buFont typeface="Arial" panose="020B0604020202020204" pitchFamily="34" charset="0"/>
                        <a:buChar char="•"/>
                      </a:pPr>
                      <a:r>
                        <a:rPr lang="en-US" sz="1500" b="1" dirty="0" smtClean="0">
                          <a:solidFill>
                            <a:schemeClr val="tx1"/>
                          </a:solidFill>
                        </a:rPr>
                        <a:t>Abnormal levels of </a:t>
                      </a:r>
                      <a:r>
                        <a:rPr lang="en-US" sz="2000" b="1" dirty="0" err="1" smtClean="0">
                          <a:solidFill>
                            <a:schemeClr val="accent1"/>
                          </a:solidFill>
                        </a:rPr>
                        <a:t>cTn</a:t>
                      </a:r>
                      <a:r>
                        <a:rPr lang="en-US" sz="1500" b="1" dirty="0" smtClean="0">
                          <a:solidFill>
                            <a:srgbClr val="0082DA"/>
                          </a:solidFill>
                        </a:rPr>
                        <a:t> </a:t>
                      </a:r>
                      <a:r>
                        <a:rPr lang="en-US" sz="1500" b="0" dirty="0" smtClean="0">
                          <a:solidFill>
                            <a:schemeClr val="tx1"/>
                          </a:solidFill>
                        </a:rPr>
                        <a:t>commonly found </a:t>
                      </a:r>
                      <a:r>
                        <a:rPr lang="en-US" sz="1500" b="1" dirty="0" smtClean="0">
                          <a:solidFill>
                            <a:srgbClr val="0082DA"/>
                          </a:solidFill>
                        </a:rPr>
                        <a:t>in ADHF</a:t>
                      </a:r>
                      <a:r>
                        <a:rPr lang="en-US" sz="1500" dirty="0" smtClean="0">
                          <a:solidFill>
                            <a:srgbClr val="000000"/>
                          </a:solidFill>
                        </a:rPr>
                        <a:t>, often without obvious myocardial ischemia or underlying CAD, and this is associated with </a:t>
                      </a:r>
                      <a:r>
                        <a:rPr lang="en-US" sz="1800" b="1" dirty="0" smtClean="0">
                          <a:solidFill>
                            <a:schemeClr val="tx1"/>
                          </a:solidFill>
                        </a:rPr>
                        <a:t>worse clinical outcomes</a:t>
                      </a:r>
                      <a:r>
                        <a:rPr lang="en-US" sz="1500" b="1" dirty="0" smtClean="0">
                          <a:solidFill>
                            <a:schemeClr val="tx1"/>
                          </a:solidFill>
                        </a:rPr>
                        <a:t> </a:t>
                      </a:r>
                      <a:r>
                        <a:rPr lang="en-US" sz="1500" dirty="0" smtClean="0">
                          <a:solidFill>
                            <a:srgbClr val="000000"/>
                          </a:solidFill>
                        </a:rPr>
                        <a:t>and </a:t>
                      </a:r>
                      <a:r>
                        <a:rPr lang="en-US" sz="1800" b="1" dirty="0" smtClean="0">
                          <a:solidFill>
                            <a:schemeClr val="tx1"/>
                          </a:solidFill>
                        </a:rPr>
                        <a:t>higher risk of death </a:t>
                      </a:r>
                    </a:p>
                  </a:txBody>
                  <a:tcPr marL="84406" marR="84406"/>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2" name="TextBox 1"/>
          <p:cNvSpPr txBox="1"/>
          <p:nvPr/>
        </p:nvSpPr>
        <p:spPr>
          <a:xfrm>
            <a:off x="2001755" y="6688724"/>
            <a:ext cx="3957815" cy="169277"/>
          </a:xfrm>
          <a:prstGeom prst="rect">
            <a:avLst/>
          </a:prstGeom>
          <a:noFill/>
        </p:spPr>
        <p:txBody>
          <a:bodyPr wrap="none" lIns="0" tIns="0" rIns="0" bIns="0" rtlCol="0">
            <a:spAutoFit/>
          </a:bodyPr>
          <a:lstStyle/>
          <a:p>
            <a:r>
              <a:rPr lang="de-CH" sz="1100" i="1" dirty="0"/>
              <a:t>* Are referenced here only the NT-proBNP ones, not BNP or other NPs</a:t>
            </a:r>
            <a:endParaRPr lang="en-US" sz="1100" i="1" dirty="0"/>
          </a:p>
        </p:txBody>
      </p:sp>
      <p:sp>
        <p:nvSpPr>
          <p:cNvPr id="4" name="Rectángulo 3"/>
          <p:cNvSpPr/>
          <p:nvPr/>
        </p:nvSpPr>
        <p:spPr>
          <a:xfrm>
            <a:off x="7342094" y="6140823"/>
            <a:ext cx="2976282" cy="23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smtClean="0">
                <a:solidFill>
                  <a:schemeClr val="tx1"/>
                </a:solidFill>
              </a:rPr>
              <a:t>10.1016/j.jacc.2017.04.025</a:t>
            </a:r>
            <a:endParaRPr lang="es-ES" sz="800" dirty="0">
              <a:solidFill>
                <a:schemeClr val="tx1"/>
              </a:solidFill>
            </a:endParaRPr>
          </a:p>
        </p:txBody>
      </p:sp>
    </p:spTree>
    <p:extLst>
      <p:ext uri="{BB962C8B-B14F-4D97-AF65-F5344CB8AC3E}">
        <p14:creationId xmlns:p14="http://schemas.microsoft.com/office/powerpoint/2010/main" val="113834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3915" y="537824"/>
            <a:ext cx="10594731" cy="1035166"/>
          </a:xfrm>
        </p:spPr>
        <p:txBody>
          <a:bodyPr>
            <a:normAutofit/>
          </a:bodyPr>
          <a:lstStyle/>
          <a:p>
            <a:r>
              <a:rPr lang="de-CH" sz="3200" dirty="0" smtClean="0">
                <a:latin typeface="+mn-lt"/>
              </a:rPr>
              <a:t>2017 ACC/AHA/HFSA Heart Failure Focused                              </a:t>
            </a:r>
            <a:r>
              <a:rPr lang="de-CH" sz="3200" i="1" dirty="0" smtClean="0">
                <a:latin typeface="+mn-lt"/>
              </a:rPr>
              <a:t/>
            </a:r>
            <a:br>
              <a:rPr lang="de-CH" sz="3200" i="1" dirty="0" smtClean="0">
                <a:latin typeface="+mn-lt"/>
              </a:rPr>
            </a:br>
            <a:r>
              <a:rPr lang="de-CH" sz="3200" b="1" i="1" dirty="0"/>
              <a:t>NP’s &amp; troponin for prognosis and added risk stratification</a:t>
            </a:r>
            <a:endParaRPr lang="en-US" sz="3200" b="1" i="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1667589"/>
              </p:ext>
            </p:extLst>
          </p:nvPr>
        </p:nvGraphicFramePr>
        <p:xfrm>
          <a:off x="615462" y="1720532"/>
          <a:ext cx="10594730" cy="3669614"/>
        </p:xfrm>
        <a:graphic>
          <a:graphicData uri="http://schemas.openxmlformats.org/drawingml/2006/table">
            <a:tbl>
              <a:tblPr firstRow="1" bandRow="1">
                <a:tableStyleId>{5940675A-B579-460E-94D1-54222C63F5DA}</a:tableStyleId>
              </a:tblPr>
              <a:tblGrid>
                <a:gridCol w="1267677">
                  <a:extLst>
                    <a:ext uri="{9D8B030D-6E8A-4147-A177-3AD203B41FA5}">
                      <a16:colId xmlns:a16="http://schemas.microsoft.com/office/drawing/2014/main" val="20000"/>
                    </a:ext>
                  </a:extLst>
                </a:gridCol>
                <a:gridCol w="1308737">
                  <a:extLst>
                    <a:ext uri="{9D8B030D-6E8A-4147-A177-3AD203B41FA5}">
                      <a16:colId xmlns:a16="http://schemas.microsoft.com/office/drawing/2014/main" val="20001"/>
                    </a:ext>
                  </a:extLst>
                </a:gridCol>
                <a:gridCol w="8018316">
                  <a:extLst>
                    <a:ext uri="{9D8B030D-6E8A-4147-A177-3AD203B41FA5}">
                      <a16:colId xmlns:a16="http://schemas.microsoft.com/office/drawing/2014/main" val="20002"/>
                    </a:ext>
                  </a:extLst>
                </a:gridCol>
              </a:tblGrid>
              <a:tr h="320403">
                <a:tc>
                  <a:txBody>
                    <a:bodyPr/>
                    <a:lstStyle/>
                    <a:p>
                      <a:pPr algn="ctr"/>
                      <a:r>
                        <a:rPr lang="en-US" sz="1500" b="1" noProof="0" dirty="0" smtClean="0">
                          <a:latin typeface="+mj-lt"/>
                        </a:rPr>
                        <a:t>COR</a:t>
                      </a:r>
                      <a:endParaRPr lang="en-US" sz="1500" b="1" noProof="0" dirty="0">
                        <a:latin typeface="+mj-lt"/>
                      </a:endParaRPr>
                    </a:p>
                  </a:txBody>
                  <a:tcPr marL="84406" marR="84406">
                    <a:solidFill>
                      <a:schemeClr val="bg1">
                        <a:lumMod val="85000"/>
                      </a:schemeClr>
                    </a:solidFill>
                  </a:tcPr>
                </a:tc>
                <a:tc>
                  <a:txBody>
                    <a:bodyPr/>
                    <a:lstStyle/>
                    <a:p>
                      <a:pPr algn="ctr"/>
                      <a:r>
                        <a:rPr lang="en-US" sz="1500" b="1" noProof="0" dirty="0" smtClean="0">
                          <a:latin typeface="+mj-lt"/>
                        </a:rPr>
                        <a:t>LOE</a:t>
                      </a:r>
                      <a:endParaRPr lang="en-US" sz="1500" b="1" noProof="0" dirty="0">
                        <a:latin typeface="+mj-lt"/>
                      </a:endParaRPr>
                    </a:p>
                  </a:txBody>
                  <a:tcPr marL="84406" marR="84406">
                    <a:solidFill>
                      <a:schemeClr val="bg1">
                        <a:lumMod val="85000"/>
                      </a:schemeClr>
                    </a:solidFill>
                  </a:tcPr>
                </a:tc>
                <a:tc>
                  <a:txBody>
                    <a:bodyPr/>
                    <a:lstStyle/>
                    <a:p>
                      <a:pPr algn="ctr"/>
                      <a:r>
                        <a:rPr lang="en-US" sz="1500" b="1" noProof="0" dirty="0" smtClean="0">
                          <a:latin typeface="+mj-lt"/>
                        </a:rPr>
                        <a:t>Recommendation</a:t>
                      </a:r>
                      <a:endParaRPr lang="en-US" sz="1500" b="1" noProof="0" dirty="0">
                        <a:latin typeface="+mj-lt"/>
                      </a:endParaRPr>
                    </a:p>
                  </a:txBody>
                  <a:tcPr marL="84406" marR="84406">
                    <a:solidFill>
                      <a:schemeClr val="bg1">
                        <a:lumMod val="85000"/>
                      </a:schemeClr>
                    </a:solidFill>
                  </a:tcPr>
                </a:tc>
                <a:extLst>
                  <a:ext uri="{0D108BD9-81ED-4DB2-BD59-A6C34878D82A}">
                    <a16:rowId xmlns:a16="http://schemas.microsoft.com/office/drawing/2014/main" val="10000"/>
                  </a:ext>
                </a:extLst>
              </a:tr>
              <a:tr h="575144">
                <a:tc>
                  <a:txBody>
                    <a:bodyPr/>
                    <a:lstStyle/>
                    <a:p>
                      <a:pPr algn="ctr"/>
                      <a:r>
                        <a:rPr lang="en-US" sz="1500" b="1" noProof="0" dirty="0" err="1" smtClean="0">
                          <a:latin typeface="+mj-lt"/>
                        </a:rPr>
                        <a:t>IIa</a:t>
                      </a:r>
                      <a:endParaRPr lang="en-US" sz="1500" b="1" noProof="0" dirty="0">
                        <a:latin typeface="+mj-lt"/>
                      </a:endParaRPr>
                    </a:p>
                  </a:txBody>
                  <a:tcPr marL="84406" marR="84406" anchor="ctr">
                    <a:solidFill>
                      <a:schemeClr val="accent2">
                        <a:lumMod val="40000"/>
                        <a:lumOff val="60000"/>
                      </a:schemeClr>
                    </a:solidFill>
                  </a:tcPr>
                </a:tc>
                <a:tc>
                  <a:txBody>
                    <a:bodyPr/>
                    <a:lstStyle/>
                    <a:p>
                      <a:pPr algn="ctr"/>
                      <a:r>
                        <a:rPr lang="en-US" sz="1500" b="1" noProof="0" dirty="0" smtClean="0">
                          <a:latin typeface="+mj-lt"/>
                        </a:rPr>
                        <a:t>B-NR</a:t>
                      </a:r>
                      <a:endParaRPr lang="en-US" sz="1500" b="1" noProof="0" dirty="0">
                        <a:latin typeface="+mj-lt"/>
                      </a:endParaRPr>
                    </a:p>
                  </a:txBody>
                  <a:tcPr marL="84406" marR="84406" anchor="ctr">
                    <a:solidFill>
                      <a:schemeClr val="accent2">
                        <a:lumMod val="40000"/>
                        <a:lumOff val="60000"/>
                      </a:schemeClr>
                    </a:solidFill>
                  </a:tcPr>
                </a:tc>
                <a:tc>
                  <a:txBody>
                    <a:bodyPr/>
                    <a:lstStyle/>
                    <a:p>
                      <a:r>
                        <a:rPr lang="en-US" sz="1500" b="0" i="0" u="none" strike="noStrike" kern="1200" baseline="0" dirty="0" smtClean="0">
                          <a:solidFill>
                            <a:schemeClr val="tx1"/>
                          </a:solidFill>
                          <a:latin typeface="+mj-lt"/>
                          <a:ea typeface="+mn-ea"/>
                          <a:cs typeface="+mn-cs"/>
                        </a:rPr>
                        <a:t>During a HF hospitalization, </a:t>
                      </a:r>
                      <a:r>
                        <a:rPr lang="en-US" sz="1500" b="1" i="0" u="none" strike="noStrike" kern="1200" baseline="0" dirty="0" smtClean="0">
                          <a:solidFill>
                            <a:schemeClr val="tx1"/>
                          </a:solidFill>
                          <a:latin typeface="+mj-lt"/>
                          <a:ea typeface="+mn-ea"/>
                          <a:cs typeface="+mn-cs"/>
                        </a:rPr>
                        <a:t>a predischarge natriuretic peptide level can be useful to establish a </a:t>
                      </a:r>
                      <a:r>
                        <a:rPr lang="de-DE" sz="1500" b="1" i="0" u="none" strike="noStrike" kern="1200" baseline="0" dirty="0" err="1" smtClean="0">
                          <a:solidFill>
                            <a:schemeClr val="tx1"/>
                          </a:solidFill>
                          <a:latin typeface="+mj-lt"/>
                          <a:ea typeface="+mn-ea"/>
                          <a:cs typeface="+mn-cs"/>
                        </a:rPr>
                        <a:t>postdischarge</a:t>
                      </a:r>
                      <a:r>
                        <a:rPr lang="de-DE" sz="1500" b="1" i="0" u="none" strike="noStrike" kern="1200" baseline="0" dirty="0" smtClean="0">
                          <a:solidFill>
                            <a:schemeClr val="tx1"/>
                          </a:solidFill>
                          <a:latin typeface="+mj-lt"/>
                          <a:ea typeface="+mn-ea"/>
                          <a:cs typeface="+mn-cs"/>
                        </a:rPr>
                        <a:t> </a:t>
                      </a:r>
                      <a:r>
                        <a:rPr lang="de-DE" sz="1500" b="1" i="0" u="none" strike="noStrike" kern="1200" baseline="0" dirty="0" err="1" smtClean="0">
                          <a:solidFill>
                            <a:schemeClr val="tx1"/>
                          </a:solidFill>
                          <a:latin typeface="+mj-lt"/>
                          <a:ea typeface="+mn-ea"/>
                          <a:cs typeface="+mn-cs"/>
                        </a:rPr>
                        <a:t>prognosis</a:t>
                      </a:r>
                      <a:endParaRPr lang="en-US" sz="1500" b="1" kern="1200" noProof="0" dirty="0" smtClean="0">
                        <a:solidFill>
                          <a:schemeClr val="tx1"/>
                        </a:solidFill>
                        <a:latin typeface="+mj-lt"/>
                        <a:ea typeface="+mn-ea"/>
                        <a:cs typeface="+mn-cs"/>
                      </a:endParaRPr>
                    </a:p>
                  </a:txBody>
                  <a:tcPr marL="84406" marR="84406" anchor="ctr"/>
                </a:tc>
                <a:extLst>
                  <a:ext uri="{0D108BD9-81ED-4DB2-BD59-A6C34878D82A}">
                    <a16:rowId xmlns:a16="http://schemas.microsoft.com/office/drawing/2014/main" val="10001"/>
                  </a:ext>
                </a:extLst>
              </a:tr>
              <a:tr h="1014808">
                <a:tc>
                  <a:txBody>
                    <a:bodyPr/>
                    <a:lstStyle/>
                    <a:p>
                      <a:pPr algn="ctr"/>
                      <a:r>
                        <a:rPr lang="de-CH" sz="1500" b="1" noProof="0" dirty="0" err="1" smtClean="0">
                          <a:latin typeface="+mj-lt"/>
                        </a:rPr>
                        <a:t>IIb</a:t>
                      </a:r>
                      <a:endParaRPr lang="en-US" sz="1500" b="1" noProof="0" dirty="0">
                        <a:latin typeface="+mj-lt"/>
                      </a:endParaRPr>
                    </a:p>
                  </a:txBody>
                  <a:tcPr marL="84406" marR="84406" anchor="c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noProof="0" dirty="0" smtClean="0">
                          <a:solidFill>
                            <a:schemeClr val="tx1"/>
                          </a:solidFill>
                          <a:latin typeface="+mj-lt"/>
                          <a:ea typeface="+mn-ea"/>
                          <a:cs typeface="+mn-cs"/>
                        </a:rPr>
                        <a:t>B-NR</a:t>
                      </a:r>
                    </a:p>
                  </a:txBody>
                  <a:tcPr marL="84406" marR="84406" anchor="ctr">
                    <a:solidFill>
                      <a:schemeClr val="accent2">
                        <a:lumMod val="40000"/>
                        <a:lumOff val="60000"/>
                      </a:schemeClr>
                    </a:solidFill>
                  </a:tcPr>
                </a:tc>
                <a:tc>
                  <a:txBody>
                    <a:bodyPr/>
                    <a:lstStyle/>
                    <a:p>
                      <a:r>
                        <a:rPr lang="en-US" sz="1500" b="0" i="0" u="none" strike="noStrike" kern="1200" baseline="0" dirty="0" smtClean="0">
                          <a:solidFill>
                            <a:schemeClr val="tx1"/>
                          </a:solidFill>
                          <a:latin typeface="+mj-lt"/>
                          <a:ea typeface="+mn-ea"/>
                          <a:cs typeface="+mn-cs"/>
                        </a:rPr>
                        <a:t>In patients with CHF, measurement of other clinically available tests, such as biomarkers of myocardial injury or fibrosis, may be considered for additive risk stratification</a:t>
                      </a:r>
                      <a:endParaRPr lang="en-US" sz="1500" b="0" i="0" u="none" strike="noStrike" kern="1200" baseline="0" noProof="0" dirty="0" smtClean="0">
                        <a:solidFill>
                          <a:schemeClr val="tx1"/>
                        </a:solidFill>
                        <a:latin typeface="+mj-lt"/>
                        <a:ea typeface="+mn-ea"/>
                        <a:cs typeface="+mn-cs"/>
                      </a:endParaRPr>
                    </a:p>
                  </a:txBody>
                  <a:tcPr marL="84406" marR="84406" anchor="ctr"/>
                </a:tc>
                <a:extLst>
                  <a:ext uri="{0D108BD9-81ED-4DB2-BD59-A6C34878D82A}">
                    <a16:rowId xmlns:a16="http://schemas.microsoft.com/office/drawing/2014/main" val="10002"/>
                  </a:ext>
                </a:extLst>
              </a:tr>
              <a:tr h="1759259">
                <a:tc gridSpan="3">
                  <a:txBody>
                    <a:bodyPr/>
                    <a:lstStyle/>
                    <a:p>
                      <a:pPr marL="285750" indent="-285750" eaLnBrk="0" fontAlgn="base" hangingPunct="0">
                        <a:spcBef>
                          <a:spcPct val="0"/>
                        </a:spcBef>
                        <a:spcAft>
                          <a:spcPct val="0"/>
                        </a:spcAft>
                        <a:buFont typeface="Arial" panose="020B0604020202020204" pitchFamily="34" charset="0"/>
                        <a:buChar char="•"/>
                      </a:pPr>
                      <a:endParaRPr lang="en-US" sz="1500" b="0" dirty="0" smtClean="0">
                        <a:solidFill>
                          <a:srgbClr val="0082DA"/>
                        </a:solidFill>
                        <a:latin typeface="+mj-lt"/>
                      </a:endParaRPr>
                    </a:p>
                    <a:p>
                      <a:pPr marL="285750" indent="-285750" eaLnBrk="0" fontAlgn="base" hangingPunct="0">
                        <a:spcBef>
                          <a:spcPct val="0"/>
                        </a:spcBef>
                        <a:spcAft>
                          <a:spcPct val="0"/>
                        </a:spcAft>
                        <a:buFont typeface="Arial" panose="020B0604020202020204" pitchFamily="34" charset="0"/>
                        <a:buChar char="•"/>
                      </a:pPr>
                      <a:r>
                        <a:rPr lang="en-US" sz="1500" b="1" dirty="0" smtClean="0">
                          <a:solidFill>
                            <a:schemeClr val="accent2"/>
                          </a:solidFill>
                          <a:latin typeface="+mj-lt"/>
                        </a:rPr>
                        <a:t>Predischarge NP </a:t>
                      </a:r>
                      <a:r>
                        <a:rPr lang="en-US" sz="1500" b="0" dirty="0" smtClean="0">
                          <a:solidFill>
                            <a:schemeClr val="tx1"/>
                          </a:solidFill>
                          <a:latin typeface="+mj-lt"/>
                        </a:rPr>
                        <a:t>levels and the</a:t>
                      </a:r>
                      <a:r>
                        <a:rPr lang="en-US" sz="1500" b="0" dirty="0" smtClean="0">
                          <a:solidFill>
                            <a:srgbClr val="0082DA"/>
                          </a:solidFill>
                          <a:latin typeface="+mj-lt"/>
                        </a:rPr>
                        <a:t> </a:t>
                      </a:r>
                      <a:r>
                        <a:rPr lang="en-US" sz="1500" b="1" dirty="0" smtClean="0">
                          <a:solidFill>
                            <a:schemeClr val="accent2"/>
                          </a:solidFill>
                          <a:latin typeface="+mj-lt"/>
                        </a:rPr>
                        <a:t>relative change </a:t>
                      </a:r>
                      <a:r>
                        <a:rPr lang="en-US" sz="1500" b="0" dirty="0" smtClean="0">
                          <a:solidFill>
                            <a:schemeClr val="tx1"/>
                          </a:solidFill>
                          <a:latin typeface="+mj-lt"/>
                        </a:rPr>
                        <a:t>in levels </a:t>
                      </a:r>
                      <a:r>
                        <a:rPr lang="en-US" sz="1500" b="0" dirty="0" smtClean="0">
                          <a:solidFill>
                            <a:schemeClr val="accent2"/>
                          </a:solidFill>
                          <a:latin typeface="+mj-lt"/>
                        </a:rPr>
                        <a:t>during hospital </a:t>
                      </a:r>
                      <a:r>
                        <a:rPr lang="en-US" sz="1500" b="0" dirty="0" smtClean="0">
                          <a:solidFill>
                            <a:schemeClr val="tx1"/>
                          </a:solidFill>
                          <a:latin typeface="+mj-lt"/>
                        </a:rPr>
                        <a:t>treatment are</a:t>
                      </a:r>
                      <a:r>
                        <a:rPr lang="en-US" sz="1500" b="0" dirty="0" smtClean="0">
                          <a:solidFill>
                            <a:srgbClr val="0082DA"/>
                          </a:solidFill>
                          <a:latin typeface="+mj-lt"/>
                        </a:rPr>
                        <a:t> </a:t>
                      </a:r>
                      <a:r>
                        <a:rPr lang="en-US" sz="1500" b="0" dirty="0" smtClean="0">
                          <a:solidFill>
                            <a:schemeClr val="tx1"/>
                          </a:solidFill>
                          <a:latin typeface="+mj-lt"/>
                        </a:rPr>
                        <a:t>strong predictors of the risk of </a:t>
                      </a:r>
                      <a:r>
                        <a:rPr lang="en-US" sz="1500" b="1" dirty="0" smtClean="0">
                          <a:solidFill>
                            <a:schemeClr val="tx1"/>
                          </a:solidFill>
                          <a:latin typeface="+mj-lt"/>
                        </a:rPr>
                        <a:t>death or hospital readmission for HF </a:t>
                      </a:r>
                      <a:r>
                        <a:rPr lang="en-US" sz="1400" b="1" dirty="0" smtClean="0">
                          <a:solidFill>
                            <a:schemeClr val="tx1"/>
                          </a:solidFill>
                          <a:latin typeface="+mj-lt"/>
                        </a:rPr>
                        <a:t>.</a:t>
                      </a:r>
                      <a:r>
                        <a:rPr lang="en-US" sz="1400" b="1" baseline="0" dirty="0" smtClean="0">
                          <a:solidFill>
                            <a:schemeClr val="tx1"/>
                          </a:solidFill>
                          <a:latin typeface="+mj-lt"/>
                        </a:rPr>
                        <a:t> </a:t>
                      </a:r>
                      <a:r>
                        <a:rPr lang="en-US" sz="1500" b="0" baseline="0" dirty="0" err="1" smtClean="0">
                          <a:solidFill>
                            <a:srgbClr val="000000"/>
                          </a:solidFill>
                          <a:latin typeface="+mj-lt"/>
                        </a:rPr>
                        <a:t>P</a:t>
                      </a:r>
                      <a:r>
                        <a:rPr lang="en-US" sz="1500" b="0" dirty="0" err="1" smtClean="0">
                          <a:solidFill>
                            <a:srgbClr val="000000"/>
                          </a:solidFill>
                          <a:latin typeface="+mj-lt"/>
                        </a:rPr>
                        <a:t>redischarge</a:t>
                      </a:r>
                      <a:r>
                        <a:rPr lang="en-US" sz="1500" b="0" dirty="0" smtClean="0">
                          <a:solidFill>
                            <a:srgbClr val="000000"/>
                          </a:solidFill>
                          <a:latin typeface="+mj-lt"/>
                        </a:rPr>
                        <a:t> NP</a:t>
                      </a:r>
                      <a:r>
                        <a:rPr lang="en-US" sz="1500" b="0" baseline="0" dirty="0" smtClean="0">
                          <a:solidFill>
                            <a:srgbClr val="000000"/>
                          </a:solidFill>
                          <a:latin typeface="+mj-lt"/>
                        </a:rPr>
                        <a:t> levels </a:t>
                      </a:r>
                      <a:r>
                        <a:rPr lang="en-US" sz="1500" b="0" dirty="0" smtClean="0">
                          <a:solidFill>
                            <a:srgbClr val="000000"/>
                          </a:solidFill>
                          <a:latin typeface="+mj-lt"/>
                        </a:rPr>
                        <a:t>had higher reclassification and discrimination value than clinical variables. </a:t>
                      </a:r>
                    </a:p>
                    <a:p>
                      <a:pPr marL="457200" lvl="1" indent="0" eaLnBrk="0" fontAlgn="base" hangingPunct="0">
                        <a:spcBef>
                          <a:spcPct val="0"/>
                        </a:spcBef>
                        <a:spcAft>
                          <a:spcPct val="0"/>
                        </a:spcAft>
                        <a:buFont typeface="Arial" panose="020B0604020202020204" pitchFamily="34" charset="0"/>
                        <a:buNone/>
                      </a:pPr>
                      <a:endParaRPr lang="en-US" sz="1500" b="0" dirty="0" smtClean="0">
                        <a:solidFill>
                          <a:srgbClr val="000000"/>
                        </a:solidFill>
                        <a:latin typeface="+mj-lt"/>
                      </a:endParaRPr>
                    </a:p>
                    <a:p>
                      <a:pPr marL="285750" indent="-285750" eaLnBrk="0" fontAlgn="base" hangingPunct="0">
                        <a:spcBef>
                          <a:spcPct val="0"/>
                        </a:spcBef>
                        <a:spcAft>
                          <a:spcPct val="0"/>
                        </a:spcAft>
                        <a:buFont typeface="Arial" panose="020B0604020202020204" pitchFamily="34" charset="0"/>
                        <a:buChar char="•"/>
                      </a:pPr>
                      <a:r>
                        <a:rPr lang="en-US" sz="1500" b="0" dirty="0" smtClean="0">
                          <a:solidFill>
                            <a:schemeClr val="accent2"/>
                          </a:solidFill>
                          <a:latin typeface="+mj-lt"/>
                        </a:rPr>
                        <a:t>Biomarkers of myocardial fibrosis </a:t>
                      </a:r>
                      <a:r>
                        <a:rPr lang="en-US" sz="1500" b="0" dirty="0" smtClean="0">
                          <a:solidFill>
                            <a:schemeClr val="tx1"/>
                          </a:solidFill>
                          <a:latin typeface="+mj-lt"/>
                        </a:rPr>
                        <a:t>(ST2, Gal-3, </a:t>
                      </a:r>
                      <a:r>
                        <a:rPr lang="en-US" sz="1500" b="0" dirty="0" err="1" smtClean="0">
                          <a:solidFill>
                            <a:schemeClr val="tx1"/>
                          </a:solidFill>
                          <a:latin typeface="+mj-lt"/>
                        </a:rPr>
                        <a:t>hsTnT</a:t>
                      </a:r>
                      <a:r>
                        <a:rPr lang="en-US" sz="1500" b="0" dirty="0" smtClean="0">
                          <a:solidFill>
                            <a:schemeClr val="tx1"/>
                          </a:solidFill>
                          <a:latin typeface="+mj-lt"/>
                        </a:rPr>
                        <a:t> and others) are</a:t>
                      </a:r>
                      <a:r>
                        <a:rPr lang="en-US" sz="1500" b="0" dirty="0" smtClean="0">
                          <a:solidFill>
                            <a:srgbClr val="0082DA"/>
                          </a:solidFill>
                          <a:latin typeface="+mj-lt"/>
                        </a:rPr>
                        <a:t> </a:t>
                      </a:r>
                      <a:r>
                        <a:rPr lang="en-US" sz="1500" b="0" dirty="0" smtClean="0">
                          <a:solidFill>
                            <a:schemeClr val="accent2"/>
                          </a:solidFill>
                          <a:latin typeface="+mj-lt"/>
                        </a:rPr>
                        <a:t>predictive of hospitalization and death </a:t>
                      </a:r>
                      <a:r>
                        <a:rPr lang="en-US" sz="1500" b="0" dirty="0" smtClean="0">
                          <a:solidFill>
                            <a:schemeClr val="tx1"/>
                          </a:solidFill>
                          <a:latin typeface="+mj-lt"/>
                        </a:rPr>
                        <a:t>in patients with HF and also </a:t>
                      </a:r>
                      <a:r>
                        <a:rPr lang="en-US" sz="1500" b="0" dirty="0" smtClean="0">
                          <a:solidFill>
                            <a:schemeClr val="accent2"/>
                          </a:solidFill>
                          <a:latin typeface="+mj-lt"/>
                        </a:rPr>
                        <a:t>are additive to NPs</a:t>
                      </a:r>
                      <a:r>
                        <a:rPr lang="en-US" sz="1500" b="0" dirty="0" smtClean="0">
                          <a:solidFill>
                            <a:srgbClr val="0082DA"/>
                          </a:solidFill>
                          <a:latin typeface="+mj-lt"/>
                        </a:rPr>
                        <a:t> </a:t>
                      </a:r>
                      <a:r>
                        <a:rPr lang="en-US" sz="1500" b="0" dirty="0" smtClean="0">
                          <a:solidFill>
                            <a:schemeClr val="tx1"/>
                          </a:solidFill>
                          <a:latin typeface="+mj-lt"/>
                        </a:rPr>
                        <a:t>in their prognostic value </a:t>
                      </a:r>
                    </a:p>
                  </a:txBody>
                  <a:tcPr marL="84406" marR="84406"/>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6" name="Rectángulo 5"/>
          <p:cNvSpPr/>
          <p:nvPr/>
        </p:nvSpPr>
        <p:spPr>
          <a:xfrm>
            <a:off x="7404847" y="6409764"/>
            <a:ext cx="2976282" cy="23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smtClean="0">
                <a:solidFill>
                  <a:schemeClr val="tx1"/>
                </a:solidFill>
              </a:rPr>
              <a:t>10.1016/j.jacc.2017.04.025</a:t>
            </a:r>
            <a:endParaRPr lang="es-ES" sz="800" dirty="0">
              <a:solidFill>
                <a:schemeClr val="tx1"/>
              </a:solidFill>
            </a:endParaRPr>
          </a:p>
        </p:txBody>
      </p:sp>
    </p:spTree>
    <p:extLst>
      <p:ext uri="{BB962C8B-B14F-4D97-AF65-F5344CB8AC3E}">
        <p14:creationId xmlns:p14="http://schemas.microsoft.com/office/powerpoint/2010/main" val="2457524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948032" y="1428232"/>
            <a:ext cx="1935677" cy="612000"/>
          </a:xfrm>
          <a:prstGeom prst="roundRect">
            <a:avLst/>
          </a:prstGeom>
          <a:solidFill>
            <a:schemeClr val="accent2">
              <a:lumMod val="20000"/>
              <a:lumOff val="8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de-CH" sz="1200" b="1" dirty="0"/>
              <a:t>ACC/AHA</a:t>
            </a:r>
          </a:p>
          <a:p>
            <a:pPr algn="ctr" eaLnBrk="0" fontAlgn="base" hangingPunct="0">
              <a:spcBef>
                <a:spcPct val="50000"/>
              </a:spcBef>
              <a:spcAft>
                <a:spcPct val="0"/>
              </a:spcAft>
            </a:pPr>
            <a:r>
              <a:rPr lang="de-CH" sz="1200" b="1" dirty="0"/>
              <a:t>Stage A/B HF</a:t>
            </a:r>
            <a:endParaRPr lang="en-US" sz="1200" b="1" dirty="0"/>
          </a:p>
        </p:txBody>
      </p:sp>
      <p:sp>
        <p:nvSpPr>
          <p:cNvPr id="5" name="Rounded Rectangle 4"/>
          <p:cNvSpPr/>
          <p:nvPr/>
        </p:nvSpPr>
        <p:spPr bwMode="auto">
          <a:xfrm>
            <a:off x="7951509" y="1428231"/>
            <a:ext cx="2953001" cy="612000"/>
          </a:xfrm>
          <a:prstGeom prst="roundRect">
            <a:avLst/>
          </a:prstGeom>
          <a:solidFill>
            <a:schemeClr val="accent2">
              <a:lumMod val="60000"/>
              <a:lumOff val="4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b="1" dirty="0"/>
              <a:t>ACC/AHA</a:t>
            </a:r>
          </a:p>
          <a:p>
            <a:pPr algn="ctr" eaLnBrk="0" fontAlgn="base" hangingPunct="0">
              <a:spcBef>
                <a:spcPct val="50000"/>
              </a:spcBef>
              <a:spcAft>
                <a:spcPct val="0"/>
              </a:spcAft>
            </a:pPr>
            <a:r>
              <a:rPr lang="en-US" sz="1200" b="1" dirty="0"/>
              <a:t>Acute/Hospitalized HF</a:t>
            </a:r>
          </a:p>
        </p:txBody>
      </p:sp>
      <p:sp>
        <p:nvSpPr>
          <p:cNvPr id="6" name="Rounded Rectangle 5"/>
          <p:cNvSpPr/>
          <p:nvPr/>
        </p:nvSpPr>
        <p:spPr bwMode="auto">
          <a:xfrm>
            <a:off x="4935174" y="1428232"/>
            <a:ext cx="2953001" cy="612000"/>
          </a:xfrm>
          <a:prstGeom prst="roundRect">
            <a:avLst/>
          </a:prstGeom>
          <a:solidFill>
            <a:schemeClr val="accent2">
              <a:lumMod val="20000"/>
              <a:lumOff val="8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de-CH" sz="1200" b="1" dirty="0"/>
              <a:t>ACC/AHA</a:t>
            </a:r>
          </a:p>
          <a:p>
            <a:pPr algn="ctr" eaLnBrk="0" fontAlgn="base" hangingPunct="0">
              <a:spcBef>
                <a:spcPct val="50000"/>
              </a:spcBef>
              <a:spcAft>
                <a:spcPct val="0"/>
              </a:spcAft>
            </a:pPr>
            <a:r>
              <a:rPr lang="de-CH" sz="1200" b="1" dirty="0"/>
              <a:t>Stage C/D HF</a:t>
            </a:r>
            <a:endParaRPr lang="en-US" sz="1200" b="1" dirty="0"/>
          </a:p>
        </p:txBody>
      </p:sp>
      <p:sp>
        <p:nvSpPr>
          <p:cNvPr id="7" name="Rounded Rectangle 6"/>
          <p:cNvSpPr/>
          <p:nvPr/>
        </p:nvSpPr>
        <p:spPr bwMode="auto">
          <a:xfrm>
            <a:off x="2948032" y="2078194"/>
            <a:ext cx="1935677" cy="720000"/>
          </a:xfrm>
          <a:prstGeom prst="round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de-CH" sz="1200" dirty="0">
                <a:latin typeface="Imago" pitchFamily="2" charset="0"/>
              </a:rPr>
              <a:t>At risk for HF</a:t>
            </a:r>
            <a:endParaRPr lang="en-US" sz="1200" dirty="0">
              <a:latin typeface="Imago" pitchFamily="2" charset="0"/>
            </a:endParaRPr>
          </a:p>
        </p:txBody>
      </p:sp>
      <p:sp>
        <p:nvSpPr>
          <p:cNvPr id="8" name="Rounded Rectangle 7"/>
          <p:cNvSpPr/>
          <p:nvPr/>
        </p:nvSpPr>
        <p:spPr bwMode="auto">
          <a:xfrm>
            <a:off x="4931200" y="2078193"/>
            <a:ext cx="1466609" cy="720000"/>
          </a:xfrm>
          <a:prstGeom prst="round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dirty="0">
                <a:latin typeface="Imago" pitchFamily="2" charset="0"/>
              </a:rPr>
              <a:t>Ambulatory pts with new-onset dyspnea</a:t>
            </a:r>
          </a:p>
        </p:txBody>
      </p:sp>
      <p:sp>
        <p:nvSpPr>
          <p:cNvPr id="9" name="Rounded Rectangle 8"/>
          <p:cNvSpPr/>
          <p:nvPr/>
        </p:nvSpPr>
        <p:spPr bwMode="auto">
          <a:xfrm>
            <a:off x="6411674" y="2066319"/>
            <a:ext cx="1476499" cy="720000"/>
          </a:xfrm>
          <a:prstGeom prst="round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de-CH" sz="1200" dirty="0">
                <a:latin typeface="Imago" pitchFamily="2" charset="0"/>
              </a:rPr>
              <a:t>NYHA II-IV</a:t>
            </a:r>
            <a:endParaRPr lang="en-US" sz="1200" dirty="0">
              <a:latin typeface="Imago" pitchFamily="2" charset="0"/>
            </a:endParaRPr>
          </a:p>
        </p:txBody>
      </p:sp>
      <p:sp>
        <p:nvSpPr>
          <p:cNvPr id="10" name="Rounded Rectangle 9"/>
          <p:cNvSpPr/>
          <p:nvPr/>
        </p:nvSpPr>
        <p:spPr bwMode="auto">
          <a:xfrm>
            <a:off x="7951508" y="2078192"/>
            <a:ext cx="1440000" cy="720000"/>
          </a:xfrm>
          <a:prstGeom prst="round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dirty="0">
                <a:latin typeface="Imago" pitchFamily="2" charset="0"/>
              </a:rPr>
              <a:t>Acute dyspnea to ED</a:t>
            </a:r>
          </a:p>
        </p:txBody>
      </p:sp>
      <p:sp>
        <p:nvSpPr>
          <p:cNvPr id="11" name="Rounded Rectangle 10"/>
          <p:cNvSpPr/>
          <p:nvPr/>
        </p:nvSpPr>
        <p:spPr bwMode="auto">
          <a:xfrm>
            <a:off x="9428009" y="2064337"/>
            <a:ext cx="1476500" cy="720000"/>
          </a:xfrm>
          <a:prstGeom prst="round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dirty="0">
                <a:latin typeface="Imago" pitchFamily="2" charset="0"/>
              </a:rPr>
              <a:t>Hospitalized for ADHF</a:t>
            </a:r>
          </a:p>
        </p:txBody>
      </p:sp>
      <p:sp>
        <p:nvSpPr>
          <p:cNvPr id="4" name="Down Arrow 3"/>
          <p:cNvSpPr/>
          <p:nvPr/>
        </p:nvSpPr>
        <p:spPr bwMode="auto">
          <a:xfrm>
            <a:off x="3595235" y="2798194"/>
            <a:ext cx="612000" cy="180000"/>
          </a:xfrm>
          <a:prstGeom prst="downArrow">
            <a:avLst/>
          </a:prstGeom>
          <a:solidFill>
            <a:schemeClr val="accent6"/>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eaLnBrk="0" fontAlgn="base" hangingPunct="0">
              <a:spcBef>
                <a:spcPct val="50000"/>
              </a:spcBef>
              <a:spcAft>
                <a:spcPct val="0"/>
              </a:spcAft>
            </a:pPr>
            <a:endParaRPr lang="en-US" sz="1200">
              <a:latin typeface="Imago" pitchFamily="2" charset="0"/>
            </a:endParaRPr>
          </a:p>
        </p:txBody>
      </p:sp>
      <p:sp>
        <p:nvSpPr>
          <p:cNvPr id="13" name="Down Arrow 12"/>
          <p:cNvSpPr/>
          <p:nvPr/>
        </p:nvSpPr>
        <p:spPr bwMode="auto">
          <a:xfrm>
            <a:off x="5357734" y="2815576"/>
            <a:ext cx="612000" cy="180000"/>
          </a:xfrm>
          <a:prstGeom prst="downArrow">
            <a:avLst/>
          </a:prstGeom>
          <a:solidFill>
            <a:schemeClr val="accent6"/>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eaLnBrk="0" fontAlgn="base" hangingPunct="0">
              <a:spcBef>
                <a:spcPct val="50000"/>
              </a:spcBef>
              <a:spcAft>
                <a:spcPct val="0"/>
              </a:spcAft>
            </a:pPr>
            <a:endParaRPr lang="en-US" sz="1200">
              <a:latin typeface="Imago" pitchFamily="2" charset="0"/>
            </a:endParaRPr>
          </a:p>
        </p:txBody>
      </p:sp>
      <p:sp>
        <p:nvSpPr>
          <p:cNvPr id="14" name="Down Arrow 13"/>
          <p:cNvSpPr/>
          <p:nvPr/>
        </p:nvSpPr>
        <p:spPr bwMode="auto">
          <a:xfrm>
            <a:off x="6829289" y="2815576"/>
            <a:ext cx="612000" cy="180000"/>
          </a:xfrm>
          <a:prstGeom prst="downArrow">
            <a:avLst/>
          </a:prstGeom>
          <a:solidFill>
            <a:schemeClr val="accent6"/>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eaLnBrk="0" fontAlgn="base" hangingPunct="0">
              <a:spcBef>
                <a:spcPct val="50000"/>
              </a:spcBef>
              <a:spcAft>
                <a:spcPct val="0"/>
              </a:spcAft>
            </a:pPr>
            <a:endParaRPr lang="en-US" sz="1200">
              <a:latin typeface="Imago" pitchFamily="2" charset="0"/>
            </a:endParaRPr>
          </a:p>
        </p:txBody>
      </p:sp>
      <p:sp>
        <p:nvSpPr>
          <p:cNvPr id="15" name="Down Arrow 14"/>
          <p:cNvSpPr/>
          <p:nvPr/>
        </p:nvSpPr>
        <p:spPr bwMode="auto">
          <a:xfrm>
            <a:off x="8369124" y="2803698"/>
            <a:ext cx="612000" cy="180000"/>
          </a:xfrm>
          <a:prstGeom prst="downArrow">
            <a:avLst/>
          </a:prstGeom>
          <a:solidFill>
            <a:schemeClr val="accent6"/>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eaLnBrk="0" fontAlgn="base" hangingPunct="0">
              <a:spcBef>
                <a:spcPct val="50000"/>
              </a:spcBef>
              <a:spcAft>
                <a:spcPct val="0"/>
              </a:spcAft>
            </a:pPr>
            <a:endParaRPr lang="en-US" sz="1200">
              <a:latin typeface="Imago" pitchFamily="2" charset="0"/>
            </a:endParaRPr>
          </a:p>
        </p:txBody>
      </p:sp>
      <p:sp>
        <p:nvSpPr>
          <p:cNvPr id="16" name="Down Arrow 15"/>
          <p:cNvSpPr/>
          <p:nvPr/>
        </p:nvSpPr>
        <p:spPr bwMode="auto">
          <a:xfrm>
            <a:off x="9845625" y="2791822"/>
            <a:ext cx="612000" cy="180000"/>
          </a:xfrm>
          <a:prstGeom prst="downArrow">
            <a:avLst/>
          </a:prstGeom>
          <a:solidFill>
            <a:schemeClr val="accent6"/>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eaLnBrk="0" fontAlgn="base" hangingPunct="0">
              <a:spcBef>
                <a:spcPct val="50000"/>
              </a:spcBef>
              <a:spcAft>
                <a:spcPct val="0"/>
              </a:spcAft>
            </a:pPr>
            <a:endParaRPr lang="en-US" sz="1200">
              <a:latin typeface="Imago" pitchFamily="2" charset="0"/>
            </a:endParaRPr>
          </a:p>
        </p:txBody>
      </p:sp>
      <p:sp>
        <p:nvSpPr>
          <p:cNvPr id="17" name="Rounded Rectangle 16"/>
          <p:cNvSpPr/>
          <p:nvPr/>
        </p:nvSpPr>
        <p:spPr bwMode="auto">
          <a:xfrm>
            <a:off x="1224147" y="3106533"/>
            <a:ext cx="1248888" cy="574827"/>
          </a:xfrm>
          <a:prstGeom prst="roundRect">
            <a:avLst/>
          </a:prstGeom>
          <a:solidFill>
            <a:schemeClr val="accent5">
              <a:lumMod val="20000"/>
              <a:lumOff val="8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b="1" dirty="0">
                <a:latin typeface="Imago" pitchFamily="2" charset="0"/>
              </a:rPr>
              <a:t>Prevention</a:t>
            </a:r>
          </a:p>
        </p:txBody>
      </p:sp>
      <p:sp>
        <p:nvSpPr>
          <p:cNvPr id="18" name="Rounded Rectangle 17"/>
          <p:cNvSpPr/>
          <p:nvPr/>
        </p:nvSpPr>
        <p:spPr bwMode="auto">
          <a:xfrm>
            <a:off x="1224147" y="3713133"/>
            <a:ext cx="1248889" cy="540000"/>
          </a:xfrm>
          <a:prstGeom prst="roundRect">
            <a:avLst/>
          </a:prstGeom>
          <a:solidFill>
            <a:schemeClr val="accent5">
              <a:lumMod val="40000"/>
              <a:lumOff val="6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b="1" dirty="0">
                <a:latin typeface="Imago" pitchFamily="2" charset="0"/>
              </a:rPr>
              <a:t>Diagnosis</a:t>
            </a:r>
          </a:p>
        </p:txBody>
      </p:sp>
      <p:sp>
        <p:nvSpPr>
          <p:cNvPr id="19" name="Rounded Rectangle 18"/>
          <p:cNvSpPr/>
          <p:nvPr/>
        </p:nvSpPr>
        <p:spPr bwMode="auto">
          <a:xfrm>
            <a:off x="1222163" y="4324753"/>
            <a:ext cx="1248890" cy="1823022"/>
          </a:xfrm>
          <a:prstGeom prst="roundRect">
            <a:avLst/>
          </a:prstGeom>
          <a:solidFill>
            <a:schemeClr val="accent5">
              <a:lumMod val="60000"/>
              <a:lumOff val="4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de-CH" sz="1200" b="1" dirty="0">
                <a:latin typeface="Imago" panose="02000500060000020004" pitchFamily="2" charset="0"/>
              </a:rPr>
              <a:t>Prognosis or added risk stratification</a:t>
            </a:r>
            <a:endParaRPr lang="en-US" sz="1200" b="1" dirty="0">
              <a:latin typeface="Imago" panose="02000500060000020004" pitchFamily="2" charset="0"/>
            </a:endParaRPr>
          </a:p>
        </p:txBody>
      </p:sp>
      <p:cxnSp>
        <p:nvCxnSpPr>
          <p:cNvPr id="20" name="Straight Arrow Connector 19"/>
          <p:cNvCxnSpPr>
            <a:stCxn id="17" idx="3"/>
          </p:cNvCxnSpPr>
          <p:nvPr/>
        </p:nvCxnSpPr>
        <p:spPr bwMode="auto">
          <a:xfrm>
            <a:off x="2473035" y="3393946"/>
            <a:ext cx="468000"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ounded Rectangle 21"/>
          <p:cNvSpPr/>
          <p:nvPr/>
        </p:nvSpPr>
        <p:spPr bwMode="auto">
          <a:xfrm>
            <a:off x="2948032" y="3089845"/>
            <a:ext cx="1935677" cy="591514"/>
          </a:xfrm>
          <a:prstGeom prst="roundRect">
            <a:avLst/>
          </a:prstGeom>
          <a:solidFill>
            <a:srgbClr val="FFFF99"/>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dirty="0">
                <a:latin typeface="Imago" pitchFamily="2" charset="0"/>
              </a:rPr>
              <a:t>BNP or NT-</a:t>
            </a:r>
            <a:r>
              <a:rPr lang="en-US" sz="1200" dirty="0" err="1">
                <a:latin typeface="Imago" pitchFamily="2" charset="0"/>
              </a:rPr>
              <a:t>proBNP</a:t>
            </a:r>
            <a:r>
              <a:rPr lang="en-US" sz="1200" dirty="0">
                <a:latin typeface="Imago" pitchFamily="2" charset="0"/>
              </a:rPr>
              <a:t> </a:t>
            </a:r>
          </a:p>
          <a:p>
            <a:pPr algn="ctr" eaLnBrk="0" fontAlgn="base" hangingPunct="0">
              <a:spcBef>
                <a:spcPct val="50000"/>
              </a:spcBef>
              <a:spcAft>
                <a:spcPct val="0"/>
              </a:spcAft>
            </a:pPr>
            <a:r>
              <a:rPr lang="en-US" sz="1200" dirty="0">
                <a:latin typeface="Imago" pitchFamily="2" charset="0"/>
              </a:rPr>
              <a:t>(COR </a:t>
            </a:r>
            <a:r>
              <a:rPr lang="en-US" sz="1200" dirty="0" err="1">
                <a:latin typeface="Imago" pitchFamily="2" charset="0"/>
              </a:rPr>
              <a:t>IIa</a:t>
            </a:r>
            <a:r>
              <a:rPr lang="en-US" sz="1200" dirty="0">
                <a:latin typeface="Imago" pitchFamily="2" charset="0"/>
              </a:rPr>
              <a:t>)</a:t>
            </a:r>
          </a:p>
        </p:txBody>
      </p:sp>
      <p:sp>
        <p:nvSpPr>
          <p:cNvPr id="25" name="Rounded Rectangle 24"/>
          <p:cNvSpPr/>
          <p:nvPr/>
        </p:nvSpPr>
        <p:spPr bwMode="auto">
          <a:xfrm>
            <a:off x="4935174" y="3713133"/>
            <a:ext cx="1476500" cy="5400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dirty="0">
                <a:latin typeface="Imago" pitchFamily="2" charset="0"/>
              </a:rPr>
              <a:t>BNP/NT-</a:t>
            </a:r>
            <a:r>
              <a:rPr lang="en-US" sz="1200" dirty="0" err="1">
                <a:latin typeface="Imago" pitchFamily="2" charset="0"/>
              </a:rPr>
              <a:t>proBNP</a:t>
            </a:r>
            <a:r>
              <a:rPr lang="en-US" sz="1200" dirty="0">
                <a:latin typeface="Imago" pitchFamily="2" charset="0"/>
              </a:rPr>
              <a:t> </a:t>
            </a:r>
            <a:r>
              <a:rPr lang="en-US" sz="1200" b="1" dirty="0">
                <a:latin typeface="Imago" pitchFamily="2" charset="0"/>
              </a:rPr>
              <a:t>(COR I A)</a:t>
            </a:r>
          </a:p>
        </p:txBody>
      </p:sp>
      <p:sp>
        <p:nvSpPr>
          <p:cNvPr id="28" name="Rounded Rectangle 27"/>
          <p:cNvSpPr/>
          <p:nvPr/>
        </p:nvSpPr>
        <p:spPr bwMode="auto">
          <a:xfrm>
            <a:off x="7951507" y="3707299"/>
            <a:ext cx="1478740" cy="5400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dirty="0">
                <a:latin typeface="Imago" pitchFamily="2" charset="0"/>
              </a:rPr>
              <a:t>BNP/NT-</a:t>
            </a:r>
            <a:r>
              <a:rPr lang="en-US" sz="1200" dirty="0" err="1">
                <a:latin typeface="Imago" pitchFamily="2" charset="0"/>
              </a:rPr>
              <a:t>proBNP</a:t>
            </a:r>
            <a:r>
              <a:rPr lang="en-US" sz="1200" dirty="0">
                <a:latin typeface="Imago" pitchFamily="2" charset="0"/>
              </a:rPr>
              <a:t> </a:t>
            </a:r>
            <a:r>
              <a:rPr lang="en-US" sz="1200" b="1" dirty="0">
                <a:latin typeface="Imago" pitchFamily="2" charset="0"/>
              </a:rPr>
              <a:t>(COR IA)</a:t>
            </a:r>
          </a:p>
        </p:txBody>
      </p:sp>
      <p:cxnSp>
        <p:nvCxnSpPr>
          <p:cNvPr id="29" name="Straight Arrow Connector 28"/>
          <p:cNvCxnSpPr/>
          <p:nvPr/>
        </p:nvCxnSpPr>
        <p:spPr bwMode="auto">
          <a:xfrm>
            <a:off x="6411674" y="4003056"/>
            <a:ext cx="1548000"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ounded Rectangle 30"/>
          <p:cNvSpPr/>
          <p:nvPr/>
        </p:nvSpPr>
        <p:spPr bwMode="auto">
          <a:xfrm>
            <a:off x="6411674" y="4291922"/>
            <a:ext cx="1476500" cy="5040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dirty="0">
                <a:latin typeface="Imago" pitchFamily="2" charset="0"/>
              </a:rPr>
              <a:t>BNP/NT-</a:t>
            </a:r>
            <a:r>
              <a:rPr lang="en-US" sz="1200" dirty="0" err="1">
                <a:latin typeface="Imago" pitchFamily="2" charset="0"/>
              </a:rPr>
              <a:t>proBNP</a:t>
            </a:r>
            <a:r>
              <a:rPr lang="en-US" sz="1200" dirty="0">
                <a:latin typeface="Imago" pitchFamily="2" charset="0"/>
              </a:rPr>
              <a:t> </a:t>
            </a:r>
            <a:r>
              <a:rPr lang="en-US" sz="1200" b="1" dirty="0">
                <a:latin typeface="Imago" pitchFamily="2" charset="0"/>
              </a:rPr>
              <a:t>(COR IA)</a:t>
            </a:r>
          </a:p>
        </p:txBody>
      </p:sp>
      <p:cxnSp>
        <p:nvCxnSpPr>
          <p:cNvPr id="32" name="Straight Arrow Connector 31"/>
          <p:cNvCxnSpPr/>
          <p:nvPr/>
        </p:nvCxnSpPr>
        <p:spPr bwMode="auto">
          <a:xfrm>
            <a:off x="2471054" y="4587680"/>
            <a:ext cx="3960000"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ounded Rectangle 33"/>
          <p:cNvSpPr/>
          <p:nvPr/>
        </p:nvSpPr>
        <p:spPr bwMode="auto">
          <a:xfrm>
            <a:off x="8032174" y="4304486"/>
            <a:ext cx="2872335" cy="5040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dirty="0">
                <a:latin typeface="Imago" pitchFamily="2" charset="0"/>
              </a:rPr>
              <a:t>BNP/NT-</a:t>
            </a:r>
            <a:r>
              <a:rPr lang="en-US" sz="1200" dirty="0" err="1">
                <a:latin typeface="Imago" pitchFamily="2" charset="0"/>
              </a:rPr>
              <a:t>proBNP</a:t>
            </a:r>
            <a:r>
              <a:rPr lang="en-US" sz="1200" dirty="0">
                <a:latin typeface="Imago" pitchFamily="2" charset="0"/>
              </a:rPr>
              <a:t> and cardiac troponin </a:t>
            </a:r>
            <a:r>
              <a:rPr lang="en-US" sz="1200" b="1" dirty="0">
                <a:latin typeface="Imago" pitchFamily="2" charset="0"/>
              </a:rPr>
              <a:t>(COR IA)</a:t>
            </a:r>
          </a:p>
        </p:txBody>
      </p:sp>
      <p:cxnSp>
        <p:nvCxnSpPr>
          <p:cNvPr id="35" name="Straight Arrow Connector 34"/>
          <p:cNvCxnSpPr/>
          <p:nvPr/>
        </p:nvCxnSpPr>
        <p:spPr bwMode="auto">
          <a:xfrm>
            <a:off x="7888174" y="4600243"/>
            <a:ext cx="144000"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p:nvPr/>
        </p:nvCxnSpPr>
        <p:spPr bwMode="auto">
          <a:xfrm flipV="1">
            <a:off x="2473036" y="5041088"/>
            <a:ext cx="6995305" cy="1814"/>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ounded Rectangle 39"/>
          <p:cNvSpPr/>
          <p:nvPr/>
        </p:nvSpPr>
        <p:spPr bwMode="auto">
          <a:xfrm>
            <a:off x="9468341" y="4869241"/>
            <a:ext cx="1436169" cy="591514"/>
          </a:xfrm>
          <a:prstGeom prst="roundRect">
            <a:avLst/>
          </a:prstGeom>
          <a:solidFill>
            <a:srgbClr val="FFFF99"/>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dirty="0">
                <a:latin typeface="Imago" pitchFamily="2" charset="0"/>
              </a:rPr>
              <a:t>Predischarge BNP/NT-</a:t>
            </a:r>
            <a:r>
              <a:rPr lang="en-US" sz="1200" dirty="0" err="1">
                <a:latin typeface="Imago" pitchFamily="2" charset="0"/>
              </a:rPr>
              <a:t>proBNP</a:t>
            </a:r>
            <a:r>
              <a:rPr lang="en-US" sz="1200" dirty="0">
                <a:latin typeface="Imago" pitchFamily="2" charset="0"/>
              </a:rPr>
              <a:t> </a:t>
            </a:r>
            <a:r>
              <a:rPr lang="en-US" sz="1200" b="1" dirty="0">
                <a:solidFill>
                  <a:srgbClr val="FF0000"/>
                </a:solidFill>
                <a:latin typeface="Imago" pitchFamily="2" charset="0"/>
              </a:rPr>
              <a:t>(COR </a:t>
            </a:r>
            <a:r>
              <a:rPr lang="en-US" sz="1200" b="1" dirty="0" err="1">
                <a:solidFill>
                  <a:srgbClr val="FF0000"/>
                </a:solidFill>
                <a:latin typeface="Imago" pitchFamily="2" charset="0"/>
              </a:rPr>
              <a:t>IIa</a:t>
            </a:r>
            <a:r>
              <a:rPr lang="en-US" sz="1200" b="1" dirty="0">
                <a:solidFill>
                  <a:srgbClr val="FF0000"/>
                </a:solidFill>
                <a:latin typeface="Imago" pitchFamily="2" charset="0"/>
              </a:rPr>
              <a:t> B-NR)</a:t>
            </a:r>
          </a:p>
        </p:txBody>
      </p:sp>
      <p:sp>
        <p:nvSpPr>
          <p:cNvPr id="42" name="Rounded Rectangle 41"/>
          <p:cNvSpPr/>
          <p:nvPr/>
        </p:nvSpPr>
        <p:spPr bwMode="auto">
          <a:xfrm>
            <a:off x="6411674" y="5499667"/>
            <a:ext cx="1462634" cy="817139"/>
          </a:xfrm>
          <a:prstGeom prst="roundRect">
            <a:avLst/>
          </a:prstGeom>
          <a:solidFill>
            <a:schemeClr val="bg2"/>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dirty="0"/>
              <a:t>Other biomarkers of myocardial injury or fibrosis (COR </a:t>
            </a:r>
            <a:r>
              <a:rPr lang="en-US" sz="1200" dirty="0" err="1"/>
              <a:t>IIb</a:t>
            </a:r>
            <a:r>
              <a:rPr lang="en-US" sz="1200" dirty="0"/>
              <a:t>)</a:t>
            </a:r>
          </a:p>
        </p:txBody>
      </p:sp>
      <p:cxnSp>
        <p:nvCxnSpPr>
          <p:cNvPr id="43" name="Straight Arrow Connector 42"/>
          <p:cNvCxnSpPr/>
          <p:nvPr/>
        </p:nvCxnSpPr>
        <p:spPr bwMode="auto">
          <a:xfrm>
            <a:off x="2471055" y="5820038"/>
            <a:ext cx="3940619"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p:cNvCxnSpPr/>
          <p:nvPr/>
        </p:nvCxnSpPr>
        <p:spPr bwMode="auto">
          <a:xfrm>
            <a:off x="7874309" y="5820038"/>
            <a:ext cx="1553701"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ounded Rectangle 52"/>
          <p:cNvSpPr/>
          <p:nvPr/>
        </p:nvSpPr>
        <p:spPr bwMode="auto">
          <a:xfrm>
            <a:off x="9428007" y="5499667"/>
            <a:ext cx="1462634" cy="817139"/>
          </a:xfrm>
          <a:prstGeom prst="roundRect">
            <a:avLst/>
          </a:prstGeom>
          <a:solidFill>
            <a:schemeClr val="bg2"/>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50000"/>
              </a:spcBef>
              <a:spcAft>
                <a:spcPct val="0"/>
              </a:spcAft>
            </a:pPr>
            <a:r>
              <a:rPr lang="en-US" sz="1200" dirty="0"/>
              <a:t>Other biomarkers of myocardial injury or fibrosis (COR </a:t>
            </a:r>
            <a:r>
              <a:rPr lang="en-US" sz="1200" dirty="0" err="1"/>
              <a:t>IIb</a:t>
            </a:r>
            <a:r>
              <a:rPr lang="en-US" sz="1200" dirty="0"/>
              <a:t>)</a:t>
            </a:r>
          </a:p>
        </p:txBody>
      </p:sp>
      <p:cxnSp>
        <p:nvCxnSpPr>
          <p:cNvPr id="56" name="Straight Arrow Connector 55"/>
          <p:cNvCxnSpPr/>
          <p:nvPr/>
        </p:nvCxnSpPr>
        <p:spPr bwMode="auto">
          <a:xfrm>
            <a:off x="2473034" y="4003056"/>
            <a:ext cx="2448000" cy="0"/>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Imagen 11"/>
          <p:cNvPicPr>
            <a:picLocks noChangeAspect="1"/>
          </p:cNvPicPr>
          <p:nvPr/>
        </p:nvPicPr>
        <p:blipFill>
          <a:blip r:embed="rId2"/>
          <a:stretch>
            <a:fillRect/>
          </a:stretch>
        </p:blipFill>
        <p:spPr>
          <a:xfrm>
            <a:off x="3808675" y="6452214"/>
            <a:ext cx="1813810" cy="144961"/>
          </a:xfrm>
          <a:prstGeom prst="rect">
            <a:avLst/>
          </a:prstGeom>
        </p:spPr>
      </p:pic>
      <p:pic>
        <p:nvPicPr>
          <p:cNvPr id="39" name="Imagen 38"/>
          <p:cNvPicPr>
            <a:picLocks noChangeAspect="1"/>
          </p:cNvPicPr>
          <p:nvPr/>
        </p:nvPicPr>
        <p:blipFill>
          <a:blip r:embed="rId3"/>
          <a:stretch>
            <a:fillRect/>
          </a:stretch>
        </p:blipFill>
        <p:spPr>
          <a:xfrm>
            <a:off x="0" y="71556"/>
            <a:ext cx="3355450" cy="1356676"/>
          </a:xfrm>
          <a:prstGeom prst="rect">
            <a:avLst/>
          </a:prstGeom>
        </p:spPr>
      </p:pic>
    </p:spTree>
    <p:extLst>
      <p:ext uri="{BB962C8B-B14F-4D97-AF65-F5344CB8AC3E}">
        <p14:creationId xmlns:p14="http://schemas.microsoft.com/office/powerpoint/2010/main" val="1870001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4724" y="535672"/>
            <a:ext cx="5878951" cy="3184134"/>
          </a:xfrm>
          <a:prstGeom prst="rect">
            <a:avLst/>
          </a:prstGeom>
        </p:spPr>
      </p:pic>
      <p:sp>
        <p:nvSpPr>
          <p:cNvPr id="4" name="Rectángulo redondeado 3"/>
          <p:cNvSpPr/>
          <p:nvPr/>
        </p:nvSpPr>
        <p:spPr>
          <a:xfrm>
            <a:off x="4244225" y="3719806"/>
            <a:ext cx="6772095" cy="2972542"/>
          </a:xfrm>
          <a:prstGeom prst="roundRect">
            <a:avLst/>
          </a:prstGeom>
          <a:solidFill>
            <a:schemeClr val="bg1"/>
          </a:solidFill>
          <a:ln w="38100">
            <a:solidFill>
              <a:srgbClr val="56C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_tradnl" sz="2400" b="1" dirty="0" smtClean="0">
                <a:solidFill>
                  <a:schemeClr val="tx1"/>
                </a:solidFill>
              </a:rPr>
              <a:t>Diagnóstico</a:t>
            </a:r>
            <a:r>
              <a:rPr lang="es-ES_tradnl" sz="2400" dirty="0" smtClean="0">
                <a:solidFill>
                  <a:schemeClr val="tx1"/>
                </a:solidFill>
              </a:rPr>
              <a:t> de IC</a:t>
            </a:r>
          </a:p>
          <a:p>
            <a:pPr marL="285750" indent="-285750">
              <a:buFont typeface="Arial" panose="020B0604020202020204" pitchFamily="34" charset="0"/>
              <a:buChar char="•"/>
            </a:pPr>
            <a:r>
              <a:rPr lang="es-ES_tradnl" sz="2400" b="1" dirty="0" smtClean="0">
                <a:solidFill>
                  <a:schemeClr val="tx1"/>
                </a:solidFill>
              </a:rPr>
              <a:t>Monitorización</a:t>
            </a:r>
            <a:r>
              <a:rPr lang="es-ES_tradnl" sz="2400" dirty="0" smtClean="0">
                <a:solidFill>
                  <a:schemeClr val="tx1"/>
                </a:solidFill>
              </a:rPr>
              <a:t> del pronóstico durante el </a:t>
            </a:r>
            <a:r>
              <a:rPr lang="es-ES_tradnl" sz="2400" b="1" dirty="0" smtClean="0">
                <a:solidFill>
                  <a:schemeClr val="tx1"/>
                </a:solidFill>
              </a:rPr>
              <a:t>tratamiento</a:t>
            </a:r>
            <a:r>
              <a:rPr lang="es-ES_tradnl" sz="2400" dirty="0" smtClean="0">
                <a:solidFill>
                  <a:schemeClr val="tx1"/>
                </a:solidFill>
              </a:rPr>
              <a:t> de la IC</a:t>
            </a:r>
          </a:p>
          <a:p>
            <a:pPr marL="285750" indent="-285750">
              <a:buFont typeface="Arial" panose="020B0604020202020204" pitchFamily="34" charset="0"/>
              <a:buChar char="•"/>
            </a:pPr>
            <a:r>
              <a:rPr lang="es-ES_tradnl" sz="2400" b="1" dirty="0" smtClean="0">
                <a:solidFill>
                  <a:schemeClr val="tx1"/>
                </a:solidFill>
              </a:rPr>
              <a:t>Estratificación del riesgo</a:t>
            </a:r>
            <a:r>
              <a:rPr lang="es-ES_tradnl" sz="2400" dirty="0" smtClean="0">
                <a:solidFill>
                  <a:schemeClr val="tx1"/>
                </a:solidFill>
              </a:rPr>
              <a:t>: Embolia pulmonar, neumonía y riesgo preoperatorio en cirugía cardiaca</a:t>
            </a:r>
          </a:p>
          <a:p>
            <a:pPr marL="285750" indent="-285750">
              <a:buFont typeface="Arial" panose="020B0604020202020204" pitchFamily="34" charset="0"/>
              <a:buChar char="•"/>
            </a:pPr>
            <a:r>
              <a:rPr lang="es-ES_tradnl" sz="2400" dirty="0" smtClean="0">
                <a:solidFill>
                  <a:schemeClr val="tx1"/>
                </a:solidFill>
              </a:rPr>
              <a:t>Puntos claves</a:t>
            </a:r>
            <a:endParaRPr lang="es-ES" sz="2400" dirty="0">
              <a:solidFill>
                <a:schemeClr val="tx1"/>
              </a:solidFill>
            </a:endParaRPr>
          </a:p>
        </p:txBody>
      </p:sp>
    </p:spTree>
    <p:extLst>
      <p:ext uri="{BB962C8B-B14F-4D97-AF65-F5344CB8AC3E}">
        <p14:creationId xmlns:p14="http://schemas.microsoft.com/office/powerpoint/2010/main" val="2990590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97221" y="1199387"/>
            <a:ext cx="4824352" cy="313200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185" y="4500430"/>
            <a:ext cx="1121134" cy="804305"/>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0630" y="4511683"/>
            <a:ext cx="2094251" cy="781800"/>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9428" y="5385514"/>
            <a:ext cx="2302404" cy="903967"/>
          </a:xfrm>
          <a:prstGeom prst="rect">
            <a:avLst/>
          </a:prstGeom>
        </p:spPr>
      </p:pic>
      <p:pic>
        <p:nvPicPr>
          <p:cNvPr id="6" name="Imagen 5"/>
          <p:cNvPicPr>
            <a:picLocks noChangeAspect="1"/>
          </p:cNvPicPr>
          <p:nvPr/>
        </p:nvPicPr>
        <p:blipFill>
          <a:blip r:embed="rId6"/>
          <a:stretch>
            <a:fillRect/>
          </a:stretch>
        </p:blipFill>
        <p:spPr>
          <a:xfrm>
            <a:off x="6607534" y="1470989"/>
            <a:ext cx="5398936" cy="2773733"/>
          </a:xfrm>
          <a:prstGeom prst="rect">
            <a:avLst/>
          </a:prstGeom>
        </p:spPr>
      </p:pic>
      <p:sp>
        <p:nvSpPr>
          <p:cNvPr id="8" name="Rectángulo 7"/>
          <p:cNvSpPr/>
          <p:nvPr/>
        </p:nvSpPr>
        <p:spPr>
          <a:xfrm>
            <a:off x="433755" y="343231"/>
            <a:ext cx="5857052" cy="67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solidFill>
              </a:rPr>
              <a:t>Marcadores cardiacos: </a:t>
            </a:r>
            <a:r>
              <a:rPr lang="es-ES" sz="3200" dirty="0" err="1" smtClean="0">
                <a:solidFill>
                  <a:schemeClr val="tx1"/>
                </a:solidFill>
              </a:rPr>
              <a:t>Troponinas</a:t>
            </a:r>
            <a:endParaRPr lang="es-ES" sz="3200" dirty="0">
              <a:solidFill>
                <a:schemeClr val="tx1"/>
              </a:solidFill>
            </a:endParaRPr>
          </a:p>
        </p:txBody>
      </p:sp>
    </p:spTree>
    <p:extLst>
      <p:ext uri="{BB962C8B-B14F-4D97-AF65-F5344CB8AC3E}">
        <p14:creationId xmlns:p14="http://schemas.microsoft.com/office/powerpoint/2010/main" val="3116428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58955" y="1594279"/>
            <a:ext cx="6101479" cy="1606121"/>
          </a:xfrm>
          <a:prstGeom prst="rect">
            <a:avLst/>
          </a:prstGeom>
        </p:spPr>
      </p:pic>
      <p:sp>
        <p:nvSpPr>
          <p:cNvPr id="8" name="Rectángulo 7"/>
          <p:cNvSpPr/>
          <p:nvPr/>
        </p:nvSpPr>
        <p:spPr>
          <a:xfrm>
            <a:off x="7145215" y="2161585"/>
            <a:ext cx="2788057" cy="844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smtClean="0">
                <a:solidFill>
                  <a:schemeClr val="tx1"/>
                </a:solidFill>
              </a:rPr>
              <a:t>Disnea y/o fatiga</a:t>
            </a:r>
            <a:endParaRPr lang="es-ES" sz="2800" dirty="0">
              <a:solidFill>
                <a:schemeClr val="tx1"/>
              </a:solidFill>
            </a:endParaRPr>
          </a:p>
        </p:txBody>
      </p:sp>
      <p:pic>
        <p:nvPicPr>
          <p:cNvPr id="9" name="Imagen 8"/>
          <p:cNvPicPr>
            <a:picLocks noChangeAspect="1"/>
          </p:cNvPicPr>
          <p:nvPr/>
        </p:nvPicPr>
        <p:blipFill>
          <a:blip r:embed="rId4"/>
          <a:stretch>
            <a:fillRect/>
          </a:stretch>
        </p:blipFill>
        <p:spPr>
          <a:xfrm>
            <a:off x="872413" y="3554468"/>
            <a:ext cx="9172731" cy="3151132"/>
          </a:xfrm>
          <a:prstGeom prst="rect">
            <a:avLst/>
          </a:prstGeom>
        </p:spPr>
      </p:pic>
      <p:sp>
        <p:nvSpPr>
          <p:cNvPr id="6" name="Rectángulo 5"/>
          <p:cNvSpPr/>
          <p:nvPr/>
        </p:nvSpPr>
        <p:spPr>
          <a:xfrm>
            <a:off x="265041" y="427037"/>
            <a:ext cx="4185462" cy="675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smtClean="0">
                <a:solidFill>
                  <a:schemeClr val="tx1"/>
                </a:solidFill>
                <a:latin typeface="+mj-lt"/>
              </a:rPr>
              <a:t> Diagnóstico de IC            </a:t>
            </a:r>
            <a:endParaRPr lang="es-ES" sz="3200" dirty="0">
              <a:solidFill>
                <a:schemeClr val="tx1"/>
              </a:solidFill>
              <a:latin typeface="+mj-lt"/>
            </a:endParaRPr>
          </a:p>
        </p:txBody>
      </p:sp>
      <p:sp>
        <p:nvSpPr>
          <p:cNvPr id="7" name="Rectángulo 6"/>
          <p:cNvSpPr/>
          <p:nvPr/>
        </p:nvSpPr>
        <p:spPr>
          <a:xfrm>
            <a:off x="7315912" y="6470048"/>
            <a:ext cx="2671482" cy="215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err="1" smtClean="0">
                <a:solidFill>
                  <a:schemeClr val="tx1"/>
                </a:solidFill>
              </a:rPr>
              <a:t>European</a:t>
            </a:r>
            <a:r>
              <a:rPr lang="es-ES" sz="900" dirty="0" smtClean="0">
                <a:solidFill>
                  <a:schemeClr val="tx1"/>
                </a:solidFill>
              </a:rPr>
              <a:t> </a:t>
            </a:r>
            <a:r>
              <a:rPr lang="es-ES" sz="900" dirty="0" err="1" smtClean="0">
                <a:solidFill>
                  <a:schemeClr val="tx1"/>
                </a:solidFill>
              </a:rPr>
              <a:t>Journal</a:t>
            </a:r>
            <a:r>
              <a:rPr lang="es-ES" sz="900" dirty="0" smtClean="0">
                <a:solidFill>
                  <a:schemeClr val="tx1"/>
                </a:solidFill>
              </a:rPr>
              <a:t> of </a:t>
            </a:r>
            <a:r>
              <a:rPr lang="es-ES" sz="900" dirty="0" err="1" smtClean="0">
                <a:solidFill>
                  <a:schemeClr val="tx1"/>
                </a:solidFill>
              </a:rPr>
              <a:t>Heart</a:t>
            </a:r>
            <a:r>
              <a:rPr lang="es-ES" sz="900" dirty="0" smtClean="0">
                <a:solidFill>
                  <a:schemeClr val="tx1"/>
                </a:solidFill>
              </a:rPr>
              <a:t> </a:t>
            </a:r>
            <a:r>
              <a:rPr lang="es-ES" sz="900" dirty="0" err="1" smtClean="0">
                <a:solidFill>
                  <a:schemeClr val="tx1"/>
                </a:solidFill>
              </a:rPr>
              <a:t>Failure</a:t>
            </a:r>
            <a:r>
              <a:rPr lang="es-ES" sz="900" dirty="0" smtClean="0">
                <a:solidFill>
                  <a:schemeClr val="tx1"/>
                </a:solidFill>
              </a:rPr>
              <a:t> (2019) 21, 715-731</a:t>
            </a:r>
            <a:endParaRPr lang="es-ES" sz="900" dirty="0">
              <a:solidFill>
                <a:schemeClr val="tx1"/>
              </a:solidFill>
            </a:endParaRPr>
          </a:p>
        </p:txBody>
      </p:sp>
    </p:spTree>
    <p:extLst>
      <p:ext uri="{BB962C8B-B14F-4D97-AF65-F5344CB8AC3E}">
        <p14:creationId xmlns:p14="http://schemas.microsoft.com/office/powerpoint/2010/main" val="2060731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6"/>
          <p:cNvSpPr>
            <a:spLocks noGrp="1"/>
          </p:cNvSpPr>
          <p:nvPr>
            <p:ph type="title"/>
          </p:nvPr>
        </p:nvSpPr>
        <p:spPr>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smtClean="0">
                <a:solidFill>
                  <a:schemeClr val="tx1"/>
                </a:solidFill>
              </a:rPr>
              <a:t> Diagnostico de IC: Consideraciones especiales</a:t>
            </a:r>
            <a:endParaRPr lang="es-ES" sz="3200" dirty="0">
              <a:solidFill>
                <a:schemeClr val="tx1"/>
              </a:solidFill>
            </a:endParaRPr>
          </a:p>
        </p:txBody>
      </p:sp>
      <p:sp>
        <p:nvSpPr>
          <p:cNvPr id="9" name="Rectángulo 8"/>
          <p:cNvSpPr/>
          <p:nvPr/>
        </p:nvSpPr>
        <p:spPr>
          <a:xfrm>
            <a:off x="355107" y="2357339"/>
            <a:ext cx="4015271" cy="2530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t>Enfermedad  Renal</a:t>
            </a:r>
          </a:p>
          <a:p>
            <a:pPr algn="ctr"/>
            <a:endParaRPr lang="es-ES_tradnl" b="1" dirty="0" smtClean="0"/>
          </a:p>
          <a:p>
            <a:pPr marL="285750" indent="-285750">
              <a:buFont typeface="Arial" panose="020B0604020202020204" pitchFamily="34" charset="0"/>
              <a:buChar char="•"/>
            </a:pPr>
            <a:r>
              <a:rPr lang="es-ES_tradnl" dirty="0" smtClean="0"/>
              <a:t>25% eliminación renal</a:t>
            </a:r>
          </a:p>
          <a:p>
            <a:pPr marL="285750" indent="-285750">
              <a:buFont typeface="Arial" panose="020B0604020202020204" pitchFamily="34" charset="0"/>
              <a:buChar char="•"/>
            </a:pPr>
            <a:r>
              <a:rPr lang="es-ES_tradnl" dirty="0" smtClean="0"/>
              <a:t>BNP: Rule-</a:t>
            </a:r>
            <a:r>
              <a:rPr lang="es-ES_tradnl" dirty="0" err="1" smtClean="0"/>
              <a:t>out</a:t>
            </a:r>
            <a:r>
              <a:rPr lang="es-ES_tradnl" dirty="0" smtClean="0"/>
              <a:t>, 200</a:t>
            </a:r>
          </a:p>
          <a:p>
            <a:pPr marL="285750" indent="-285750">
              <a:buFont typeface="Arial" panose="020B0604020202020204" pitchFamily="34" charset="0"/>
              <a:buChar char="•"/>
            </a:pPr>
            <a:r>
              <a:rPr lang="es-ES_tradnl" dirty="0" smtClean="0"/>
              <a:t>NT-</a:t>
            </a:r>
            <a:r>
              <a:rPr lang="es-ES_tradnl" dirty="0" err="1" smtClean="0"/>
              <a:t>proBNP</a:t>
            </a:r>
            <a:r>
              <a:rPr lang="es-ES_tradnl" dirty="0" smtClean="0"/>
              <a:t>: correlación entre IR y edad, no es necesario modificar el valor de </a:t>
            </a:r>
            <a:r>
              <a:rPr lang="es-ES_tradnl" dirty="0" err="1" smtClean="0"/>
              <a:t>cut</a:t>
            </a:r>
            <a:r>
              <a:rPr lang="es-ES_tradnl" dirty="0" smtClean="0"/>
              <a:t>-off al utilizar </a:t>
            </a:r>
            <a:r>
              <a:rPr lang="es-ES_tradnl" dirty="0" err="1" smtClean="0"/>
              <a:t>cut</a:t>
            </a:r>
            <a:r>
              <a:rPr lang="es-ES_tradnl" dirty="0" smtClean="0"/>
              <a:t>-off ajustados por edad</a:t>
            </a:r>
          </a:p>
          <a:p>
            <a:pPr marL="285750" indent="-285750">
              <a:buFont typeface="Arial" panose="020B0604020202020204" pitchFamily="34" charset="0"/>
              <a:buChar char="•"/>
            </a:pPr>
            <a:r>
              <a:rPr lang="es-ES_tradnl" dirty="0" smtClean="0"/>
              <a:t>No  suficientes datos en hemodiálisis</a:t>
            </a:r>
            <a:endParaRPr lang="es-ES" dirty="0"/>
          </a:p>
        </p:txBody>
      </p:sp>
      <p:sp>
        <p:nvSpPr>
          <p:cNvPr id="10" name="Rectángulo 9"/>
          <p:cNvSpPr/>
          <p:nvPr/>
        </p:nvSpPr>
        <p:spPr>
          <a:xfrm>
            <a:off x="8476139" y="2380819"/>
            <a:ext cx="3605292" cy="2507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t>Pacientes tratados con </a:t>
            </a:r>
            <a:r>
              <a:rPr lang="es-ES_tradnl" b="1" dirty="0" err="1" smtClean="0"/>
              <a:t>sacubitril</a:t>
            </a:r>
            <a:r>
              <a:rPr lang="es-ES_tradnl" b="1" dirty="0" smtClean="0"/>
              <a:t>/</a:t>
            </a:r>
            <a:r>
              <a:rPr lang="es-ES_tradnl" b="1" dirty="0" err="1" smtClean="0"/>
              <a:t>vasartan</a:t>
            </a:r>
            <a:endParaRPr lang="es-ES_tradnl" b="1" dirty="0" smtClean="0"/>
          </a:p>
          <a:p>
            <a:pPr algn="ctr"/>
            <a:endParaRPr lang="es-ES_tradnl" b="1" dirty="0" smtClean="0"/>
          </a:p>
          <a:p>
            <a:pPr algn="ctr"/>
            <a:r>
              <a:rPr lang="es-ES_tradnl" dirty="0" smtClean="0"/>
              <a:t>NT-</a:t>
            </a:r>
            <a:r>
              <a:rPr lang="es-ES_tradnl" dirty="0" err="1" smtClean="0"/>
              <a:t>proBNP</a:t>
            </a:r>
            <a:r>
              <a:rPr lang="es-ES_tradnl" dirty="0" smtClean="0"/>
              <a:t> de elección  para cuantificar la severidad de IC y monitorizar el pronóstico</a:t>
            </a:r>
            <a:endParaRPr lang="es-ES" dirty="0"/>
          </a:p>
        </p:txBody>
      </p:sp>
      <p:sp>
        <p:nvSpPr>
          <p:cNvPr id="11" name="Rectángulo 10"/>
          <p:cNvSpPr/>
          <p:nvPr/>
        </p:nvSpPr>
        <p:spPr>
          <a:xfrm>
            <a:off x="4547428" y="2357338"/>
            <a:ext cx="3605292" cy="2530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t>Arritmias auriculares</a:t>
            </a:r>
          </a:p>
          <a:p>
            <a:pPr algn="ctr"/>
            <a:endParaRPr lang="es-ES_tradnl" b="1" dirty="0" smtClean="0"/>
          </a:p>
          <a:p>
            <a:pPr algn="ctr"/>
            <a:r>
              <a:rPr lang="es-ES_tradnl" dirty="0" smtClean="0"/>
              <a:t>FA ( y </a:t>
            </a:r>
            <a:r>
              <a:rPr lang="es-ES_tradnl" dirty="0" err="1" smtClean="0"/>
              <a:t>Flutter</a:t>
            </a:r>
            <a:r>
              <a:rPr lang="es-ES_tradnl" dirty="0" smtClean="0"/>
              <a:t>) se asocian a concentraciones mas elevadas de PN </a:t>
            </a:r>
          </a:p>
        </p:txBody>
      </p:sp>
      <p:sp>
        <p:nvSpPr>
          <p:cNvPr id="12" name="Rectángulo 11"/>
          <p:cNvSpPr/>
          <p:nvPr/>
        </p:nvSpPr>
        <p:spPr>
          <a:xfrm>
            <a:off x="580292" y="5786655"/>
            <a:ext cx="2671482" cy="215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err="1" smtClean="0">
                <a:solidFill>
                  <a:schemeClr val="tx1"/>
                </a:solidFill>
              </a:rPr>
              <a:t>European</a:t>
            </a:r>
            <a:r>
              <a:rPr lang="es-ES" sz="900" dirty="0" smtClean="0">
                <a:solidFill>
                  <a:schemeClr val="tx1"/>
                </a:solidFill>
              </a:rPr>
              <a:t> </a:t>
            </a:r>
            <a:r>
              <a:rPr lang="es-ES" sz="900" dirty="0" err="1" smtClean="0">
                <a:solidFill>
                  <a:schemeClr val="tx1"/>
                </a:solidFill>
              </a:rPr>
              <a:t>Journal</a:t>
            </a:r>
            <a:r>
              <a:rPr lang="es-ES" sz="900" dirty="0" smtClean="0">
                <a:solidFill>
                  <a:schemeClr val="tx1"/>
                </a:solidFill>
              </a:rPr>
              <a:t> of </a:t>
            </a:r>
            <a:r>
              <a:rPr lang="es-ES" sz="900" dirty="0" err="1" smtClean="0">
                <a:solidFill>
                  <a:schemeClr val="tx1"/>
                </a:solidFill>
              </a:rPr>
              <a:t>Heart</a:t>
            </a:r>
            <a:r>
              <a:rPr lang="es-ES" sz="900" dirty="0" smtClean="0">
                <a:solidFill>
                  <a:schemeClr val="tx1"/>
                </a:solidFill>
              </a:rPr>
              <a:t> </a:t>
            </a:r>
            <a:r>
              <a:rPr lang="es-ES" sz="900" dirty="0" err="1" smtClean="0">
                <a:solidFill>
                  <a:schemeClr val="tx1"/>
                </a:solidFill>
              </a:rPr>
              <a:t>Failure</a:t>
            </a:r>
            <a:r>
              <a:rPr lang="es-ES" sz="900" dirty="0" smtClean="0">
                <a:solidFill>
                  <a:schemeClr val="tx1"/>
                </a:solidFill>
              </a:rPr>
              <a:t> (2019) 21, 715-731</a:t>
            </a:r>
            <a:endParaRPr lang="es-ES" sz="900" dirty="0">
              <a:solidFill>
                <a:schemeClr val="tx1"/>
              </a:solidFill>
            </a:endParaRPr>
          </a:p>
        </p:txBody>
      </p:sp>
    </p:spTree>
    <p:extLst>
      <p:ext uri="{BB962C8B-B14F-4D97-AF65-F5344CB8AC3E}">
        <p14:creationId xmlns:p14="http://schemas.microsoft.com/office/powerpoint/2010/main" val="2470709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923545" y="1452715"/>
            <a:ext cx="4957821" cy="42351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2400" dirty="0" smtClean="0">
                <a:solidFill>
                  <a:schemeClr val="tx1"/>
                </a:solidFill>
              </a:rPr>
              <a:t>Los </a:t>
            </a:r>
            <a:r>
              <a:rPr lang="es-ES_tradnl" sz="2400" b="1" dirty="0" smtClean="0">
                <a:solidFill>
                  <a:schemeClr val="tx1"/>
                </a:solidFill>
              </a:rPr>
              <a:t>valores de los PN al alta  </a:t>
            </a:r>
            <a:r>
              <a:rPr lang="es-ES_tradnl" sz="2400" dirty="0" smtClean="0">
                <a:solidFill>
                  <a:schemeClr val="tx1"/>
                </a:solidFill>
              </a:rPr>
              <a:t>parece ser el mejor predictor de muerte o </a:t>
            </a:r>
            <a:r>
              <a:rPr lang="es-ES_tradnl" sz="2400" dirty="0" err="1" smtClean="0">
                <a:solidFill>
                  <a:schemeClr val="tx1"/>
                </a:solidFill>
              </a:rPr>
              <a:t>rehospitalizaciones</a:t>
            </a:r>
            <a:r>
              <a:rPr lang="es-ES_tradnl" sz="2400" dirty="0" smtClean="0">
                <a:solidFill>
                  <a:schemeClr val="tx1"/>
                </a:solidFill>
              </a:rPr>
              <a:t> al año en los pacientes con IC aguda, superior al valor de los péptidos</a:t>
            </a:r>
          </a:p>
          <a:p>
            <a:pPr marL="285750" indent="-285750">
              <a:buFont typeface="Arial" panose="020B0604020202020204" pitchFamily="34" charset="0"/>
              <a:buChar char="•"/>
            </a:pPr>
            <a:r>
              <a:rPr lang="es-ES_tradnl" sz="2400" dirty="0" smtClean="0">
                <a:solidFill>
                  <a:schemeClr val="tx1"/>
                </a:solidFill>
              </a:rPr>
              <a:t>En la admisión  </a:t>
            </a:r>
          </a:p>
          <a:p>
            <a:pPr marL="285750" indent="-285750">
              <a:buFont typeface="Arial" panose="020B0604020202020204" pitchFamily="34" charset="0"/>
              <a:buChar char="•"/>
            </a:pPr>
            <a:r>
              <a:rPr lang="es-ES_tradnl" sz="2400" dirty="0">
                <a:solidFill>
                  <a:schemeClr val="tx1"/>
                </a:solidFill>
              </a:rPr>
              <a:t>A</a:t>
            </a:r>
            <a:r>
              <a:rPr lang="es-ES_tradnl" sz="2400" dirty="0" smtClean="0">
                <a:solidFill>
                  <a:schemeClr val="tx1"/>
                </a:solidFill>
              </a:rPr>
              <a:t>l cambio de los valores entre la admisión y el alta</a:t>
            </a:r>
            <a:endParaRPr lang="es-ES" sz="2400" dirty="0">
              <a:solidFill>
                <a:schemeClr val="tx1"/>
              </a:solidFill>
            </a:endParaRPr>
          </a:p>
        </p:txBody>
      </p:sp>
      <p:pic>
        <p:nvPicPr>
          <p:cNvPr id="7" name="Imagen 6"/>
          <p:cNvPicPr>
            <a:picLocks noChangeAspect="1"/>
          </p:cNvPicPr>
          <p:nvPr/>
        </p:nvPicPr>
        <p:blipFill>
          <a:blip r:embed="rId2"/>
          <a:stretch>
            <a:fillRect/>
          </a:stretch>
        </p:blipFill>
        <p:spPr>
          <a:xfrm>
            <a:off x="6084412" y="3414500"/>
            <a:ext cx="23175" cy="29000"/>
          </a:xfrm>
          <a:prstGeom prst="rect">
            <a:avLst/>
          </a:prstGeom>
        </p:spPr>
      </p:pic>
      <p:sp>
        <p:nvSpPr>
          <p:cNvPr id="8" name="Rectángulo 7"/>
          <p:cNvSpPr/>
          <p:nvPr/>
        </p:nvSpPr>
        <p:spPr>
          <a:xfrm>
            <a:off x="580292" y="5786655"/>
            <a:ext cx="2671482" cy="215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err="1" smtClean="0">
                <a:solidFill>
                  <a:schemeClr val="tx1"/>
                </a:solidFill>
              </a:rPr>
              <a:t>European</a:t>
            </a:r>
            <a:r>
              <a:rPr lang="es-ES" sz="900" dirty="0" smtClean="0">
                <a:solidFill>
                  <a:schemeClr val="tx1"/>
                </a:solidFill>
              </a:rPr>
              <a:t> </a:t>
            </a:r>
            <a:r>
              <a:rPr lang="es-ES" sz="900" dirty="0" err="1" smtClean="0">
                <a:solidFill>
                  <a:schemeClr val="tx1"/>
                </a:solidFill>
              </a:rPr>
              <a:t>Journal</a:t>
            </a:r>
            <a:r>
              <a:rPr lang="es-ES" sz="900" dirty="0" smtClean="0">
                <a:solidFill>
                  <a:schemeClr val="tx1"/>
                </a:solidFill>
              </a:rPr>
              <a:t> of </a:t>
            </a:r>
            <a:r>
              <a:rPr lang="es-ES" sz="900" dirty="0" err="1" smtClean="0">
                <a:solidFill>
                  <a:schemeClr val="tx1"/>
                </a:solidFill>
              </a:rPr>
              <a:t>Heart</a:t>
            </a:r>
            <a:r>
              <a:rPr lang="es-ES" sz="900" dirty="0" smtClean="0">
                <a:solidFill>
                  <a:schemeClr val="tx1"/>
                </a:solidFill>
              </a:rPr>
              <a:t> </a:t>
            </a:r>
            <a:r>
              <a:rPr lang="es-ES" sz="900" dirty="0" err="1" smtClean="0">
                <a:solidFill>
                  <a:schemeClr val="tx1"/>
                </a:solidFill>
              </a:rPr>
              <a:t>Failure</a:t>
            </a:r>
            <a:r>
              <a:rPr lang="es-ES" sz="900" dirty="0" smtClean="0">
                <a:solidFill>
                  <a:schemeClr val="tx1"/>
                </a:solidFill>
              </a:rPr>
              <a:t> (2019) 21, 715-731</a:t>
            </a:r>
            <a:endParaRPr lang="es-ES" sz="900" dirty="0">
              <a:solidFill>
                <a:schemeClr val="tx1"/>
              </a:solidFill>
            </a:endParaRPr>
          </a:p>
        </p:txBody>
      </p:sp>
      <p:sp>
        <p:nvSpPr>
          <p:cNvPr id="9" name="Título 1"/>
          <p:cNvSpPr txBox="1">
            <a:spLocks/>
          </p:cNvSpPr>
          <p:nvPr/>
        </p:nvSpPr>
        <p:spPr>
          <a:xfrm>
            <a:off x="248478" y="1079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b="1" dirty="0" smtClean="0"/>
              <a:t>Monitorización</a:t>
            </a:r>
            <a:r>
              <a:rPr lang="es-ES_tradnl" sz="3200" dirty="0" smtClean="0"/>
              <a:t> </a:t>
            </a:r>
            <a:r>
              <a:rPr lang="es-ES_tradnl" sz="3200" b="1" dirty="0" smtClean="0"/>
              <a:t>del pronostico durante el tratamiento</a:t>
            </a:r>
            <a:endParaRPr lang="es-ES" sz="3200" b="1" dirty="0"/>
          </a:p>
        </p:txBody>
      </p:sp>
      <p:sp>
        <p:nvSpPr>
          <p:cNvPr id="11" name="Rectángulo 10"/>
          <p:cNvSpPr/>
          <p:nvPr/>
        </p:nvSpPr>
        <p:spPr>
          <a:xfrm>
            <a:off x="310633" y="1452715"/>
            <a:ext cx="5882281" cy="42351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2400" dirty="0" smtClean="0">
                <a:solidFill>
                  <a:schemeClr val="tx1"/>
                </a:solidFill>
              </a:rPr>
              <a:t>PN tienen </a:t>
            </a:r>
            <a:r>
              <a:rPr lang="es-ES_tradnl" sz="2400" b="1" dirty="0" smtClean="0">
                <a:solidFill>
                  <a:schemeClr val="tx1"/>
                </a:solidFill>
              </a:rPr>
              <a:t>valor pronóstico después del tratamiento</a:t>
            </a:r>
            <a:endParaRPr lang="es-ES_tradnl" sz="2400" dirty="0">
              <a:solidFill>
                <a:schemeClr val="tx1"/>
              </a:solidFill>
            </a:endParaRPr>
          </a:p>
          <a:p>
            <a:pPr marL="285750" indent="-285750">
              <a:buFont typeface="Arial" panose="020B0604020202020204" pitchFamily="34" charset="0"/>
              <a:buChar char="•"/>
            </a:pPr>
            <a:r>
              <a:rPr lang="es-ES_tradnl" sz="2400" dirty="0" smtClean="0">
                <a:solidFill>
                  <a:schemeClr val="tx1"/>
                </a:solidFill>
              </a:rPr>
              <a:t>Valores bajos al </a:t>
            </a:r>
            <a:r>
              <a:rPr lang="es-ES_tradnl" sz="2400" b="1" dirty="0" smtClean="0">
                <a:solidFill>
                  <a:schemeClr val="tx1"/>
                </a:solidFill>
              </a:rPr>
              <a:t>alta del paciente </a:t>
            </a:r>
            <a:r>
              <a:rPr lang="es-ES_tradnl" sz="2400" dirty="0" smtClean="0">
                <a:solidFill>
                  <a:schemeClr val="tx1"/>
                </a:solidFill>
              </a:rPr>
              <a:t>tienen mejor pronóstico que concentraciones elevadas de los mismos</a:t>
            </a:r>
          </a:p>
          <a:p>
            <a:pPr marL="285750" indent="-285750">
              <a:buFont typeface="Arial" panose="020B0604020202020204" pitchFamily="34" charset="0"/>
              <a:buChar char="•"/>
            </a:pPr>
            <a:r>
              <a:rPr lang="es-ES_tradnl" sz="2400" dirty="0" smtClean="0">
                <a:solidFill>
                  <a:schemeClr val="tx1"/>
                </a:solidFill>
              </a:rPr>
              <a:t>Mayores reducciones relativas durante el tratamiento</a:t>
            </a:r>
          </a:p>
        </p:txBody>
      </p:sp>
    </p:spTree>
    <p:extLst>
      <p:ext uri="{BB962C8B-B14F-4D97-AF65-F5344CB8AC3E}">
        <p14:creationId xmlns:p14="http://schemas.microsoft.com/office/powerpoint/2010/main" val="799366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33754" y="343231"/>
            <a:ext cx="10785231" cy="67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solidFill>
              </a:rPr>
              <a:t>Principales claves para el uso de los péptidos </a:t>
            </a:r>
            <a:r>
              <a:rPr lang="es-ES" sz="3200" dirty="0" err="1" smtClean="0">
                <a:solidFill>
                  <a:schemeClr val="tx1"/>
                </a:solidFill>
              </a:rPr>
              <a:t>natriureticos</a:t>
            </a:r>
            <a:endParaRPr lang="es-ES" sz="3200" dirty="0">
              <a:solidFill>
                <a:schemeClr val="tx1"/>
              </a:solidFill>
            </a:endParaRPr>
          </a:p>
        </p:txBody>
      </p:sp>
      <p:pic>
        <p:nvPicPr>
          <p:cNvPr id="6" name="Imagen 5"/>
          <p:cNvPicPr>
            <a:picLocks noChangeAspect="1"/>
          </p:cNvPicPr>
          <p:nvPr/>
        </p:nvPicPr>
        <p:blipFill>
          <a:blip r:embed="rId3"/>
          <a:stretch>
            <a:fillRect/>
          </a:stretch>
        </p:blipFill>
        <p:spPr>
          <a:xfrm>
            <a:off x="580292" y="1466319"/>
            <a:ext cx="7437273" cy="4547797"/>
          </a:xfrm>
          <a:prstGeom prst="rect">
            <a:avLst/>
          </a:prstGeom>
        </p:spPr>
      </p:pic>
      <p:sp>
        <p:nvSpPr>
          <p:cNvPr id="2" name="Rectángulo 1"/>
          <p:cNvSpPr/>
          <p:nvPr/>
        </p:nvSpPr>
        <p:spPr>
          <a:xfrm>
            <a:off x="5826369" y="1311489"/>
            <a:ext cx="6297533" cy="5368443"/>
          </a:xfrm>
          <a:prstGeom prst="rect">
            <a:avLst/>
          </a:prstGeom>
          <a:solidFill>
            <a:srgbClr val="DDFFE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1.-Diagnóstico</a:t>
            </a:r>
          </a:p>
          <a:p>
            <a:pPr marL="285750" indent="-285750">
              <a:buFont typeface="Arial" panose="020B0604020202020204" pitchFamily="34" charset="0"/>
              <a:buChar char="•"/>
            </a:pPr>
            <a:r>
              <a:rPr lang="es-ES" dirty="0" smtClean="0">
                <a:solidFill>
                  <a:schemeClr val="tx1"/>
                </a:solidFill>
              </a:rPr>
              <a:t>Utilizar junto a información clínica</a:t>
            </a:r>
          </a:p>
          <a:p>
            <a:pPr marL="285750" indent="-285750">
              <a:buFont typeface="Arial" panose="020B0604020202020204" pitchFamily="34" charset="0"/>
              <a:buChar char="•"/>
            </a:pPr>
            <a:r>
              <a:rPr lang="es-ES" dirty="0" smtClean="0">
                <a:solidFill>
                  <a:schemeClr val="tx1"/>
                </a:solidFill>
              </a:rPr>
              <a:t>Pacientes con signos sugestivos de IC tales como disnea y/o fatiga</a:t>
            </a:r>
          </a:p>
          <a:p>
            <a:pPr marL="285750" indent="-285750">
              <a:buFont typeface="Arial" panose="020B0604020202020204" pitchFamily="34" charset="0"/>
              <a:buChar char="•"/>
            </a:pPr>
            <a:r>
              <a:rPr lang="es-ES" dirty="0" smtClean="0">
                <a:solidFill>
                  <a:schemeClr val="tx1"/>
                </a:solidFill>
              </a:rPr>
              <a:t>Diferencia la IC de la disnea de otro origen</a:t>
            </a:r>
          </a:p>
          <a:p>
            <a:pPr marL="285750" indent="-285750">
              <a:buFont typeface="Arial" panose="020B0604020202020204" pitchFamily="34" charset="0"/>
              <a:buChar char="•"/>
            </a:pPr>
            <a:r>
              <a:rPr lang="es-ES" dirty="0" smtClean="0">
                <a:solidFill>
                  <a:schemeClr val="tx1"/>
                </a:solidFill>
              </a:rPr>
              <a:t>Los PN están mas elevados en pacientes con disnea aguda que en los pacientes con IC crónica</a:t>
            </a:r>
          </a:p>
          <a:p>
            <a:pPr marL="285750" indent="-285750">
              <a:buFont typeface="Arial" panose="020B0604020202020204" pitchFamily="34" charset="0"/>
              <a:buChar char="•"/>
            </a:pPr>
            <a:r>
              <a:rPr lang="es-ES" dirty="0" smtClean="0">
                <a:solidFill>
                  <a:schemeClr val="tx1"/>
                </a:solidFill>
              </a:rPr>
              <a:t>Pacientes obesos valores de PN menores, </a:t>
            </a:r>
            <a:r>
              <a:rPr lang="es-ES" dirty="0" err="1" smtClean="0">
                <a:solidFill>
                  <a:schemeClr val="tx1"/>
                </a:solidFill>
              </a:rPr>
              <a:t>cut</a:t>
            </a:r>
            <a:r>
              <a:rPr lang="es-ES" dirty="0" smtClean="0">
                <a:solidFill>
                  <a:schemeClr val="tx1"/>
                </a:solidFill>
              </a:rPr>
              <a:t>-off 50% menor</a:t>
            </a:r>
          </a:p>
          <a:p>
            <a:pPr algn="ctr"/>
            <a:r>
              <a:rPr lang="es-ES" b="1" dirty="0" smtClean="0">
                <a:solidFill>
                  <a:schemeClr val="tx1"/>
                </a:solidFill>
              </a:rPr>
              <a:t>2.-Pronóstico</a:t>
            </a:r>
          </a:p>
          <a:p>
            <a:pPr marL="285750" indent="-285750">
              <a:buFont typeface="Arial" panose="020B0604020202020204" pitchFamily="34" charset="0"/>
              <a:buChar char="•"/>
            </a:pPr>
            <a:r>
              <a:rPr lang="es-ES" dirty="0" smtClean="0">
                <a:solidFill>
                  <a:schemeClr val="tx1"/>
                </a:solidFill>
              </a:rPr>
              <a:t>En pacientes con IC estable, pacientes con IM ,enfermedad valvular, FA etc…., los péptidos tienen valor pronostico:  muerte y hospitalización por IC</a:t>
            </a:r>
          </a:p>
          <a:p>
            <a:pPr algn="ctr"/>
            <a:r>
              <a:rPr lang="es-ES" b="1" dirty="0" smtClean="0">
                <a:solidFill>
                  <a:schemeClr val="tx1"/>
                </a:solidFill>
              </a:rPr>
              <a:t>3.-Screening</a:t>
            </a:r>
          </a:p>
          <a:p>
            <a:pPr marL="285750" indent="-285750">
              <a:buFont typeface="Arial" panose="020B0604020202020204" pitchFamily="34" charset="0"/>
              <a:buChar char="•"/>
            </a:pPr>
            <a:r>
              <a:rPr lang="es-ES" dirty="0" smtClean="0">
                <a:solidFill>
                  <a:schemeClr val="tx1"/>
                </a:solidFill>
              </a:rPr>
              <a:t>Para la detección temprana  de enfermedad cardiaca incluyendo disfunción sistólica del VI en pacientes con factores de riesgo CV pueden identificar pacientes con riesgo elevado permitiendo medidas preventivas para prevenir la IC </a:t>
            </a:r>
          </a:p>
          <a:p>
            <a:pPr algn="ctr"/>
            <a:endParaRPr lang="es-ES" dirty="0"/>
          </a:p>
        </p:txBody>
      </p:sp>
      <p:sp>
        <p:nvSpPr>
          <p:cNvPr id="5" name="Rectángulo 4"/>
          <p:cNvSpPr/>
          <p:nvPr/>
        </p:nvSpPr>
        <p:spPr>
          <a:xfrm>
            <a:off x="580292" y="6263734"/>
            <a:ext cx="2671482" cy="215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dirty="0" err="1" smtClean="0">
                <a:solidFill>
                  <a:schemeClr val="tx1"/>
                </a:solidFill>
              </a:rPr>
              <a:t>European</a:t>
            </a:r>
            <a:r>
              <a:rPr lang="es-ES" sz="800" dirty="0" smtClean="0">
                <a:solidFill>
                  <a:schemeClr val="tx1"/>
                </a:solidFill>
              </a:rPr>
              <a:t> </a:t>
            </a:r>
            <a:r>
              <a:rPr lang="es-ES" sz="800" dirty="0" err="1" smtClean="0">
                <a:solidFill>
                  <a:schemeClr val="tx1"/>
                </a:solidFill>
              </a:rPr>
              <a:t>Journal</a:t>
            </a:r>
            <a:r>
              <a:rPr lang="es-ES" sz="800" dirty="0" smtClean="0">
                <a:solidFill>
                  <a:schemeClr val="tx1"/>
                </a:solidFill>
              </a:rPr>
              <a:t> of </a:t>
            </a:r>
            <a:r>
              <a:rPr lang="es-ES" sz="800" dirty="0" err="1" smtClean="0">
                <a:solidFill>
                  <a:schemeClr val="tx1"/>
                </a:solidFill>
              </a:rPr>
              <a:t>Heart</a:t>
            </a:r>
            <a:r>
              <a:rPr lang="es-ES" sz="800" dirty="0" smtClean="0">
                <a:solidFill>
                  <a:schemeClr val="tx1"/>
                </a:solidFill>
              </a:rPr>
              <a:t> </a:t>
            </a:r>
            <a:r>
              <a:rPr lang="es-ES" sz="800" dirty="0" err="1" smtClean="0">
                <a:solidFill>
                  <a:schemeClr val="tx1"/>
                </a:solidFill>
              </a:rPr>
              <a:t>Failure</a:t>
            </a:r>
            <a:r>
              <a:rPr lang="es-ES" sz="800" dirty="0" smtClean="0">
                <a:solidFill>
                  <a:schemeClr val="tx1"/>
                </a:solidFill>
              </a:rPr>
              <a:t> (2019) 21, 715-731</a:t>
            </a:r>
            <a:endParaRPr lang="es-ES" sz="800" dirty="0">
              <a:solidFill>
                <a:schemeClr val="tx1"/>
              </a:solidFill>
            </a:endParaRPr>
          </a:p>
        </p:txBody>
      </p:sp>
    </p:spTree>
    <p:extLst>
      <p:ext uri="{BB962C8B-B14F-4D97-AF65-F5344CB8AC3E}">
        <p14:creationId xmlns:p14="http://schemas.microsoft.com/office/powerpoint/2010/main" val="2328025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19" y="519953"/>
            <a:ext cx="6028635" cy="4186518"/>
          </a:xfrm>
          <a:prstGeom prst="rect">
            <a:avLst/>
          </a:prstGeom>
        </p:spPr>
      </p:pic>
      <p:sp>
        <p:nvSpPr>
          <p:cNvPr id="4" name="Rectángulo 3"/>
          <p:cNvSpPr/>
          <p:nvPr/>
        </p:nvSpPr>
        <p:spPr>
          <a:xfrm>
            <a:off x="304801" y="4948519"/>
            <a:ext cx="11232776" cy="1210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smtClean="0">
                <a:solidFill>
                  <a:schemeClr val="tx1"/>
                </a:solidFill>
              </a:rPr>
              <a:t>Marcadores cardiacos: Utilidad clínica del </a:t>
            </a:r>
            <a:r>
              <a:rPr lang="es-ES" sz="3200" dirty="0" err="1" smtClean="0">
                <a:solidFill>
                  <a:schemeClr val="tx1"/>
                </a:solidFill>
              </a:rPr>
              <a:t>biomarcador</a:t>
            </a:r>
            <a:r>
              <a:rPr lang="es-ES" sz="3200" dirty="0" smtClean="0">
                <a:solidFill>
                  <a:schemeClr val="tx1"/>
                </a:solidFill>
              </a:rPr>
              <a:t> GDF-15</a:t>
            </a:r>
          </a:p>
          <a:p>
            <a:r>
              <a:rPr lang="es-ES" sz="2400" i="1" dirty="0" smtClean="0">
                <a:solidFill>
                  <a:schemeClr val="tx1"/>
                </a:solidFill>
              </a:rPr>
              <a:t>M. Jose Ramírez</a:t>
            </a:r>
          </a:p>
          <a:p>
            <a:r>
              <a:rPr lang="es-ES" i="1" dirty="0" smtClean="0">
                <a:solidFill>
                  <a:schemeClr val="tx1"/>
                </a:solidFill>
              </a:rPr>
              <a:t>21/10/2019</a:t>
            </a:r>
            <a:endParaRPr lang="es-ES" i="1" dirty="0">
              <a:solidFill>
                <a:schemeClr val="tx1"/>
              </a:solidFill>
            </a:endParaRPr>
          </a:p>
        </p:txBody>
      </p:sp>
    </p:spTree>
    <p:extLst>
      <p:ext uri="{BB962C8B-B14F-4D97-AF65-F5344CB8AC3E}">
        <p14:creationId xmlns:p14="http://schemas.microsoft.com/office/powerpoint/2010/main" val="1500432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19C3350-5898-409A-A5B7-8E7977315064}"/>
              </a:ext>
            </a:extLst>
          </p:cNvPr>
          <p:cNvSpPr/>
          <p:nvPr/>
        </p:nvSpPr>
        <p:spPr>
          <a:xfrm>
            <a:off x="420939" y="4645693"/>
            <a:ext cx="3594470" cy="261638"/>
          </a:xfrm>
          <a:custGeom>
            <a:avLst/>
            <a:gdLst>
              <a:gd name="connsiteX0" fmla="*/ 0 w 5684520"/>
              <a:gd name="connsiteY0" fmla="*/ 185387 h 261638"/>
              <a:gd name="connsiteX1" fmla="*/ 777240 w 5684520"/>
              <a:gd name="connsiteY1" fmla="*/ 2507 h 261638"/>
              <a:gd name="connsiteX2" fmla="*/ 1653540 w 5684520"/>
              <a:gd name="connsiteY2" fmla="*/ 223487 h 261638"/>
              <a:gd name="connsiteX3" fmla="*/ 2819400 w 5684520"/>
              <a:gd name="connsiteY3" fmla="*/ 48227 h 261638"/>
              <a:gd name="connsiteX4" fmla="*/ 3741420 w 5684520"/>
              <a:gd name="connsiteY4" fmla="*/ 261587 h 261638"/>
              <a:gd name="connsiteX5" fmla="*/ 5204460 w 5684520"/>
              <a:gd name="connsiteY5" fmla="*/ 25367 h 261638"/>
              <a:gd name="connsiteX6" fmla="*/ 5684520 w 5684520"/>
              <a:gd name="connsiteY6" fmla="*/ 17747 h 26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4520" h="261638">
                <a:moveTo>
                  <a:pt x="0" y="185387"/>
                </a:moveTo>
                <a:cubicBezTo>
                  <a:pt x="250825" y="90772"/>
                  <a:pt x="501650" y="-3843"/>
                  <a:pt x="777240" y="2507"/>
                </a:cubicBezTo>
                <a:cubicBezTo>
                  <a:pt x="1052830" y="8857"/>
                  <a:pt x="1313180" y="215867"/>
                  <a:pt x="1653540" y="223487"/>
                </a:cubicBezTo>
                <a:cubicBezTo>
                  <a:pt x="1993900" y="231107"/>
                  <a:pt x="2471420" y="41877"/>
                  <a:pt x="2819400" y="48227"/>
                </a:cubicBezTo>
                <a:cubicBezTo>
                  <a:pt x="3167380" y="54577"/>
                  <a:pt x="3343910" y="265397"/>
                  <a:pt x="3741420" y="261587"/>
                </a:cubicBezTo>
                <a:cubicBezTo>
                  <a:pt x="4138930" y="257777"/>
                  <a:pt x="4880610" y="66007"/>
                  <a:pt x="5204460" y="25367"/>
                </a:cubicBezTo>
                <a:cubicBezTo>
                  <a:pt x="5528310" y="-15273"/>
                  <a:pt x="5606415" y="1237"/>
                  <a:pt x="5684520" y="17747"/>
                </a:cubicBezTo>
              </a:path>
            </a:pathLst>
          </a:custGeom>
          <a:noFill/>
          <a:ln w="508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162FFC5-8B96-4363-9F81-127B22E5CF66}"/>
              </a:ext>
            </a:extLst>
          </p:cNvPr>
          <p:cNvSpPr/>
          <p:nvPr/>
        </p:nvSpPr>
        <p:spPr>
          <a:xfrm>
            <a:off x="2218174" y="2420994"/>
            <a:ext cx="2264597" cy="2133624"/>
          </a:xfrm>
          <a:custGeom>
            <a:avLst/>
            <a:gdLst>
              <a:gd name="connsiteX0" fmla="*/ 1305875 w 2611751"/>
              <a:gd name="connsiteY0" fmla="*/ 0 h 3133715"/>
              <a:gd name="connsiteX1" fmla="*/ 2611751 w 2611751"/>
              <a:gd name="connsiteY1" fmla="*/ 1335388 h 3133715"/>
              <a:gd name="connsiteX2" fmla="*/ 2247999 w 2611751"/>
              <a:gd name="connsiteY2" fmla="*/ 1335388 h 3133715"/>
              <a:gd name="connsiteX3" fmla="*/ 2247999 w 2611751"/>
              <a:gd name="connsiteY3" fmla="*/ 3133715 h 3133715"/>
              <a:gd name="connsiteX4" fmla="*/ 363752 w 2611751"/>
              <a:gd name="connsiteY4" fmla="*/ 3133715 h 3133715"/>
              <a:gd name="connsiteX5" fmla="*/ 363752 w 2611751"/>
              <a:gd name="connsiteY5" fmla="*/ 1335388 h 3133715"/>
              <a:gd name="connsiteX6" fmla="*/ 0 w 2611751"/>
              <a:gd name="connsiteY6" fmla="*/ 1335388 h 3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751" h="3133715">
                <a:moveTo>
                  <a:pt x="1305875" y="0"/>
                </a:moveTo>
                <a:lnTo>
                  <a:pt x="2611751" y="1335388"/>
                </a:lnTo>
                <a:lnTo>
                  <a:pt x="2247999" y="1335388"/>
                </a:lnTo>
                <a:lnTo>
                  <a:pt x="2247999" y="3133715"/>
                </a:lnTo>
                <a:lnTo>
                  <a:pt x="363752" y="3133715"/>
                </a:lnTo>
                <a:lnTo>
                  <a:pt x="363752" y="1335388"/>
                </a:lnTo>
                <a:lnTo>
                  <a:pt x="0" y="1335388"/>
                </a:lnTo>
                <a:close/>
              </a:path>
            </a:pathLst>
          </a:custGeom>
          <a:solidFill>
            <a:schemeClr val="accent2">
              <a:lumMod val="20000"/>
              <a:lumOff val="8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288000" numCol="1" spcCol="0" rtlCol="0" fromWordArt="0" anchor="b" anchorCtr="0" forceAA="0" compatLnSpc="1">
            <a:prstTxWarp prst="textNoShape">
              <a:avLst/>
            </a:prstTxWarp>
            <a:noAutofit/>
          </a:bodyPr>
          <a:lstStyle/>
          <a:p>
            <a:pPr marL="0" lvl="1" algn="ctr">
              <a:spcBef>
                <a:spcPts val="300"/>
              </a:spcBef>
              <a:spcAft>
                <a:spcPts val="300"/>
              </a:spcAft>
            </a:pPr>
            <a:r>
              <a:rPr lang="en-GB" dirty="0">
                <a:solidFill>
                  <a:schemeClr val="tx1"/>
                </a:solidFill>
              </a:rPr>
              <a:t>Hypoxia </a:t>
            </a:r>
          </a:p>
          <a:p>
            <a:pPr marL="0" lvl="1" algn="ctr">
              <a:spcBef>
                <a:spcPts val="300"/>
              </a:spcBef>
              <a:spcAft>
                <a:spcPts val="300"/>
              </a:spcAft>
            </a:pPr>
            <a:r>
              <a:rPr lang="en-GB" dirty="0">
                <a:solidFill>
                  <a:schemeClr val="tx1"/>
                </a:solidFill>
              </a:rPr>
              <a:t>Oxidative stress </a:t>
            </a:r>
          </a:p>
          <a:p>
            <a:pPr marL="0" lvl="1" algn="ctr">
              <a:spcBef>
                <a:spcPts val="300"/>
              </a:spcBef>
              <a:spcAft>
                <a:spcPts val="300"/>
              </a:spcAft>
            </a:pPr>
            <a:r>
              <a:rPr lang="en-GB" b="1" dirty="0">
                <a:solidFill>
                  <a:schemeClr val="tx1"/>
                </a:solidFill>
              </a:rPr>
              <a:t>Inflammation </a:t>
            </a:r>
          </a:p>
          <a:p>
            <a:pPr marL="0" lvl="1" algn="ctr">
              <a:spcBef>
                <a:spcPts val="300"/>
              </a:spcBef>
              <a:spcAft>
                <a:spcPts val="300"/>
              </a:spcAft>
            </a:pPr>
            <a:r>
              <a:rPr lang="en-GB" b="1" dirty="0">
                <a:solidFill>
                  <a:schemeClr val="tx1"/>
                </a:solidFill>
              </a:rPr>
              <a:t>Tissue injury</a:t>
            </a:r>
          </a:p>
          <a:p>
            <a:pPr marL="0" lvl="1" algn="ctr">
              <a:spcBef>
                <a:spcPts val="300"/>
              </a:spcBef>
              <a:spcAft>
                <a:spcPts val="300"/>
              </a:spcAft>
            </a:pPr>
            <a:r>
              <a:rPr lang="en-GB" dirty="0">
                <a:solidFill>
                  <a:schemeClr val="tx1"/>
                </a:solidFill>
              </a:rPr>
              <a:t>Remodelling</a:t>
            </a:r>
            <a:endParaRPr lang="en-US" sz="2800" dirty="0">
              <a:solidFill>
                <a:schemeClr val="tx1"/>
              </a:solidFill>
            </a:endParaRPr>
          </a:p>
        </p:txBody>
      </p:sp>
      <p:sp>
        <p:nvSpPr>
          <p:cNvPr id="11" name="Rectangle 10">
            <a:extLst>
              <a:ext uri="{FF2B5EF4-FFF2-40B4-BE49-F238E27FC236}">
                <a16:creationId xmlns:a16="http://schemas.microsoft.com/office/drawing/2014/main" id="{724A024C-98E3-49C9-B9D8-7679B9C45D1A}"/>
              </a:ext>
            </a:extLst>
          </p:cNvPr>
          <p:cNvSpPr/>
          <p:nvPr/>
        </p:nvSpPr>
        <p:spPr>
          <a:xfrm>
            <a:off x="387559" y="5600700"/>
            <a:ext cx="6003716" cy="96221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86" name="Freeform: Shape 85">
            <a:extLst>
              <a:ext uri="{FF2B5EF4-FFF2-40B4-BE49-F238E27FC236}">
                <a16:creationId xmlns:a16="http://schemas.microsoft.com/office/drawing/2014/main" id="{B194BABC-11E1-4D0E-84D1-4B7662F0F29D}"/>
              </a:ext>
            </a:extLst>
          </p:cNvPr>
          <p:cNvSpPr/>
          <p:nvPr/>
        </p:nvSpPr>
        <p:spPr>
          <a:xfrm>
            <a:off x="420939" y="2329919"/>
            <a:ext cx="3507005" cy="2513406"/>
          </a:xfrm>
          <a:custGeom>
            <a:avLst/>
            <a:gdLst>
              <a:gd name="connsiteX0" fmla="*/ 0 w 5684520"/>
              <a:gd name="connsiteY0" fmla="*/ 185387 h 261638"/>
              <a:gd name="connsiteX1" fmla="*/ 777240 w 5684520"/>
              <a:gd name="connsiteY1" fmla="*/ 2507 h 261638"/>
              <a:gd name="connsiteX2" fmla="*/ 1653540 w 5684520"/>
              <a:gd name="connsiteY2" fmla="*/ 223487 h 261638"/>
              <a:gd name="connsiteX3" fmla="*/ 2819400 w 5684520"/>
              <a:gd name="connsiteY3" fmla="*/ 48227 h 261638"/>
              <a:gd name="connsiteX4" fmla="*/ 3741420 w 5684520"/>
              <a:gd name="connsiteY4" fmla="*/ 261587 h 261638"/>
              <a:gd name="connsiteX5" fmla="*/ 5204460 w 5684520"/>
              <a:gd name="connsiteY5" fmla="*/ 25367 h 261638"/>
              <a:gd name="connsiteX6" fmla="*/ 5684520 w 5684520"/>
              <a:gd name="connsiteY6" fmla="*/ 17747 h 261638"/>
              <a:gd name="connsiteX0" fmla="*/ 0 w 5684520"/>
              <a:gd name="connsiteY0" fmla="*/ 1942530 h 2113493"/>
              <a:gd name="connsiteX1" fmla="*/ 777240 w 5684520"/>
              <a:gd name="connsiteY1" fmla="*/ 1759650 h 2113493"/>
              <a:gd name="connsiteX2" fmla="*/ 1653540 w 5684520"/>
              <a:gd name="connsiteY2" fmla="*/ 1980630 h 2113493"/>
              <a:gd name="connsiteX3" fmla="*/ 3202354 w 5684520"/>
              <a:gd name="connsiteY3" fmla="*/ 17 h 2113493"/>
              <a:gd name="connsiteX4" fmla="*/ 3741420 w 5684520"/>
              <a:gd name="connsiteY4" fmla="*/ 2018730 h 2113493"/>
              <a:gd name="connsiteX5" fmla="*/ 5204460 w 5684520"/>
              <a:gd name="connsiteY5" fmla="*/ 1782510 h 2113493"/>
              <a:gd name="connsiteX6" fmla="*/ 5684520 w 5684520"/>
              <a:gd name="connsiteY6" fmla="*/ 1774890 h 2113493"/>
              <a:gd name="connsiteX0" fmla="*/ 0 w 5684520"/>
              <a:gd name="connsiteY0" fmla="*/ 2168248 h 2297469"/>
              <a:gd name="connsiteX1" fmla="*/ 777240 w 5684520"/>
              <a:gd name="connsiteY1" fmla="*/ 1985368 h 2297469"/>
              <a:gd name="connsiteX2" fmla="*/ 1653540 w 5684520"/>
              <a:gd name="connsiteY2" fmla="*/ 2206348 h 2297469"/>
              <a:gd name="connsiteX3" fmla="*/ 3202354 w 5684520"/>
              <a:gd name="connsiteY3" fmla="*/ 225735 h 2297469"/>
              <a:gd name="connsiteX4" fmla="*/ 4741789 w 5684520"/>
              <a:gd name="connsiteY4" fmla="*/ 243709 h 2297469"/>
              <a:gd name="connsiteX5" fmla="*/ 5204460 w 5684520"/>
              <a:gd name="connsiteY5" fmla="*/ 2008228 h 2297469"/>
              <a:gd name="connsiteX6" fmla="*/ 5684520 w 5684520"/>
              <a:gd name="connsiteY6" fmla="*/ 2000608 h 2297469"/>
              <a:gd name="connsiteX0" fmla="*/ 0 w 5684520"/>
              <a:gd name="connsiteY0" fmla="*/ 2167799 h 2297020"/>
              <a:gd name="connsiteX1" fmla="*/ 777240 w 5684520"/>
              <a:gd name="connsiteY1" fmla="*/ 1984919 h 2297020"/>
              <a:gd name="connsiteX2" fmla="*/ 1653540 w 5684520"/>
              <a:gd name="connsiteY2" fmla="*/ 2205899 h 2297020"/>
              <a:gd name="connsiteX3" fmla="*/ 3202354 w 5684520"/>
              <a:gd name="connsiteY3" fmla="*/ 225286 h 2297020"/>
              <a:gd name="connsiteX4" fmla="*/ 4741789 w 5684520"/>
              <a:gd name="connsiteY4" fmla="*/ 243260 h 2297020"/>
              <a:gd name="connsiteX5" fmla="*/ 5684520 w 5684520"/>
              <a:gd name="connsiteY5" fmla="*/ 2000159 h 2297020"/>
              <a:gd name="connsiteX0" fmla="*/ 0 w 4741789"/>
              <a:gd name="connsiteY0" fmla="*/ 2167799 h 2297020"/>
              <a:gd name="connsiteX1" fmla="*/ 777240 w 4741789"/>
              <a:gd name="connsiteY1" fmla="*/ 1984919 h 2297020"/>
              <a:gd name="connsiteX2" fmla="*/ 1653540 w 4741789"/>
              <a:gd name="connsiteY2" fmla="*/ 2205899 h 2297020"/>
              <a:gd name="connsiteX3" fmla="*/ 3202354 w 4741789"/>
              <a:gd name="connsiteY3" fmla="*/ 225286 h 2297020"/>
              <a:gd name="connsiteX4" fmla="*/ 4741789 w 4741789"/>
              <a:gd name="connsiteY4" fmla="*/ 243260 h 2297020"/>
              <a:gd name="connsiteX0" fmla="*/ 0 w 4741789"/>
              <a:gd name="connsiteY0" fmla="*/ 2062485 h 2173491"/>
              <a:gd name="connsiteX1" fmla="*/ 777240 w 4741789"/>
              <a:gd name="connsiteY1" fmla="*/ 1879605 h 2173491"/>
              <a:gd name="connsiteX2" fmla="*/ 1653540 w 4741789"/>
              <a:gd name="connsiteY2" fmla="*/ 2100585 h 2173491"/>
              <a:gd name="connsiteX3" fmla="*/ 3429000 w 4741789"/>
              <a:gd name="connsiteY3" fmla="*/ 393510 h 2173491"/>
              <a:gd name="connsiteX4" fmla="*/ 4741789 w 4741789"/>
              <a:gd name="connsiteY4" fmla="*/ 137946 h 2173491"/>
              <a:gd name="connsiteX0" fmla="*/ 0 w 5718712"/>
              <a:gd name="connsiteY0" fmla="*/ 2099885 h 2210891"/>
              <a:gd name="connsiteX1" fmla="*/ 777240 w 5718712"/>
              <a:gd name="connsiteY1" fmla="*/ 1917005 h 2210891"/>
              <a:gd name="connsiteX2" fmla="*/ 1653540 w 5718712"/>
              <a:gd name="connsiteY2" fmla="*/ 2137985 h 2210891"/>
              <a:gd name="connsiteX3" fmla="*/ 3429000 w 5718712"/>
              <a:gd name="connsiteY3" fmla="*/ 430910 h 2210891"/>
              <a:gd name="connsiteX4" fmla="*/ 5718712 w 5718712"/>
              <a:gd name="connsiteY4" fmla="*/ 128454 h 2210891"/>
              <a:gd name="connsiteX0" fmla="*/ 0 w 5718712"/>
              <a:gd name="connsiteY0" fmla="*/ 2055070 h 2166076"/>
              <a:gd name="connsiteX1" fmla="*/ 777240 w 5718712"/>
              <a:gd name="connsiteY1" fmla="*/ 1872190 h 2166076"/>
              <a:gd name="connsiteX2" fmla="*/ 1653540 w 5718712"/>
              <a:gd name="connsiteY2" fmla="*/ 2093170 h 2166076"/>
              <a:gd name="connsiteX3" fmla="*/ 3429000 w 5718712"/>
              <a:gd name="connsiteY3" fmla="*/ 386095 h 2166076"/>
              <a:gd name="connsiteX4" fmla="*/ 5718712 w 5718712"/>
              <a:gd name="connsiteY4" fmla="*/ 83639 h 2166076"/>
              <a:gd name="connsiteX0" fmla="*/ 0 w 5718712"/>
              <a:gd name="connsiteY0" fmla="*/ 2050450 h 2050450"/>
              <a:gd name="connsiteX1" fmla="*/ 777240 w 5718712"/>
              <a:gd name="connsiteY1" fmla="*/ 1867570 h 2050450"/>
              <a:gd name="connsiteX2" fmla="*/ 1872370 w 5718712"/>
              <a:gd name="connsiteY2" fmla="*/ 1932242 h 2050450"/>
              <a:gd name="connsiteX3" fmla="*/ 3429000 w 5718712"/>
              <a:gd name="connsiteY3" fmla="*/ 381475 h 2050450"/>
              <a:gd name="connsiteX4" fmla="*/ 5718712 w 5718712"/>
              <a:gd name="connsiteY4" fmla="*/ 79019 h 2050450"/>
              <a:gd name="connsiteX0" fmla="*/ 0 w 5718712"/>
              <a:gd name="connsiteY0" fmla="*/ 2090097 h 2090097"/>
              <a:gd name="connsiteX1" fmla="*/ 777240 w 5718712"/>
              <a:gd name="connsiteY1" fmla="*/ 1907217 h 2090097"/>
              <a:gd name="connsiteX2" fmla="*/ 1872370 w 5718712"/>
              <a:gd name="connsiteY2" fmla="*/ 1971889 h 2090097"/>
              <a:gd name="connsiteX3" fmla="*/ 3421185 w 5718712"/>
              <a:gd name="connsiteY3" fmla="*/ 272630 h 2090097"/>
              <a:gd name="connsiteX4" fmla="*/ 5718712 w 5718712"/>
              <a:gd name="connsiteY4" fmla="*/ 118666 h 2090097"/>
              <a:gd name="connsiteX0" fmla="*/ 0 w 5718712"/>
              <a:gd name="connsiteY0" fmla="*/ 2090097 h 2090097"/>
              <a:gd name="connsiteX1" fmla="*/ 777240 w 5718712"/>
              <a:gd name="connsiteY1" fmla="*/ 1907217 h 2090097"/>
              <a:gd name="connsiteX2" fmla="*/ 1872370 w 5718712"/>
              <a:gd name="connsiteY2" fmla="*/ 1971889 h 2090097"/>
              <a:gd name="connsiteX3" fmla="*/ 3421185 w 5718712"/>
              <a:gd name="connsiteY3" fmla="*/ 272630 h 2090097"/>
              <a:gd name="connsiteX4" fmla="*/ 5718712 w 5718712"/>
              <a:gd name="connsiteY4" fmla="*/ 118666 h 2090097"/>
              <a:gd name="connsiteX0" fmla="*/ 0 w 5718712"/>
              <a:gd name="connsiteY0" fmla="*/ 2105134 h 2105134"/>
              <a:gd name="connsiteX1" fmla="*/ 777240 w 5718712"/>
              <a:gd name="connsiteY1" fmla="*/ 1922254 h 2105134"/>
              <a:gd name="connsiteX2" fmla="*/ 1872370 w 5718712"/>
              <a:gd name="connsiteY2" fmla="*/ 1986926 h 2105134"/>
              <a:gd name="connsiteX3" fmla="*/ 3944815 w 5718712"/>
              <a:gd name="connsiteY3" fmla="*/ 248590 h 2105134"/>
              <a:gd name="connsiteX4" fmla="*/ 5718712 w 5718712"/>
              <a:gd name="connsiteY4" fmla="*/ 133703 h 2105134"/>
              <a:gd name="connsiteX0" fmla="*/ 0 w 5718712"/>
              <a:gd name="connsiteY0" fmla="*/ 2098854 h 2098854"/>
              <a:gd name="connsiteX1" fmla="*/ 777240 w 5718712"/>
              <a:gd name="connsiteY1" fmla="*/ 1915974 h 2098854"/>
              <a:gd name="connsiteX2" fmla="*/ 1872370 w 5718712"/>
              <a:gd name="connsiteY2" fmla="*/ 1980646 h 2098854"/>
              <a:gd name="connsiteX3" fmla="*/ 3108569 w 5718712"/>
              <a:gd name="connsiteY3" fmla="*/ 257941 h 2098854"/>
              <a:gd name="connsiteX4" fmla="*/ 5718712 w 5718712"/>
              <a:gd name="connsiteY4" fmla="*/ 127423 h 2098854"/>
              <a:gd name="connsiteX0" fmla="*/ 0 w 5718712"/>
              <a:gd name="connsiteY0" fmla="*/ 2042083 h 2042083"/>
              <a:gd name="connsiteX1" fmla="*/ 777240 w 5718712"/>
              <a:gd name="connsiteY1" fmla="*/ 1859203 h 2042083"/>
              <a:gd name="connsiteX2" fmla="*/ 1872370 w 5718712"/>
              <a:gd name="connsiteY2" fmla="*/ 1923875 h 2042083"/>
              <a:gd name="connsiteX3" fmla="*/ 3108569 w 5718712"/>
              <a:gd name="connsiteY3" fmla="*/ 201170 h 2042083"/>
              <a:gd name="connsiteX4" fmla="*/ 5718712 w 5718712"/>
              <a:gd name="connsiteY4" fmla="*/ 70652 h 2042083"/>
              <a:gd name="connsiteX0" fmla="*/ 0 w 5718712"/>
              <a:gd name="connsiteY0" fmla="*/ 2097647 h 2097647"/>
              <a:gd name="connsiteX1" fmla="*/ 777240 w 5718712"/>
              <a:gd name="connsiteY1" fmla="*/ 1914767 h 2097647"/>
              <a:gd name="connsiteX2" fmla="*/ 1872370 w 5718712"/>
              <a:gd name="connsiteY2" fmla="*/ 1979439 h 2097647"/>
              <a:gd name="connsiteX3" fmla="*/ 3108569 w 5718712"/>
              <a:gd name="connsiteY3" fmla="*/ 256734 h 2097647"/>
              <a:gd name="connsiteX4" fmla="*/ 5718712 w 5718712"/>
              <a:gd name="connsiteY4" fmla="*/ 40247 h 2097647"/>
              <a:gd name="connsiteX0" fmla="*/ 0 w 5718712"/>
              <a:gd name="connsiteY0" fmla="*/ 2470260 h 2470260"/>
              <a:gd name="connsiteX1" fmla="*/ 777240 w 5718712"/>
              <a:gd name="connsiteY1" fmla="*/ 2287380 h 2470260"/>
              <a:gd name="connsiteX2" fmla="*/ 1872370 w 5718712"/>
              <a:gd name="connsiteY2" fmla="*/ 2352052 h 2470260"/>
              <a:gd name="connsiteX3" fmla="*/ 3108569 w 5718712"/>
              <a:gd name="connsiteY3" fmla="*/ 629347 h 2470260"/>
              <a:gd name="connsiteX4" fmla="*/ 5718712 w 5718712"/>
              <a:gd name="connsiteY4" fmla="*/ 6460 h 2470260"/>
              <a:gd name="connsiteX0" fmla="*/ 0 w 5718712"/>
              <a:gd name="connsiteY0" fmla="*/ 2527547 h 2544120"/>
              <a:gd name="connsiteX1" fmla="*/ 777240 w 5718712"/>
              <a:gd name="connsiteY1" fmla="*/ 2344667 h 2544120"/>
              <a:gd name="connsiteX2" fmla="*/ 1872370 w 5718712"/>
              <a:gd name="connsiteY2" fmla="*/ 2409339 h 2544120"/>
              <a:gd name="connsiteX3" fmla="*/ 3429000 w 5718712"/>
              <a:gd name="connsiteY3" fmla="*/ 272418 h 2544120"/>
              <a:gd name="connsiteX4" fmla="*/ 5718712 w 5718712"/>
              <a:gd name="connsiteY4" fmla="*/ 63747 h 2544120"/>
              <a:gd name="connsiteX0" fmla="*/ 0 w 5718712"/>
              <a:gd name="connsiteY0" fmla="*/ 2496833 h 2513406"/>
              <a:gd name="connsiteX1" fmla="*/ 777240 w 5718712"/>
              <a:gd name="connsiteY1" fmla="*/ 2313953 h 2513406"/>
              <a:gd name="connsiteX2" fmla="*/ 1872370 w 5718712"/>
              <a:gd name="connsiteY2" fmla="*/ 2378625 h 2513406"/>
              <a:gd name="connsiteX3" fmla="*/ 3429000 w 5718712"/>
              <a:gd name="connsiteY3" fmla="*/ 241704 h 2513406"/>
              <a:gd name="connsiteX4" fmla="*/ 5718712 w 5718712"/>
              <a:gd name="connsiteY4" fmla="*/ 33033 h 251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712" h="2513406">
                <a:moveTo>
                  <a:pt x="0" y="2496833"/>
                </a:moveTo>
                <a:cubicBezTo>
                  <a:pt x="250825" y="2402218"/>
                  <a:pt x="465178" y="2333654"/>
                  <a:pt x="777240" y="2313953"/>
                </a:cubicBezTo>
                <a:cubicBezTo>
                  <a:pt x="1089302" y="2294252"/>
                  <a:pt x="1430410" y="2724000"/>
                  <a:pt x="1872370" y="2378625"/>
                </a:cubicBezTo>
                <a:cubicBezTo>
                  <a:pt x="2314330" y="2033250"/>
                  <a:pt x="2787943" y="632636"/>
                  <a:pt x="3429000" y="241704"/>
                </a:cubicBezTo>
                <a:cubicBezTo>
                  <a:pt x="4070057" y="-149228"/>
                  <a:pt x="5344095" y="57652"/>
                  <a:pt x="5718712" y="33033"/>
                </a:cubicBezTo>
              </a:path>
            </a:pathLst>
          </a:custGeom>
          <a:noFill/>
          <a:ln w="508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7756" y="791588"/>
            <a:ext cx="10515600" cy="622339"/>
          </a:xfrm>
        </p:spPr>
        <p:txBody>
          <a:bodyPr>
            <a:normAutofit fontScale="90000"/>
          </a:bodyPr>
          <a:lstStyle/>
          <a:p>
            <a:r>
              <a:rPr lang="en-US" dirty="0"/>
              <a:t/>
            </a:r>
            <a:br>
              <a:rPr lang="en-US" dirty="0"/>
            </a:br>
            <a:r>
              <a:rPr lang="en-US" sz="2400" b="0" dirty="0">
                <a:solidFill>
                  <a:schemeClr val="accent3">
                    <a:lumMod val="75000"/>
                  </a:schemeClr>
                </a:solidFill>
              </a:rPr>
              <a:t>GDF-15 – stress-responsive member of the TGFβ </a:t>
            </a:r>
            <a:r>
              <a:rPr lang="en-US" sz="2400" b="1" dirty="0">
                <a:solidFill>
                  <a:schemeClr val="accent3">
                    <a:lumMod val="75000"/>
                  </a:schemeClr>
                </a:solidFill>
              </a:rPr>
              <a:t>cytokine</a:t>
            </a:r>
            <a:r>
              <a:rPr lang="en-US" sz="2400" b="0" dirty="0">
                <a:solidFill>
                  <a:schemeClr val="accent3">
                    <a:lumMod val="75000"/>
                  </a:schemeClr>
                </a:solidFill>
              </a:rPr>
              <a:t> superfamily</a:t>
            </a:r>
            <a:br>
              <a:rPr lang="en-US" sz="2400" b="0" dirty="0">
                <a:solidFill>
                  <a:schemeClr val="accent3">
                    <a:lumMod val="75000"/>
                  </a:schemeClr>
                </a:solidFill>
              </a:rPr>
            </a:br>
            <a:endParaRPr lang="en-US" sz="2400" b="0" dirty="0">
              <a:solidFill>
                <a:schemeClr val="accent3">
                  <a:lumMod val="75000"/>
                </a:schemeClr>
              </a:solidFill>
            </a:endParaRPr>
          </a:p>
        </p:txBody>
      </p:sp>
      <p:grpSp>
        <p:nvGrpSpPr>
          <p:cNvPr id="12" name="Group 11">
            <a:extLst>
              <a:ext uri="{FF2B5EF4-FFF2-40B4-BE49-F238E27FC236}">
                <a16:creationId xmlns:a16="http://schemas.microsoft.com/office/drawing/2014/main" id="{2D140BB1-0AFB-4BF4-A065-011C9953BC66}"/>
              </a:ext>
            </a:extLst>
          </p:cNvPr>
          <p:cNvGrpSpPr/>
          <p:nvPr/>
        </p:nvGrpSpPr>
        <p:grpSpPr>
          <a:xfrm>
            <a:off x="375219" y="2148840"/>
            <a:ext cx="4697713" cy="3451860"/>
            <a:chOff x="5516880" y="2148840"/>
            <a:chExt cx="5728946" cy="3451860"/>
          </a:xfrm>
        </p:grpSpPr>
        <p:cxnSp>
          <p:nvCxnSpPr>
            <p:cNvPr id="5" name="Straight Arrow Connector 4">
              <a:extLst>
                <a:ext uri="{FF2B5EF4-FFF2-40B4-BE49-F238E27FC236}">
                  <a16:creationId xmlns:a16="http://schemas.microsoft.com/office/drawing/2014/main" id="{B80B2A23-BD04-4C03-B7E3-F65AC83CE53B}"/>
                </a:ext>
              </a:extLst>
            </p:cNvPr>
            <p:cNvCxnSpPr>
              <a:cxnSpLocks/>
            </p:cNvCxnSpPr>
            <p:nvPr/>
          </p:nvCxnSpPr>
          <p:spPr>
            <a:xfrm flipV="1">
              <a:off x="5529220" y="2148840"/>
              <a:ext cx="0" cy="3355259"/>
            </a:xfrm>
            <a:prstGeom prst="straightConnector1">
              <a:avLst/>
            </a:prstGeom>
            <a:ln w="12700">
              <a:solidFill>
                <a:schemeClr val="tx2"/>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03509F4-B941-45D0-9AF0-7DA1CA2973DE}"/>
                </a:ext>
              </a:extLst>
            </p:cNvPr>
            <p:cNvCxnSpPr/>
            <p:nvPr/>
          </p:nvCxnSpPr>
          <p:spPr>
            <a:xfrm>
              <a:off x="5516880" y="5600700"/>
              <a:ext cx="5728946"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3027E61C-A30B-418B-8AD7-82F2D26CB15F}"/>
              </a:ext>
            </a:extLst>
          </p:cNvPr>
          <p:cNvSpPr/>
          <p:nvPr/>
        </p:nvSpPr>
        <p:spPr>
          <a:xfrm>
            <a:off x="4570236" y="4135805"/>
            <a:ext cx="2309885" cy="923330"/>
          </a:xfrm>
          <a:prstGeom prst="rect">
            <a:avLst/>
          </a:prstGeom>
        </p:spPr>
        <p:txBody>
          <a:bodyPr wrap="square" anchor="ctr">
            <a:spAutoFit/>
          </a:bodyPr>
          <a:lstStyle/>
          <a:p>
            <a:r>
              <a:rPr lang="en-GB" b="1" dirty="0"/>
              <a:t>Weakly expressed under healthy conditions</a:t>
            </a:r>
            <a:endParaRPr lang="en-US" dirty="0"/>
          </a:p>
        </p:txBody>
      </p:sp>
      <p:sp>
        <p:nvSpPr>
          <p:cNvPr id="85" name="Rectangle 84">
            <a:extLst>
              <a:ext uri="{FF2B5EF4-FFF2-40B4-BE49-F238E27FC236}">
                <a16:creationId xmlns:a16="http://schemas.microsoft.com/office/drawing/2014/main" id="{DFE759B2-C48E-425A-A3AE-6F35AF0AD3DA}"/>
              </a:ext>
            </a:extLst>
          </p:cNvPr>
          <p:cNvSpPr/>
          <p:nvPr/>
        </p:nvSpPr>
        <p:spPr>
          <a:xfrm>
            <a:off x="4081389" y="1833978"/>
            <a:ext cx="2309885" cy="923330"/>
          </a:xfrm>
          <a:prstGeom prst="rect">
            <a:avLst/>
          </a:prstGeom>
        </p:spPr>
        <p:txBody>
          <a:bodyPr wrap="square" anchor="ctr">
            <a:spAutoFit/>
          </a:bodyPr>
          <a:lstStyle/>
          <a:p>
            <a:r>
              <a:rPr lang="en-GB" b="1" dirty="0"/>
              <a:t>Increases in response to stress signals</a:t>
            </a:r>
            <a:r>
              <a:rPr lang="en-GB" b="1" baseline="30000" dirty="0"/>
              <a:t>1-2</a:t>
            </a:r>
            <a:endParaRPr lang="en-US" baseline="30000" dirty="0"/>
          </a:p>
        </p:txBody>
      </p:sp>
      <p:sp>
        <p:nvSpPr>
          <p:cNvPr id="16" name="Rectangle 15">
            <a:extLst>
              <a:ext uri="{FF2B5EF4-FFF2-40B4-BE49-F238E27FC236}">
                <a16:creationId xmlns:a16="http://schemas.microsoft.com/office/drawing/2014/main" id="{277DA5E5-13AA-4839-B061-BF4C255D09CA}"/>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ltLang="en-US" i="1" dirty="0" smtClean="0">
                <a:solidFill>
                  <a:schemeClr val="bg1"/>
                </a:solidFill>
              </a:rPr>
              <a:t>                                     </a:t>
            </a:r>
            <a:r>
              <a:rPr lang="en-GB" altLang="en-US" i="1" dirty="0" err="1" smtClean="0">
                <a:solidFill>
                  <a:schemeClr val="bg1"/>
                </a:solidFill>
              </a:rPr>
              <a:t>Wollert</a:t>
            </a:r>
            <a:r>
              <a:rPr lang="en-GB" altLang="en-US" i="1" dirty="0" smtClean="0">
                <a:solidFill>
                  <a:schemeClr val="bg1"/>
                </a:solidFill>
              </a:rPr>
              <a:t> </a:t>
            </a:r>
            <a:r>
              <a:rPr lang="en-GB" altLang="en-US" i="1" dirty="0">
                <a:solidFill>
                  <a:schemeClr val="bg1"/>
                </a:solidFill>
              </a:rPr>
              <a:t>KC, et al. </a:t>
            </a:r>
            <a:r>
              <a:rPr lang="en-GB" altLang="en-US" i="1" dirty="0" err="1">
                <a:solidFill>
                  <a:schemeClr val="bg1"/>
                </a:solidFill>
              </a:rPr>
              <a:t>Clin</a:t>
            </a:r>
            <a:r>
              <a:rPr lang="en-GB" altLang="en-US" i="1" dirty="0">
                <a:solidFill>
                  <a:schemeClr val="bg1"/>
                </a:solidFill>
              </a:rPr>
              <a:t> </a:t>
            </a:r>
            <a:r>
              <a:rPr lang="en-GB" altLang="en-US" i="1" dirty="0" err="1">
                <a:solidFill>
                  <a:schemeClr val="bg1"/>
                </a:solidFill>
              </a:rPr>
              <a:t>Chem</a:t>
            </a:r>
            <a:r>
              <a:rPr lang="en-GB" altLang="en-US" i="1" dirty="0">
                <a:solidFill>
                  <a:schemeClr val="bg1"/>
                </a:solidFill>
              </a:rPr>
              <a:t> 2017;63:140-5</a:t>
            </a:r>
            <a:endParaRPr lang="en-GB" dirty="0"/>
          </a:p>
        </p:txBody>
      </p:sp>
      <p:sp>
        <p:nvSpPr>
          <p:cNvPr id="17" name="Rectangle 15">
            <a:extLst>
              <a:ext uri="{FF2B5EF4-FFF2-40B4-BE49-F238E27FC236}">
                <a16:creationId xmlns:a16="http://schemas.microsoft.com/office/drawing/2014/main" id="{9F7DD7CC-8CBC-48BA-8FA0-6BAE48CCC1A0}"/>
              </a:ext>
            </a:extLst>
          </p:cNvPr>
          <p:cNvSpPr>
            <a:spLocks noChangeArrowheads="1"/>
          </p:cNvSpPr>
          <p:nvPr/>
        </p:nvSpPr>
        <p:spPr bwMode="auto">
          <a:xfrm>
            <a:off x="371476" y="6334538"/>
            <a:ext cx="11449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marL="0" indent="0">
              <a:buNone/>
            </a:pPr>
            <a:r>
              <a:rPr lang="en-US" altLang="en-US" b="0" i="1" baseline="30000" dirty="0">
                <a:solidFill>
                  <a:schemeClr val="bg1"/>
                </a:solidFill>
                <a:latin typeface="+mj-lt"/>
                <a:ea typeface="Imago Normal" charset="0"/>
                <a:cs typeface="Imago Normal" charset="0"/>
              </a:rPr>
              <a:t>1</a:t>
            </a:r>
            <a:r>
              <a:rPr lang="en-US" b="0" i="1" dirty="0">
                <a:solidFill>
                  <a:schemeClr val="bg1"/>
                </a:solidFill>
                <a:latin typeface="+mj-lt"/>
                <a:ea typeface="Imago Normal" charset="0"/>
                <a:cs typeface="Imago Normal" charset="0"/>
              </a:rPr>
              <a:t>Kempf T, et al. </a:t>
            </a:r>
            <a:r>
              <a:rPr lang="en-US" b="0" i="1" dirty="0" err="1">
                <a:solidFill>
                  <a:schemeClr val="bg1"/>
                </a:solidFill>
                <a:latin typeface="+mj-lt"/>
                <a:ea typeface="Imago Normal" charset="0"/>
                <a:cs typeface="Imago Normal" charset="0"/>
              </a:rPr>
              <a:t>Circ</a:t>
            </a:r>
            <a:r>
              <a:rPr lang="en-US" b="0" i="1" dirty="0">
                <a:solidFill>
                  <a:schemeClr val="bg1"/>
                </a:solidFill>
                <a:latin typeface="+mj-lt"/>
                <a:ea typeface="Imago Normal" charset="0"/>
                <a:cs typeface="Imago Normal" charset="0"/>
              </a:rPr>
              <a:t> Res, 2006;98:351–60; </a:t>
            </a:r>
            <a:r>
              <a:rPr lang="en-GB" b="0" i="1" baseline="30000" dirty="0">
                <a:solidFill>
                  <a:schemeClr val="bg1"/>
                </a:solidFill>
                <a:latin typeface="+mj-lt"/>
                <a:ea typeface="Imago Normal" charset="0"/>
                <a:cs typeface="Imago Normal" charset="0"/>
              </a:rPr>
              <a:t>2</a:t>
            </a:r>
            <a:r>
              <a:rPr lang="en-GB" b="0" i="1" dirty="0">
                <a:solidFill>
                  <a:schemeClr val="bg1"/>
                </a:solidFill>
                <a:latin typeface="+mj-lt"/>
                <a:ea typeface="Imago Normal" charset="0"/>
                <a:cs typeface="Imago Normal" charset="0"/>
              </a:rPr>
              <a:t>Frank D, et al. Hypertension, </a:t>
            </a:r>
            <a:r>
              <a:rPr lang="en-GB" b="0" i="1" dirty="0" smtClean="0">
                <a:solidFill>
                  <a:schemeClr val="bg1"/>
                </a:solidFill>
                <a:latin typeface="+mj-lt"/>
                <a:ea typeface="Imago Normal" charset="0"/>
                <a:cs typeface="Imago Normal" charset="0"/>
              </a:rPr>
              <a:t>2008;51:309–18</a:t>
            </a:r>
            <a:r>
              <a:rPr lang="en-GB" b="0" i="1" dirty="0">
                <a:solidFill>
                  <a:schemeClr val="bg1"/>
                </a:solidFill>
                <a:latin typeface="+mj-lt"/>
                <a:ea typeface="Imago Normal" charset="0"/>
                <a:cs typeface="Imago Normal" charset="0"/>
              </a:rPr>
              <a:t>.</a:t>
            </a:r>
            <a:endParaRPr lang="en-US" b="0" i="1" dirty="0">
              <a:solidFill>
                <a:schemeClr val="bg1"/>
              </a:solidFill>
              <a:latin typeface="+mj-lt"/>
              <a:ea typeface="Imago Normal" charset="0"/>
              <a:cs typeface="Imago Normal" charset="0"/>
            </a:endParaRPr>
          </a:p>
        </p:txBody>
      </p:sp>
      <p:sp>
        <p:nvSpPr>
          <p:cNvPr id="19" name="Freeform 5">
            <a:extLst>
              <a:ext uri="{FF2B5EF4-FFF2-40B4-BE49-F238E27FC236}">
                <a16:creationId xmlns:a16="http://schemas.microsoft.com/office/drawing/2014/main" id="{BDC75E66-8D8E-4FB2-A61F-968E5018B8AF}"/>
              </a:ext>
            </a:extLst>
          </p:cNvPr>
          <p:cNvSpPr>
            <a:spLocks/>
          </p:cNvSpPr>
          <p:nvPr/>
        </p:nvSpPr>
        <p:spPr bwMode="auto">
          <a:xfrm>
            <a:off x="8514522" y="1560563"/>
            <a:ext cx="2529020" cy="4223188"/>
          </a:xfrm>
          <a:custGeom>
            <a:avLst/>
            <a:gdLst>
              <a:gd name="T0" fmla="*/ 2741 w 2745"/>
              <a:gd name="T1" fmla="*/ 3942 h 4590"/>
              <a:gd name="T2" fmla="*/ 2536 w 2745"/>
              <a:gd name="T3" fmla="*/ 3603 h 4590"/>
              <a:gd name="T4" fmla="*/ 2320 w 2745"/>
              <a:gd name="T5" fmla="*/ 2500 h 4590"/>
              <a:gd name="T6" fmla="*/ 2130 w 2745"/>
              <a:gd name="T7" fmla="*/ 1375 h 4590"/>
              <a:gd name="T8" fmla="*/ 1618 w 2745"/>
              <a:gd name="T9" fmla="*/ 893 h 4590"/>
              <a:gd name="T10" fmla="*/ 1644 w 2745"/>
              <a:gd name="T11" fmla="*/ 766 h 4590"/>
              <a:gd name="T12" fmla="*/ 1707 w 2745"/>
              <a:gd name="T13" fmla="*/ 512 h 4590"/>
              <a:gd name="T14" fmla="*/ 1435 w 2745"/>
              <a:gd name="T15" fmla="*/ 5 h 4590"/>
              <a:gd name="T16" fmla="*/ 1372 w 2745"/>
              <a:gd name="T17" fmla="*/ 0 h 4590"/>
              <a:gd name="T18" fmla="*/ 1310 w 2745"/>
              <a:gd name="T19" fmla="*/ 5 h 4590"/>
              <a:gd name="T20" fmla="*/ 1038 w 2745"/>
              <a:gd name="T21" fmla="*/ 512 h 4590"/>
              <a:gd name="T22" fmla="*/ 1101 w 2745"/>
              <a:gd name="T23" fmla="*/ 766 h 4590"/>
              <a:gd name="T24" fmla="*/ 1127 w 2745"/>
              <a:gd name="T25" fmla="*/ 893 h 4590"/>
              <a:gd name="T26" fmla="*/ 615 w 2745"/>
              <a:gd name="T27" fmla="*/ 1375 h 4590"/>
              <a:gd name="T28" fmla="*/ 425 w 2745"/>
              <a:gd name="T29" fmla="*/ 2500 h 4590"/>
              <a:gd name="T30" fmla="*/ 209 w 2745"/>
              <a:gd name="T31" fmla="*/ 3603 h 4590"/>
              <a:gd name="T32" fmla="*/ 4 w 2745"/>
              <a:gd name="T33" fmla="*/ 3942 h 4590"/>
              <a:gd name="T34" fmla="*/ 45 w 2745"/>
              <a:gd name="T35" fmla="*/ 4180 h 4590"/>
              <a:gd name="T36" fmla="*/ 101 w 2745"/>
              <a:gd name="T37" fmla="*/ 4376 h 4590"/>
              <a:gd name="T38" fmla="*/ 209 w 2745"/>
              <a:gd name="T39" fmla="*/ 4376 h 4590"/>
              <a:gd name="T40" fmla="*/ 331 w 2745"/>
              <a:gd name="T41" fmla="*/ 4271 h 4590"/>
              <a:gd name="T42" fmla="*/ 410 w 2745"/>
              <a:gd name="T43" fmla="*/ 4365 h 4590"/>
              <a:gd name="T44" fmla="*/ 453 w 2745"/>
              <a:gd name="T45" fmla="*/ 4102 h 4590"/>
              <a:gd name="T46" fmla="*/ 792 w 2745"/>
              <a:gd name="T47" fmla="*/ 2783 h 4590"/>
              <a:gd name="T48" fmla="*/ 826 w 2745"/>
              <a:gd name="T49" fmla="*/ 2771 h 4590"/>
              <a:gd name="T50" fmla="*/ 714 w 2745"/>
              <a:gd name="T51" fmla="*/ 4452 h 4590"/>
              <a:gd name="T52" fmla="*/ 1372 w 2745"/>
              <a:gd name="T53" fmla="*/ 3891 h 4590"/>
              <a:gd name="T54" fmla="*/ 2029 w 2745"/>
              <a:gd name="T55" fmla="*/ 4461 h 4590"/>
              <a:gd name="T56" fmla="*/ 1918 w 2745"/>
              <a:gd name="T57" fmla="*/ 2771 h 4590"/>
              <a:gd name="T58" fmla="*/ 1953 w 2745"/>
              <a:gd name="T59" fmla="*/ 2783 h 4590"/>
              <a:gd name="T60" fmla="*/ 2292 w 2745"/>
              <a:gd name="T61" fmla="*/ 4102 h 4590"/>
              <a:gd name="T62" fmla="*/ 2335 w 2745"/>
              <a:gd name="T63" fmla="*/ 4365 h 4590"/>
              <a:gd name="T64" fmla="*/ 2414 w 2745"/>
              <a:gd name="T65" fmla="*/ 4271 h 4590"/>
              <a:gd name="T66" fmla="*/ 2536 w 2745"/>
              <a:gd name="T67" fmla="*/ 4376 h 4590"/>
              <a:gd name="T68" fmla="*/ 2644 w 2745"/>
              <a:gd name="T69" fmla="*/ 4376 h 4590"/>
              <a:gd name="T70" fmla="*/ 2700 w 2745"/>
              <a:gd name="T71" fmla="*/ 4180 h 4590"/>
              <a:gd name="T72" fmla="*/ 2741 w 2745"/>
              <a:gd name="T73" fmla="*/ 3942 h 4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45" h="4590">
                <a:moveTo>
                  <a:pt x="2741" y="3942"/>
                </a:moveTo>
                <a:lnTo>
                  <a:pt x="2741" y="3942"/>
                </a:lnTo>
                <a:lnTo>
                  <a:pt x="2569" y="3697"/>
                </a:lnTo>
                <a:lnTo>
                  <a:pt x="2536" y="3603"/>
                </a:lnTo>
                <a:cubicBezTo>
                  <a:pt x="2454" y="3111"/>
                  <a:pt x="2290" y="2710"/>
                  <a:pt x="2290" y="2710"/>
                </a:cubicBezTo>
                <a:lnTo>
                  <a:pt x="2320" y="2500"/>
                </a:lnTo>
                <a:cubicBezTo>
                  <a:pt x="2366" y="2233"/>
                  <a:pt x="2275" y="1905"/>
                  <a:pt x="2275" y="1905"/>
                </a:cubicBezTo>
                <a:cubicBezTo>
                  <a:pt x="2387" y="1452"/>
                  <a:pt x="2130" y="1375"/>
                  <a:pt x="2130" y="1375"/>
                </a:cubicBezTo>
                <a:cubicBezTo>
                  <a:pt x="1618" y="1227"/>
                  <a:pt x="1615" y="1059"/>
                  <a:pt x="1615" y="1059"/>
                </a:cubicBezTo>
                <a:lnTo>
                  <a:pt x="1618" y="893"/>
                </a:lnTo>
                <a:lnTo>
                  <a:pt x="1637" y="867"/>
                </a:lnTo>
                <a:lnTo>
                  <a:pt x="1644" y="766"/>
                </a:lnTo>
                <a:cubicBezTo>
                  <a:pt x="1697" y="772"/>
                  <a:pt x="1728" y="688"/>
                  <a:pt x="1728" y="688"/>
                </a:cubicBezTo>
                <a:cubicBezTo>
                  <a:pt x="1782" y="558"/>
                  <a:pt x="1707" y="512"/>
                  <a:pt x="1707" y="512"/>
                </a:cubicBezTo>
                <a:cubicBezTo>
                  <a:pt x="1784" y="307"/>
                  <a:pt x="1670" y="147"/>
                  <a:pt x="1670" y="147"/>
                </a:cubicBezTo>
                <a:cubicBezTo>
                  <a:pt x="1605" y="50"/>
                  <a:pt x="1511" y="15"/>
                  <a:pt x="1435" y="5"/>
                </a:cubicBezTo>
                <a:lnTo>
                  <a:pt x="1435" y="4"/>
                </a:lnTo>
                <a:cubicBezTo>
                  <a:pt x="1435" y="4"/>
                  <a:pt x="1410" y="0"/>
                  <a:pt x="1372" y="0"/>
                </a:cubicBezTo>
                <a:cubicBezTo>
                  <a:pt x="1335" y="0"/>
                  <a:pt x="1310" y="4"/>
                  <a:pt x="1310" y="4"/>
                </a:cubicBezTo>
                <a:lnTo>
                  <a:pt x="1310" y="5"/>
                </a:lnTo>
                <a:cubicBezTo>
                  <a:pt x="1234" y="15"/>
                  <a:pt x="1140" y="50"/>
                  <a:pt x="1075" y="147"/>
                </a:cubicBezTo>
                <a:cubicBezTo>
                  <a:pt x="1075" y="147"/>
                  <a:pt x="961" y="307"/>
                  <a:pt x="1038" y="512"/>
                </a:cubicBezTo>
                <a:cubicBezTo>
                  <a:pt x="1038" y="512"/>
                  <a:pt x="962" y="558"/>
                  <a:pt x="1017" y="688"/>
                </a:cubicBezTo>
                <a:cubicBezTo>
                  <a:pt x="1017" y="688"/>
                  <a:pt x="1047" y="772"/>
                  <a:pt x="1101" y="766"/>
                </a:cubicBezTo>
                <a:lnTo>
                  <a:pt x="1108" y="867"/>
                </a:lnTo>
                <a:lnTo>
                  <a:pt x="1127" y="893"/>
                </a:lnTo>
                <a:lnTo>
                  <a:pt x="1129" y="1059"/>
                </a:lnTo>
                <a:cubicBezTo>
                  <a:pt x="1129" y="1059"/>
                  <a:pt x="1127" y="1227"/>
                  <a:pt x="615" y="1375"/>
                </a:cubicBezTo>
                <a:cubicBezTo>
                  <a:pt x="615" y="1375"/>
                  <a:pt x="358" y="1452"/>
                  <a:pt x="470" y="1905"/>
                </a:cubicBezTo>
                <a:cubicBezTo>
                  <a:pt x="470" y="1905"/>
                  <a:pt x="379" y="2233"/>
                  <a:pt x="425" y="2500"/>
                </a:cubicBezTo>
                <a:lnTo>
                  <a:pt x="455" y="2710"/>
                </a:lnTo>
                <a:cubicBezTo>
                  <a:pt x="455" y="2710"/>
                  <a:pt x="291" y="3111"/>
                  <a:pt x="209" y="3603"/>
                </a:cubicBezTo>
                <a:lnTo>
                  <a:pt x="176" y="3697"/>
                </a:lnTo>
                <a:lnTo>
                  <a:pt x="4" y="3942"/>
                </a:lnTo>
                <a:lnTo>
                  <a:pt x="0" y="4147"/>
                </a:lnTo>
                <a:cubicBezTo>
                  <a:pt x="0" y="4147"/>
                  <a:pt x="7" y="4222"/>
                  <a:pt x="45" y="4180"/>
                </a:cubicBezTo>
                <a:lnTo>
                  <a:pt x="37" y="4368"/>
                </a:lnTo>
                <a:cubicBezTo>
                  <a:pt x="37" y="4368"/>
                  <a:pt x="44" y="4430"/>
                  <a:pt x="101" y="4376"/>
                </a:cubicBezTo>
                <a:cubicBezTo>
                  <a:pt x="101" y="4376"/>
                  <a:pt x="83" y="4590"/>
                  <a:pt x="177" y="4439"/>
                </a:cubicBezTo>
                <a:lnTo>
                  <a:pt x="209" y="4376"/>
                </a:lnTo>
                <a:cubicBezTo>
                  <a:pt x="209" y="4376"/>
                  <a:pt x="241" y="4541"/>
                  <a:pt x="297" y="4371"/>
                </a:cubicBezTo>
                <a:lnTo>
                  <a:pt x="331" y="4271"/>
                </a:lnTo>
                <a:cubicBezTo>
                  <a:pt x="331" y="4271"/>
                  <a:pt x="329" y="4350"/>
                  <a:pt x="355" y="4364"/>
                </a:cubicBezTo>
                <a:cubicBezTo>
                  <a:pt x="355" y="4364"/>
                  <a:pt x="379" y="4380"/>
                  <a:pt x="410" y="4365"/>
                </a:cubicBezTo>
                <a:cubicBezTo>
                  <a:pt x="410" y="4365"/>
                  <a:pt x="407" y="4254"/>
                  <a:pt x="428" y="4216"/>
                </a:cubicBezTo>
                <a:lnTo>
                  <a:pt x="453" y="4102"/>
                </a:lnTo>
                <a:cubicBezTo>
                  <a:pt x="453" y="4102"/>
                  <a:pt x="512" y="3944"/>
                  <a:pt x="457" y="3801"/>
                </a:cubicBezTo>
                <a:cubicBezTo>
                  <a:pt x="457" y="3801"/>
                  <a:pt x="777" y="3235"/>
                  <a:pt x="792" y="2783"/>
                </a:cubicBezTo>
                <a:lnTo>
                  <a:pt x="804" y="2548"/>
                </a:lnTo>
                <a:cubicBezTo>
                  <a:pt x="804" y="2548"/>
                  <a:pt x="829" y="2694"/>
                  <a:pt x="826" y="2771"/>
                </a:cubicBezTo>
                <a:cubicBezTo>
                  <a:pt x="826" y="2771"/>
                  <a:pt x="738" y="3235"/>
                  <a:pt x="677" y="3411"/>
                </a:cubicBezTo>
                <a:cubicBezTo>
                  <a:pt x="677" y="3411"/>
                  <a:pt x="593" y="3844"/>
                  <a:pt x="714" y="4452"/>
                </a:cubicBezTo>
                <a:cubicBezTo>
                  <a:pt x="731" y="4530"/>
                  <a:pt x="1340" y="4590"/>
                  <a:pt x="1347" y="4452"/>
                </a:cubicBezTo>
                <a:lnTo>
                  <a:pt x="1372" y="3891"/>
                </a:lnTo>
                <a:lnTo>
                  <a:pt x="1401" y="4452"/>
                </a:lnTo>
                <a:cubicBezTo>
                  <a:pt x="1407" y="4585"/>
                  <a:pt x="1971" y="4534"/>
                  <a:pt x="2029" y="4461"/>
                </a:cubicBezTo>
                <a:cubicBezTo>
                  <a:pt x="2152" y="3849"/>
                  <a:pt x="2068" y="3411"/>
                  <a:pt x="2068" y="3411"/>
                </a:cubicBezTo>
                <a:cubicBezTo>
                  <a:pt x="2007" y="3235"/>
                  <a:pt x="1918" y="2771"/>
                  <a:pt x="1918" y="2771"/>
                </a:cubicBezTo>
                <a:cubicBezTo>
                  <a:pt x="1916" y="2694"/>
                  <a:pt x="1941" y="2548"/>
                  <a:pt x="1941" y="2548"/>
                </a:cubicBezTo>
                <a:lnTo>
                  <a:pt x="1953" y="2783"/>
                </a:lnTo>
                <a:cubicBezTo>
                  <a:pt x="1968" y="3235"/>
                  <a:pt x="2287" y="3801"/>
                  <a:pt x="2287" y="3801"/>
                </a:cubicBezTo>
                <a:cubicBezTo>
                  <a:pt x="2233" y="3944"/>
                  <a:pt x="2292" y="4102"/>
                  <a:pt x="2292" y="4102"/>
                </a:cubicBezTo>
                <a:lnTo>
                  <a:pt x="2317" y="4216"/>
                </a:lnTo>
                <a:cubicBezTo>
                  <a:pt x="2338" y="4254"/>
                  <a:pt x="2335" y="4365"/>
                  <a:pt x="2335" y="4365"/>
                </a:cubicBezTo>
                <a:cubicBezTo>
                  <a:pt x="2366" y="4380"/>
                  <a:pt x="2390" y="4364"/>
                  <a:pt x="2390" y="4364"/>
                </a:cubicBezTo>
                <a:cubicBezTo>
                  <a:pt x="2416" y="4350"/>
                  <a:pt x="2414" y="4271"/>
                  <a:pt x="2414" y="4271"/>
                </a:cubicBezTo>
                <a:lnTo>
                  <a:pt x="2448" y="4371"/>
                </a:lnTo>
                <a:cubicBezTo>
                  <a:pt x="2504" y="4541"/>
                  <a:pt x="2536" y="4376"/>
                  <a:pt x="2536" y="4376"/>
                </a:cubicBezTo>
                <a:lnTo>
                  <a:pt x="2568" y="4439"/>
                </a:lnTo>
                <a:cubicBezTo>
                  <a:pt x="2662" y="4590"/>
                  <a:pt x="2644" y="4376"/>
                  <a:pt x="2644" y="4376"/>
                </a:cubicBezTo>
                <a:cubicBezTo>
                  <a:pt x="2701" y="4430"/>
                  <a:pt x="2707" y="4368"/>
                  <a:pt x="2707" y="4368"/>
                </a:cubicBezTo>
                <a:lnTo>
                  <a:pt x="2700" y="4180"/>
                </a:lnTo>
                <a:cubicBezTo>
                  <a:pt x="2738" y="4222"/>
                  <a:pt x="2745" y="4147"/>
                  <a:pt x="2745" y="4147"/>
                </a:cubicBezTo>
                <a:lnTo>
                  <a:pt x="2741" y="3942"/>
                </a:lnTo>
                <a:close/>
              </a:path>
            </a:pathLst>
          </a:custGeom>
          <a:solidFill>
            <a:schemeClr val="accent1"/>
          </a:solidFill>
          <a:ln w="571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18" name="Table 91">
            <a:extLst>
              <a:ext uri="{FF2B5EF4-FFF2-40B4-BE49-F238E27FC236}">
                <a16:creationId xmlns:a16="http://schemas.microsoft.com/office/drawing/2014/main" id="{2E94255D-E3A1-46F8-A8DD-DD7D49D47737}"/>
              </a:ext>
            </a:extLst>
          </p:cNvPr>
          <p:cNvGraphicFramePr>
            <a:graphicFrameLocks noGrp="1"/>
          </p:cNvGraphicFramePr>
          <p:nvPr>
            <p:extLst>
              <p:ext uri="{D42A27DB-BD31-4B8C-83A1-F6EECF244321}">
                <p14:modId xmlns:p14="http://schemas.microsoft.com/office/powerpoint/2010/main" val="1360908100"/>
              </p:ext>
            </p:extLst>
          </p:nvPr>
        </p:nvGraphicFramePr>
        <p:xfrm>
          <a:off x="8404529" y="1441147"/>
          <a:ext cx="2881325" cy="4462020"/>
        </p:xfrm>
        <a:graphic>
          <a:graphicData uri="http://schemas.openxmlformats.org/drawingml/2006/table">
            <a:tbl>
              <a:tblPr firstRow="1" bandRow="1">
                <a:tableStyleId>{93296810-A885-4BE3-A3E7-6D5BEEA58F35}</a:tableStyleId>
              </a:tblPr>
              <a:tblGrid>
                <a:gridCol w="2881325">
                  <a:extLst>
                    <a:ext uri="{9D8B030D-6E8A-4147-A177-3AD203B41FA5}">
                      <a16:colId xmlns:a16="http://schemas.microsoft.com/office/drawing/2014/main" val="20000"/>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accent2">
                              <a:lumMod val="20000"/>
                              <a:lumOff val="80000"/>
                            </a:schemeClr>
                          </a:solidFill>
                        </a:rPr>
                        <a:t>Conditions associated with </a:t>
                      </a:r>
                      <a:br>
                        <a:rPr lang="en-GB" sz="1200" b="1" dirty="0">
                          <a:solidFill>
                            <a:schemeClr val="accent2">
                              <a:lumMod val="20000"/>
                              <a:lumOff val="80000"/>
                            </a:schemeClr>
                          </a:solidFill>
                        </a:rPr>
                      </a:br>
                      <a:r>
                        <a:rPr lang="en-GB" sz="1200" b="1" dirty="0">
                          <a:solidFill>
                            <a:schemeClr val="accent2">
                              <a:lumMod val="20000"/>
                              <a:lumOff val="80000"/>
                            </a:schemeClr>
                          </a:solidFill>
                        </a:rPr>
                        <a:t>higher GDF-15 levels</a:t>
                      </a:r>
                    </a:p>
                  </a:txBody>
                  <a:tcPr marL="0" marR="0" marT="72000" marB="7200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56935189"/>
                  </a:ext>
                </a:extLst>
              </a:tr>
              <a:tr h="0">
                <a:tc>
                  <a:txBody>
                    <a:bodyPr/>
                    <a:lstStyle/>
                    <a:p>
                      <a:pPr algn="ctr"/>
                      <a:r>
                        <a:rPr lang="en-US" sz="1050" b="0" dirty="0">
                          <a:solidFill>
                            <a:schemeClr val="tx1"/>
                          </a:solidFill>
                        </a:rPr>
                        <a:t>Higher age</a:t>
                      </a:r>
                    </a:p>
                  </a:txBody>
                  <a:tcPr marL="0" marR="0" marT="72000" marB="7200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00"/>
                  </a:ext>
                </a:extLst>
              </a:tr>
              <a:tr h="188393">
                <a:tc>
                  <a:txBody>
                    <a:bodyPr/>
                    <a:lstStyle/>
                    <a:p>
                      <a:pPr algn="ctr"/>
                      <a:r>
                        <a:rPr lang="en-US" sz="1050" dirty="0"/>
                        <a:t>Current smoking</a:t>
                      </a:r>
                    </a:p>
                  </a:txBody>
                  <a:tcPr marL="0" marR="0" marT="72000" marB="72000" anchor="ctr">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01"/>
                  </a:ext>
                </a:extLst>
              </a:tr>
              <a:tr h="188393">
                <a:tc>
                  <a:txBody>
                    <a:bodyPr/>
                    <a:lstStyle/>
                    <a:p>
                      <a:pPr algn="ctr"/>
                      <a:r>
                        <a:rPr lang="en-US" sz="1050" dirty="0"/>
                        <a:t>Diabetes</a:t>
                      </a:r>
                      <a:r>
                        <a:rPr lang="en-US" sz="1050" baseline="0" dirty="0"/>
                        <a:t> mellitus (metabolic syndrome)</a:t>
                      </a:r>
                      <a:endParaRPr lang="en-US" sz="1050" dirty="0"/>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02"/>
                  </a:ext>
                </a:extLst>
              </a:tr>
              <a:tr h="188393">
                <a:tc>
                  <a:txBody>
                    <a:bodyPr/>
                    <a:lstStyle/>
                    <a:p>
                      <a:pPr algn="ctr"/>
                      <a:r>
                        <a:rPr lang="en-US" sz="1050" dirty="0"/>
                        <a:t>Genetic factors</a:t>
                      </a: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03"/>
                  </a:ext>
                </a:extLst>
              </a:tr>
              <a:tr h="188393">
                <a:tc>
                  <a:txBody>
                    <a:bodyPr/>
                    <a:lstStyle/>
                    <a:p>
                      <a:pPr algn="ctr"/>
                      <a:r>
                        <a:rPr lang="en-US" sz="1050" dirty="0"/>
                        <a:t>Acute inflammation (e.g. sepsis)</a:t>
                      </a: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04"/>
                  </a:ext>
                </a:extLst>
              </a:tr>
              <a:tr h="188393">
                <a:tc>
                  <a:txBody>
                    <a:bodyPr/>
                    <a:lstStyle/>
                    <a:p>
                      <a:pPr algn="ctr"/>
                      <a:r>
                        <a:rPr lang="en-US" sz="1050" dirty="0"/>
                        <a:t>Chronic inflammation (e.g.</a:t>
                      </a:r>
                      <a:r>
                        <a:rPr lang="en-US" sz="1050" baseline="0" dirty="0"/>
                        <a:t> rheumatoid arthritis</a:t>
                      </a:r>
                      <a:r>
                        <a:rPr lang="en-US" sz="1050" dirty="0"/>
                        <a:t>)</a:t>
                      </a: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05"/>
                  </a:ext>
                </a:extLst>
              </a:tr>
              <a:tr h="188393">
                <a:tc>
                  <a:txBody>
                    <a:bodyPr/>
                    <a:lstStyle/>
                    <a:p>
                      <a:pPr algn="ctr"/>
                      <a:r>
                        <a:rPr lang="en-US" sz="1050" dirty="0"/>
                        <a:t>Chronic kidney disease</a:t>
                      </a: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06"/>
                  </a:ext>
                </a:extLst>
              </a:tr>
              <a:tr h="188393">
                <a:tc>
                  <a:txBody>
                    <a:bodyPr/>
                    <a:lstStyle/>
                    <a:p>
                      <a:pPr algn="ctr"/>
                      <a:r>
                        <a:rPr lang="en-US" sz="1050" dirty="0"/>
                        <a:t>Anemia</a:t>
                      </a:r>
                      <a:r>
                        <a:rPr lang="en-US" sz="1050" baseline="0" dirty="0"/>
                        <a:t> and bleeding</a:t>
                      </a:r>
                      <a:endParaRPr lang="en-US" sz="1050" dirty="0"/>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07"/>
                  </a:ext>
                </a:extLst>
              </a:tr>
              <a:tr h="188393">
                <a:tc>
                  <a:txBody>
                    <a:bodyPr/>
                    <a:lstStyle/>
                    <a:p>
                      <a:pPr algn="ctr"/>
                      <a:r>
                        <a:rPr lang="en-US" sz="1050" dirty="0"/>
                        <a:t>Vascular disease</a:t>
                      </a: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08"/>
                  </a:ext>
                </a:extLst>
              </a:tr>
              <a:tr h="188393">
                <a:tc>
                  <a:txBody>
                    <a:bodyPr/>
                    <a:lstStyle/>
                    <a:p>
                      <a:pPr algn="ctr"/>
                      <a:r>
                        <a:rPr lang="en-US" sz="1050" dirty="0"/>
                        <a:t>Heart failure</a:t>
                      </a: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09"/>
                  </a:ext>
                </a:extLst>
              </a:tr>
              <a:tr h="188393">
                <a:tc>
                  <a:txBody>
                    <a:bodyPr/>
                    <a:lstStyle/>
                    <a:p>
                      <a:pPr algn="ctr"/>
                      <a:r>
                        <a:rPr lang="en-US" sz="1050" dirty="0"/>
                        <a:t>Atrial fibrillation</a:t>
                      </a: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10"/>
                  </a:ext>
                </a:extLst>
              </a:tr>
              <a:tr h="188393">
                <a:tc>
                  <a:txBody>
                    <a:bodyPr/>
                    <a:lstStyle/>
                    <a:p>
                      <a:pPr algn="ctr"/>
                      <a:r>
                        <a:rPr lang="en-US" sz="1050" dirty="0"/>
                        <a:t>Solid cancers</a:t>
                      </a: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11"/>
                  </a:ext>
                </a:extLst>
              </a:tr>
              <a:tr h="188393">
                <a:tc>
                  <a:txBody>
                    <a:bodyPr/>
                    <a:lstStyle/>
                    <a:p>
                      <a:pPr algn="ctr"/>
                      <a:r>
                        <a:rPr lang="en-US" sz="1050" dirty="0"/>
                        <a:t>Terminal illness, cachexia</a:t>
                      </a:r>
                    </a:p>
                  </a:txBody>
                  <a:tcPr marL="0" marR="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80000"/>
                      </a:schemeClr>
                    </a:solidFill>
                  </a:tcPr>
                </a:tc>
                <a:extLst>
                  <a:ext uri="{0D108BD9-81ED-4DB2-BD59-A6C34878D82A}">
                    <a16:rowId xmlns:a16="http://schemas.microsoft.com/office/drawing/2014/main" val="10012"/>
                  </a:ext>
                </a:extLst>
              </a:tr>
            </a:tbl>
          </a:graphicData>
        </a:graphic>
      </p:graphicFrame>
      <p:sp>
        <p:nvSpPr>
          <p:cNvPr id="20" name="Rectángulo 19"/>
          <p:cNvSpPr/>
          <p:nvPr/>
        </p:nvSpPr>
        <p:spPr>
          <a:xfrm>
            <a:off x="257756" y="223721"/>
            <a:ext cx="7843553" cy="67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smtClean="0">
                <a:solidFill>
                  <a:schemeClr val="tx1"/>
                </a:solidFill>
              </a:rPr>
              <a:t>Marcadores cardiacos: GDF-15</a:t>
            </a:r>
            <a:endParaRPr lang="es-ES" sz="3200" dirty="0">
              <a:solidFill>
                <a:schemeClr val="tx1"/>
              </a:solidFill>
            </a:endParaRPr>
          </a:p>
        </p:txBody>
      </p:sp>
    </p:spTree>
    <p:extLst>
      <p:ext uri="{BB962C8B-B14F-4D97-AF65-F5344CB8AC3E}">
        <p14:creationId xmlns:p14="http://schemas.microsoft.com/office/powerpoint/2010/main" val="279572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wipe(left)">
                                      <p:cBhvr>
                                        <p:cTn id="21" dur="500"/>
                                        <p:tgtEl>
                                          <p:spTgt spid="86"/>
                                        </p:tgtEl>
                                      </p:cBhvr>
                                    </p:animEffect>
                                  </p:childTnLst>
                                </p:cTn>
                              </p:par>
                              <p:par>
                                <p:cTn id="22" presetID="2" presetClass="entr" presetSubtype="4" decel="10000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1000" fill="hold"/>
                                        <p:tgtEl>
                                          <p:spTgt spid="21"/>
                                        </p:tgtEl>
                                        <p:attrNameLst>
                                          <p:attrName>ppt_x</p:attrName>
                                        </p:attrNameLst>
                                      </p:cBhvr>
                                      <p:tavLst>
                                        <p:tav tm="0">
                                          <p:val>
                                            <p:strVal val="#ppt_x"/>
                                          </p:val>
                                        </p:tav>
                                        <p:tav tm="100000">
                                          <p:val>
                                            <p:strVal val="#ppt_x"/>
                                          </p:val>
                                        </p:tav>
                                      </p:tavLst>
                                    </p:anim>
                                    <p:anim calcmode="lin" valueType="num">
                                      <p:cBhvr additive="base">
                                        <p:cTn id="25" dur="1000" fill="hold"/>
                                        <p:tgtEl>
                                          <p:spTgt spid="21"/>
                                        </p:tgtEl>
                                        <p:attrNameLst>
                                          <p:attrName>ppt_y</p:attrName>
                                        </p:attrNameLst>
                                      </p:cBhvr>
                                      <p:tavLst>
                                        <p:tav tm="0">
                                          <p:val>
                                            <p:strVal val="1+#ppt_h/2"/>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50"/>
                                        <p:tgtEl>
                                          <p:spTgt spid="18"/>
                                        </p:tgtEl>
                                      </p:cBhvr>
                                    </p:animEffect>
                                  </p:childTnLst>
                                </p:cTn>
                              </p:par>
                              <p:par>
                                <p:cTn id="29" presetID="42" presetClass="path" presetSubtype="0" decel="100000" fill="hold" nodeType="withEffect">
                                  <p:stCondLst>
                                    <p:cond delay="0"/>
                                  </p:stCondLst>
                                  <p:childTnLst>
                                    <p:animMotion origin="layout" path="M -2.22045E-16 0.03889 L -2.22045E-16 2.59259E-6 " pathEditMode="relative" rAng="0" ptsTypes="AA">
                                      <p:cBhvr>
                                        <p:cTn id="30" dur="500" fill="hold"/>
                                        <p:tgtEl>
                                          <p:spTgt spid="18"/>
                                        </p:tgtEl>
                                        <p:attrNameLst>
                                          <p:attrName>ppt_x</p:attrName>
                                          <p:attrName>ppt_y</p:attrName>
                                        </p:attrNameLst>
                                      </p:cBhvr>
                                      <p:rCtr x="0" y="-1944"/>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86" grpId="0" animBg="1"/>
      <p:bldP spid="9" grpId="0"/>
      <p:bldP spid="85"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3" name="Group 1042">
            <a:extLst>
              <a:ext uri="{FF2B5EF4-FFF2-40B4-BE49-F238E27FC236}">
                <a16:creationId xmlns:a16="http://schemas.microsoft.com/office/drawing/2014/main" id="{B7D3BECC-54EA-49AB-A6BA-5B2ABE0F754F}"/>
              </a:ext>
            </a:extLst>
          </p:cNvPr>
          <p:cNvGrpSpPr/>
          <p:nvPr/>
        </p:nvGrpSpPr>
        <p:grpSpPr>
          <a:xfrm>
            <a:off x="4889269" y="3082891"/>
            <a:ext cx="3578456" cy="2630560"/>
            <a:chOff x="4889269" y="3082891"/>
            <a:chExt cx="3578456" cy="2630560"/>
          </a:xfrm>
        </p:grpSpPr>
        <p:cxnSp>
          <p:nvCxnSpPr>
            <p:cNvPr id="21" name="Connector: Elbow 20">
              <a:extLst>
                <a:ext uri="{FF2B5EF4-FFF2-40B4-BE49-F238E27FC236}">
                  <a16:creationId xmlns:a16="http://schemas.microsoft.com/office/drawing/2014/main" id="{3E0170E8-9718-4740-B90A-991CAC60747F}"/>
                </a:ext>
              </a:extLst>
            </p:cNvPr>
            <p:cNvCxnSpPr>
              <a:stCxn id="122" idx="3"/>
              <a:endCxn id="132" idx="0"/>
            </p:cNvCxnSpPr>
            <p:nvPr/>
          </p:nvCxnSpPr>
          <p:spPr>
            <a:xfrm>
              <a:off x="6423327" y="3082891"/>
              <a:ext cx="255170" cy="881610"/>
            </a:xfrm>
            <a:prstGeom prst="bentConnector2">
              <a:avLst/>
            </a:prstGeom>
            <a:ln w="2540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900113A9-100C-48F1-B3EC-8A0C9515A485}"/>
                </a:ext>
              </a:extLst>
            </p:cNvPr>
            <p:cNvCxnSpPr>
              <a:stCxn id="123" idx="1"/>
              <a:endCxn id="132" idx="0"/>
            </p:cNvCxnSpPr>
            <p:nvPr/>
          </p:nvCxnSpPr>
          <p:spPr>
            <a:xfrm rot="10800000" flipV="1">
              <a:off x="6678497" y="3082891"/>
              <a:ext cx="255170" cy="881610"/>
            </a:xfrm>
            <a:prstGeom prst="bentConnector2">
              <a:avLst/>
            </a:prstGeom>
            <a:ln w="2540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FD10092-F5B2-490F-9929-9562C5125C0C}"/>
                </a:ext>
              </a:extLst>
            </p:cNvPr>
            <p:cNvCxnSpPr>
              <a:stCxn id="126" idx="3"/>
              <a:endCxn id="132" idx="0"/>
            </p:cNvCxnSpPr>
            <p:nvPr/>
          </p:nvCxnSpPr>
          <p:spPr>
            <a:xfrm>
              <a:off x="6423327" y="3610892"/>
              <a:ext cx="255170" cy="353609"/>
            </a:xfrm>
            <a:prstGeom prst="bentConnector2">
              <a:avLst/>
            </a:prstGeom>
            <a:ln w="2540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9FC3FBBE-8BB9-4DC5-8AE6-D4B34CB4110F}"/>
                </a:ext>
              </a:extLst>
            </p:cNvPr>
            <p:cNvCxnSpPr>
              <a:stCxn id="127" idx="1"/>
              <a:endCxn id="132" idx="0"/>
            </p:cNvCxnSpPr>
            <p:nvPr/>
          </p:nvCxnSpPr>
          <p:spPr>
            <a:xfrm rot="10800000" flipV="1">
              <a:off x="6678497" y="3610891"/>
              <a:ext cx="255170" cy="353609"/>
            </a:xfrm>
            <a:prstGeom prst="bentConnector2">
              <a:avLst/>
            </a:prstGeom>
            <a:ln w="2540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47E2C163-E262-48B6-979E-550021D7FC96}"/>
                </a:ext>
              </a:extLst>
            </p:cNvPr>
            <p:cNvCxnSpPr>
              <a:stCxn id="132" idx="2"/>
              <a:endCxn id="98" idx="3"/>
            </p:cNvCxnSpPr>
            <p:nvPr/>
          </p:nvCxnSpPr>
          <p:spPr>
            <a:xfrm rot="5400000">
              <a:off x="6074219" y="5109172"/>
              <a:ext cx="362089" cy="846469"/>
            </a:xfrm>
            <a:prstGeom prst="bentConnector2">
              <a:avLst/>
            </a:prstGeom>
            <a:ln w="2540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sp>
          <p:nvSpPr>
            <p:cNvPr id="132" name="Rectangle: Rounded Corners 131">
              <a:extLst>
                <a:ext uri="{FF2B5EF4-FFF2-40B4-BE49-F238E27FC236}">
                  <a16:creationId xmlns:a16="http://schemas.microsoft.com/office/drawing/2014/main" id="{869EAB9E-7909-4207-8603-3401E43B7B9A}"/>
                </a:ext>
              </a:extLst>
            </p:cNvPr>
            <p:cNvSpPr/>
            <p:nvPr/>
          </p:nvSpPr>
          <p:spPr>
            <a:xfrm>
              <a:off x="4889269" y="3964501"/>
              <a:ext cx="3578456" cy="1386861"/>
            </a:xfrm>
            <a:prstGeom prst="roundRect">
              <a:avLst>
                <a:gd name="adj" fmla="val 457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solidFill>
                  <a:schemeClr val="tx1"/>
                </a:solidFill>
              </a:endParaRPr>
            </a:p>
          </p:txBody>
        </p:sp>
        <p:grpSp>
          <p:nvGrpSpPr>
            <p:cNvPr id="7" name="Group 6">
              <a:extLst>
                <a:ext uri="{FF2B5EF4-FFF2-40B4-BE49-F238E27FC236}">
                  <a16:creationId xmlns:a16="http://schemas.microsoft.com/office/drawing/2014/main" id="{52A95686-963D-4B43-ABC5-1860E0805DB0}"/>
                </a:ext>
              </a:extLst>
            </p:cNvPr>
            <p:cNvGrpSpPr/>
            <p:nvPr/>
          </p:nvGrpSpPr>
          <p:grpSpPr>
            <a:xfrm>
              <a:off x="5084838" y="4141229"/>
              <a:ext cx="897880" cy="394837"/>
              <a:chOff x="-2860365" y="3884998"/>
              <a:chExt cx="897880" cy="394837"/>
            </a:xfrm>
          </p:grpSpPr>
          <p:pic>
            <p:nvPicPr>
              <p:cNvPr id="1033" name="Picture 2" descr="Image result for cardiomyocyt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178" b="71387"/>
              <a:stretch/>
            </p:blipFill>
            <p:spPr bwMode="auto">
              <a:xfrm>
                <a:off x="-2860365" y="3894069"/>
                <a:ext cx="516437" cy="25227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Image result for cardiomyocyt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178" b="71387"/>
              <a:stretch/>
            </p:blipFill>
            <p:spPr bwMode="auto">
              <a:xfrm>
                <a:off x="-2737140" y="4027563"/>
                <a:ext cx="516437" cy="252272"/>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Image result for cardiomyocyt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178" b="71387"/>
              <a:stretch/>
            </p:blipFill>
            <p:spPr bwMode="auto">
              <a:xfrm>
                <a:off x="-2478922" y="3884998"/>
                <a:ext cx="516437" cy="252272"/>
              </a:xfrm>
              <a:prstGeom prst="rect">
                <a:avLst/>
              </a:prstGeom>
              <a:noFill/>
              <a:extLst>
                <a:ext uri="{909E8E84-426E-40DD-AFC4-6F175D3DCCD1}">
                  <a14:hiddenFill xmlns:a14="http://schemas.microsoft.com/office/drawing/2010/main">
                    <a:solidFill>
                      <a:srgbClr val="FFFFFF"/>
                    </a:solidFill>
                  </a14:hiddenFill>
                </a:ext>
              </a:extLst>
            </p:spPr>
          </p:pic>
        </p:grpSp>
        <p:pic>
          <p:nvPicPr>
            <p:cNvPr id="129" name="Picture 4" descr="Image result for Vascular Smooth Muscle Cells">
              <a:extLst>
                <a:ext uri="{FF2B5EF4-FFF2-40B4-BE49-F238E27FC236}">
                  <a16:creationId xmlns:a16="http://schemas.microsoft.com/office/drawing/2014/main" id="{4116C2F1-821F-48C4-9627-9B43555542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836" r="72488" b="55952"/>
            <a:stretch/>
          </p:blipFill>
          <p:spPr bwMode="auto">
            <a:xfrm>
              <a:off x="6673088" y="4175166"/>
              <a:ext cx="960652" cy="252272"/>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6" descr="Image result for Endothelial Cells">
              <a:extLst>
                <a:ext uri="{FF2B5EF4-FFF2-40B4-BE49-F238E27FC236}">
                  <a16:creationId xmlns:a16="http://schemas.microsoft.com/office/drawing/2014/main" id="{C0665B4D-E45B-41FC-90C8-D981889742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19731" r="1722" b="56597"/>
            <a:stretch/>
          </p:blipFill>
          <p:spPr bwMode="auto">
            <a:xfrm>
              <a:off x="5140056" y="4835587"/>
              <a:ext cx="813796" cy="346874"/>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10" descr="Image result for Adipocytes">
              <a:extLst>
                <a:ext uri="{FF2B5EF4-FFF2-40B4-BE49-F238E27FC236}">
                  <a16:creationId xmlns:a16="http://schemas.microsoft.com/office/drawing/2014/main" id="{C25D941D-DA43-4802-BE99-8D0621A904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7903" y="4715942"/>
              <a:ext cx="465090" cy="472892"/>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a:extLst>
                <a:ext uri="{FF2B5EF4-FFF2-40B4-BE49-F238E27FC236}">
                  <a16:creationId xmlns:a16="http://schemas.microsoft.com/office/drawing/2014/main" id="{92F2EA1A-554B-475E-9036-C82A17005394}"/>
                </a:ext>
              </a:extLst>
            </p:cNvPr>
            <p:cNvSpPr txBox="1"/>
            <p:nvPr/>
          </p:nvSpPr>
          <p:spPr>
            <a:xfrm>
              <a:off x="6064139" y="4091236"/>
              <a:ext cx="749920" cy="527302"/>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en-US"/>
              </a:defPPr>
              <a:lvl1pPr algn="ctr">
                <a:defRPr sz="12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1000" dirty="0"/>
                <a:t>Cardiac myocytes</a:t>
              </a:r>
            </a:p>
          </p:txBody>
        </p:sp>
        <p:sp>
          <p:nvSpPr>
            <p:cNvPr id="137" name="TextBox 136">
              <a:extLst>
                <a:ext uri="{FF2B5EF4-FFF2-40B4-BE49-F238E27FC236}">
                  <a16:creationId xmlns:a16="http://schemas.microsoft.com/office/drawing/2014/main" id="{5575760F-4A58-490A-84A3-CDAC81BDC311}"/>
                </a:ext>
              </a:extLst>
            </p:cNvPr>
            <p:cNvSpPr txBox="1"/>
            <p:nvPr/>
          </p:nvSpPr>
          <p:spPr>
            <a:xfrm>
              <a:off x="7675772" y="4091236"/>
              <a:ext cx="749920" cy="527302"/>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en-US"/>
              </a:defPPr>
              <a:lvl1pPr algn="ctr">
                <a:defRPr sz="12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1000" dirty="0"/>
                <a:t>Vascular Smooth Muscle Cells</a:t>
              </a:r>
            </a:p>
          </p:txBody>
        </p:sp>
        <p:sp>
          <p:nvSpPr>
            <p:cNvPr id="138" name="TextBox 137">
              <a:extLst>
                <a:ext uri="{FF2B5EF4-FFF2-40B4-BE49-F238E27FC236}">
                  <a16:creationId xmlns:a16="http://schemas.microsoft.com/office/drawing/2014/main" id="{3C006D12-E64D-4186-8688-7B1506B38C80}"/>
                </a:ext>
              </a:extLst>
            </p:cNvPr>
            <p:cNvSpPr txBox="1"/>
            <p:nvPr/>
          </p:nvSpPr>
          <p:spPr>
            <a:xfrm>
              <a:off x="6064139" y="4703927"/>
              <a:ext cx="749920" cy="527302"/>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en-US"/>
              </a:defPPr>
              <a:lvl1pPr algn="ctr">
                <a:defRPr sz="12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1000" dirty="0"/>
                <a:t>Endothelial Cells</a:t>
              </a:r>
            </a:p>
          </p:txBody>
        </p:sp>
        <p:sp>
          <p:nvSpPr>
            <p:cNvPr id="139" name="TextBox 138">
              <a:extLst>
                <a:ext uri="{FF2B5EF4-FFF2-40B4-BE49-F238E27FC236}">
                  <a16:creationId xmlns:a16="http://schemas.microsoft.com/office/drawing/2014/main" id="{ADA63A52-01F7-4EAE-85BF-0346F8B752B0}"/>
                </a:ext>
              </a:extLst>
            </p:cNvPr>
            <p:cNvSpPr txBox="1"/>
            <p:nvPr/>
          </p:nvSpPr>
          <p:spPr>
            <a:xfrm>
              <a:off x="7675772" y="4703927"/>
              <a:ext cx="749920" cy="527302"/>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en-US"/>
              </a:defPPr>
              <a:lvl1pPr algn="ctr">
                <a:defRPr sz="12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1000" dirty="0"/>
                <a:t>Adipocytes</a:t>
              </a:r>
            </a:p>
          </p:txBody>
        </p:sp>
      </p:grpSp>
      <p:sp>
        <p:nvSpPr>
          <p:cNvPr id="2" name="Title 1">
            <a:extLst>
              <a:ext uri="{FF2B5EF4-FFF2-40B4-BE49-F238E27FC236}">
                <a16:creationId xmlns:a16="http://schemas.microsoft.com/office/drawing/2014/main" id="{45252964-3392-4992-848E-16016FC4138F}"/>
              </a:ext>
            </a:extLst>
          </p:cNvPr>
          <p:cNvSpPr>
            <a:spLocks noGrp="1"/>
          </p:cNvSpPr>
          <p:nvPr>
            <p:ph type="title"/>
          </p:nvPr>
        </p:nvSpPr>
        <p:spPr/>
        <p:txBody>
          <a:bodyPr/>
          <a:lstStyle/>
          <a:p>
            <a:r>
              <a:rPr lang="en-GB" sz="3200" b="1" dirty="0"/>
              <a:t>Marker biology</a:t>
            </a:r>
            <a:br>
              <a:rPr lang="en-GB" sz="3200" b="1" dirty="0"/>
            </a:br>
            <a:r>
              <a:rPr lang="en-GB" sz="2400" b="0" dirty="0">
                <a:solidFill>
                  <a:schemeClr val="accent3">
                    <a:lumMod val="75000"/>
                  </a:schemeClr>
                </a:solidFill>
              </a:rPr>
              <a:t>GDF-15 – stress-responsive member of the TGFβ cytokine superfamily</a:t>
            </a:r>
          </a:p>
        </p:txBody>
      </p:sp>
      <p:sp>
        <p:nvSpPr>
          <p:cNvPr id="67" name="Freeform 5">
            <a:extLst>
              <a:ext uri="{FF2B5EF4-FFF2-40B4-BE49-F238E27FC236}">
                <a16:creationId xmlns:a16="http://schemas.microsoft.com/office/drawing/2014/main" id="{991ABF08-BA2A-497E-A078-468222BEF311}"/>
              </a:ext>
            </a:extLst>
          </p:cNvPr>
          <p:cNvSpPr>
            <a:spLocks/>
          </p:cNvSpPr>
          <p:nvPr/>
        </p:nvSpPr>
        <p:spPr bwMode="auto">
          <a:xfrm>
            <a:off x="9098012" y="1806325"/>
            <a:ext cx="2529020" cy="4223188"/>
          </a:xfrm>
          <a:custGeom>
            <a:avLst/>
            <a:gdLst>
              <a:gd name="T0" fmla="*/ 2741 w 2745"/>
              <a:gd name="T1" fmla="*/ 3942 h 4590"/>
              <a:gd name="T2" fmla="*/ 2536 w 2745"/>
              <a:gd name="T3" fmla="*/ 3603 h 4590"/>
              <a:gd name="T4" fmla="*/ 2320 w 2745"/>
              <a:gd name="T5" fmla="*/ 2500 h 4590"/>
              <a:gd name="T6" fmla="*/ 2130 w 2745"/>
              <a:gd name="T7" fmla="*/ 1375 h 4590"/>
              <a:gd name="T8" fmla="*/ 1618 w 2745"/>
              <a:gd name="T9" fmla="*/ 893 h 4590"/>
              <a:gd name="T10" fmla="*/ 1644 w 2745"/>
              <a:gd name="T11" fmla="*/ 766 h 4590"/>
              <a:gd name="T12" fmla="*/ 1707 w 2745"/>
              <a:gd name="T13" fmla="*/ 512 h 4590"/>
              <a:gd name="T14" fmla="*/ 1435 w 2745"/>
              <a:gd name="T15" fmla="*/ 5 h 4590"/>
              <a:gd name="T16" fmla="*/ 1372 w 2745"/>
              <a:gd name="T17" fmla="*/ 0 h 4590"/>
              <a:gd name="T18" fmla="*/ 1310 w 2745"/>
              <a:gd name="T19" fmla="*/ 5 h 4590"/>
              <a:gd name="T20" fmla="*/ 1038 w 2745"/>
              <a:gd name="T21" fmla="*/ 512 h 4590"/>
              <a:gd name="T22" fmla="*/ 1101 w 2745"/>
              <a:gd name="T23" fmla="*/ 766 h 4590"/>
              <a:gd name="T24" fmla="*/ 1127 w 2745"/>
              <a:gd name="T25" fmla="*/ 893 h 4590"/>
              <a:gd name="T26" fmla="*/ 615 w 2745"/>
              <a:gd name="T27" fmla="*/ 1375 h 4590"/>
              <a:gd name="T28" fmla="*/ 425 w 2745"/>
              <a:gd name="T29" fmla="*/ 2500 h 4590"/>
              <a:gd name="T30" fmla="*/ 209 w 2745"/>
              <a:gd name="T31" fmla="*/ 3603 h 4590"/>
              <a:gd name="T32" fmla="*/ 4 w 2745"/>
              <a:gd name="T33" fmla="*/ 3942 h 4590"/>
              <a:gd name="T34" fmla="*/ 45 w 2745"/>
              <a:gd name="T35" fmla="*/ 4180 h 4590"/>
              <a:gd name="T36" fmla="*/ 101 w 2745"/>
              <a:gd name="T37" fmla="*/ 4376 h 4590"/>
              <a:gd name="T38" fmla="*/ 209 w 2745"/>
              <a:gd name="T39" fmla="*/ 4376 h 4590"/>
              <a:gd name="T40" fmla="*/ 331 w 2745"/>
              <a:gd name="T41" fmla="*/ 4271 h 4590"/>
              <a:gd name="T42" fmla="*/ 410 w 2745"/>
              <a:gd name="T43" fmla="*/ 4365 h 4590"/>
              <a:gd name="T44" fmla="*/ 453 w 2745"/>
              <a:gd name="T45" fmla="*/ 4102 h 4590"/>
              <a:gd name="T46" fmla="*/ 792 w 2745"/>
              <a:gd name="T47" fmla="*/ 2783 h 4590"/>
              <a:gd name="T48" fmla="*/ 826 w 2745"/>
              <a:gd name="T49" fmla="*/ 2771 h 4590"/>
              <a:gd name="T50" fmla="*/ 714 w 2745"/>
              <a:gd name="T51" fmla="*/ 4452 h 4590"/>
              <a:gd name="T52" fmla="*/ 1372 w 2745"/>
              <a:gd name="T53" fmla="*/ 3891 h 4590"/>
              <a:gd name="T54" fmla="*/ 2029 w 2745"/>
              <a:gd name="T55" fmla="*/ 4461 h 4590"/>
              <a:gd name="T56" fmla="*/ 1918 w 2745"/>
              <a:gd name="T57" fmla="*/ 2771 h 4590"/>
              <a:gd name="T58" fmla="*/ 1953 w 2745"/>
              <a:gd name="T59" fmla="*/ 2783 h 4590"/>
              <a:gd name="T60" fmla="*/ 2292 w 2745"/>
              <a:gd name="T61" fmla="*/ 4102 h 4590"/>
              <a:gd name="T62" fmla="*/ 2335 w 2745"/>
              <a:gd name="T63" fmla="*/ 4365 h 4590"/>
              <a:gd name="T64" fmla="*/ 2414 w 2745"/>
              <a:gd name="T65" fmla="*/ 4271 h 4590"/>
              <a:gd name="T66" fmla="*/ 2536 w 2745"/>
              <a:gd name="T67" fmla="*/ 4376 h 4590"/>
              <a:gd name="T68" fmla="*/ 2644 w 2745"/>
              <a:gd name="T69" fmla="*/ 4376 h 4590"/>
              <a:gd name="T70" fmla="*/ 2700 w 2745"/>
              <a:gd name="T71" fmla="*/ 4180 h 4590"/>
              <a:gd name="T72" fmla="*/ 2741 w 2745"/>
              <a:gd name="T73" fmla="*/ 3942 h 4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45" h="4590">
                <a:moveTo>
                  <a:pt x="2741" y="3942"/>
                </a:moveTo>
                <a:lnTo>
                  <a:pt x="2741" y="3942"/>
                </a:lnTo>
                <a:lnTo>
                  <a:pt x="2569" y="3697"/>
                </a:lnTo>
                <a:lnTo>
                  <a:pt x="2536" y="3603"/>
                </a:lnTo>
                <a:cubicBezTo>
                  <a:pt x="2454" y="3111"/>
                  <a:pt x="2290" y="2710"/>
                  <a:pt x="2290" y="2710"/>
                </a:cubicBezTo>
                <a:lnTo>
                  <a:pt x="2320" y="2500"/>
                </a:lnTo>
                <a:cubicBezTo>
                  <a:pt x="2366" y="2233"/>
                  <a:pt x="2275" y="1905"/>
                  <a:pt x="2275" y="1905"/>
                </a:cubicBezTo>
                <a:cubicBezTo>
                  <a:pt x="2387" y="1452"/>
                  <a:pt x="2130" y="1375"/>
                  <a:pt x="2130" y="1375"/>
                </a:cubicBezTo>
                <a:cubicBezTo>
                  <a:pt x="1618" y="1227"/>
                  <a:pt x="1615" y="1059"/>
                  <a:pt x="1615" y="1059"/>
                </a:cubicBezTo>
                <a:lnTo>
                  <a:pt x="1618" y="893"/>
                </a:lnTo>
                <a:lnTo>
                  <a:pt x="1637" y="867"/>
                </a:lnTo>
                <a:lnTo>
                  <a:pt x="1644" y="766"/>
                </a:lnTo>
                <a:cubicBezTo>
                  <a:pt x="1697" y="772"/>
                  <a:pt x="1728" y="688"/>
                  <a:pt x="1728" y="688"/>
                </a:cubicBezTo>
                <a:cubicBezTo>
                  <a:pt x="1782" y="558"/>
                  <a:pt x="1707" y="512"/>
                  <a:pt x="1707" y="512"/>
                </a:cubicBezTo>
                <a:cubicBezTo>
                  <a:pt x="1784" y="307"/>
                  <a:pt x="1670" y="147"/>
                  <a:pt x="1670" y="147"/>
                </a:cubicBezTo>
                <a:cubicBezTo>
                  <a:pt x="1605" y="50"/>
                  <a:pt x="1511" y="15"/>
                  <a:pt x="1435" y="5"/>
                </a:cubicBezTo>
                <a:lnTo>
                  <a:pt x="1435" y="4"/>
                </a:lnTo>
                <a:cubicBezTo>
                  <a:pt x="1435" y="4"/>
                  <a:pt x="1410" y="0"/>
                  <a:pt x="1372" y="0"/>
                </a:cubicBezTo>
                <a:cubicBezTo>
                  <a:pt x="1335" y="0"/>
                  <a:pt x="1310" y="4"/>
                  <a:pt x="1310" y="4"/>
                </a:cubicBezTo>
                <a:lnTo>
                  <a:pt x="1310" y="5"/>
                </a:lnTo>
                <a:cubicBezTo>
                  <a:pt x="1234" y="15"/>
                  <a:pt x="1140" y="50"/>
                  <a:pt x="1075" y="147"/>
                </a:cubicBezTo>
                <a:cubicBezTo>
                  <a:pt x="1075" y="147"/>
                  <a:pt x="961" y="307"/>
                  <a:pt x="1038" y="512"/>
                </a:cubicBezTo>
                <a:cubicBezTo>
                  <a:pt x="1038" y="512"/>
                  <a:pt x="962" y="558"/>
                  <a:pt x="1017" y="688"/>
                </a:cubicBezTo>
                <a:cubicBezTo>
                  <a:pt x="1017" y="688"/>
                  <a:pt x="1047" y="772"/>
                  <a:pt x="1101" y="766"/>
                </a:cubicBezTo>
                <a:lnTo>
                  <a:pt x="1108" y="867"/>
                </a:lnTo>
                <a:lnTo>
                  <a:pt x="1127" y="893"/>
                </a:lnTo>
                <a:lnTo>
                  <a:pt x="1129" y="1059"/>
                </a:lnTo>
                <a:cubicBezTo>
                  <a:pt x="1129" y="1059"/>
                  <a:pt x="1127" y="1227"/>
                  <a:pt x="615" y="1375"/>
                </a:cubicBezTo>
                <a:cubicBezTo>
                  <a:pt x="615" y="1375"/>
                  <a:pt x="358" y="1452"/>
                  <a:pt x="470" y="1905"/>
                </a:cubicBezTo>
                <a:cubicBezTo>
                  <a:pt x="470" y="1905"/>
                  <a:pt x="379" y="2233"/>
                  <a:pt x="425" y="2500"/>
                </a:cubicBezTo>
                <a:lnTo>
                  <a:pt x="455" y="2710"/>
                </a:lnTo>
                <a:cubicBezTo>
                  <a:pt x="455" y="2710"/>
                  <a:pt x="291" y="3111"/>
                  <a:pt x="209" y="3603"/>
                </a:cubicBezTo>
                <a:lnTo>
                  <a:pt x="176" y="3697"/>
                </a:lnTo>
                <a:lnTo>
                  <a:pt x="4" y="3942"/>
                </a:lnTo>
                <a:lnTo>
                  <a:pt x="0" y="4147"/>
                </a:lnTo>
                <a:cubicBezTo>
                  <a:pt x="0" y="4147"/>
                  <a:pt x="7" y="4222"/>
                  <a:pt x="45" y="4180"/>
                </a:cubicBezTo>
                <a:lnTo>
                  <a:pt x="37" y="4368"/>
                </a:lnTo>
                <a:cubicBezTo>
                  <a:pt x="37" y="4368"/>
                  <a:pt x="44" y="4430"/>
                  <a:pt x="101" y="4376"/>
                </a:cubicBezTo>
                <a:cubicBezTo>
                  <a:pt x="101" y="4376"/>
                  <a:pt x="83" y="4590"/>
                  <a:pt x="177" y="4439"/>
                </a:cubicBezTo>
                <a:lnTo>
                  <a:pt x="209" y="4376"/>
                </a:lnTo>
                <a:cubicBezTo>
                  <a:pt x="209" y="4376"/>
                  <a:pt x="241" y="4541"/>
                  <a:pt x="297" y="4371"/>
                </a:cubicBezTo>
                <a:lnTo>
                  <a:pt x="331" y="4271"/>
                </a:lnTo>
                <a:cubicBezTo>
                  <a:pt x="331" y="4271"/>
                  <a:pt x="329" y="4350"/>
                  <a:pt x="355" y="4364"/>
                </a:cubicBezTo>
                <a:cubicBezTo>
                  <a:pt x="355" y="4364"/>
                  <a:pt x="379" y="4380"/>
                  <a:pt x="410" y="4365"/>
                </a:cubicBezTo>
                <a:cubicBezTo>
                  <a:pt x="410" y="4365"/>
                  <a:pt x="407" y="4254"/>
                  <a:pt x="428" y="4216"/>
                </a:cubicBezTo>
                <a:lnTo>
                  <a:pt x="453" y="4102"/>
                </a:lnTo>
                <a:cubicBezTo>
                  <a:pt x="453" y="4102"/>
                  <a:pt x="512" y="3944"/>
                  <a:pt x="457" y="3801"/>
                </a:cubicBezTo>
                <a:cubicBezTo>
                  <a:pt x="457" y="3801"/>
                  <a:pt x="777" y="3235"/>
                  <a:pt x="792" y="2783"/>
                </a:cubicBezTo>
                <a:lnTo>
                  <a:pt x="804" y="2548"/>
                </a:lnTo>
                <a:cubicBezTo>
                  <a:pt x="804" y="2548"/>
                  <a:pt x="829" y="2694"/>
                  <a:pt x="826" y="2771"/>
                </a:cubicBezTo>
                <a:cubicBezTo>
                  <a:pt x="826" y="2771"/>
                  <a:pt x="738" y="3235"/>
                  <a:pt x="677" y="3411"/>
                </a:cubicBezTo>
                <a:cubicBezTo>
                  <a:pt x="677" y="3411"/>
                  <a:pt x="593" y="3844"/>
                  <a:pt x="714" y="4452"/>
                </a:cubicBezTo>
                <a:cubicBezTo>
                  <a:pt x="731" y="4530"/>
                  <a:pt x="1340" y="4590"/>
                  <a:pt x="1347" y="4452"/>
                </a:cubicBezTo>
                <a:lnTo>
                  <a:pt x="1372" y="3891"/>
                </a:lnTo>
                <a:lnTo>
                  <a:pt x="1401" y="4452"/>
                </a:lnTo>
                <a:cubicBezTo>
                  <a:pt x="1407" y="4585"/>
                  <a:pt x="1971" y="4534"/>
                  <a:pt x="2029" y="4461"/>
                </a:cubicBezTo>
                <a:cubicBezTo>
                  <a:pt x="2152" y="3849"/>
                  <a:pt x="2068" y="3411"/>
                  <a:pt x="2068" y="3411"/>
                </a:cubicBezTo>
                <a:cubicBezTo>
                  <a:pt x="2007" y="3235"/>
                  <a:pt x="1918" y="2771"/>
                  <a:pt x="1918" y="2771"/>
                </a:cubicBezTo>
                <a:cubicBezTo>
                  <a:pt x="1916" y="2694"/>
                  <a:pt x="1941" y="2548"/>
                  <a:pt x="1941" y="2548"/>
                </a:cubicBezTo>
                <a:lnTo>
                  <a:pt x="1953" y="2783"/>
                </a:lnTo>
                <a:cubicBezTo>
                  <a:pt x="1968" y="3235"/>
                  <a:pt x="2287" y="3801"/>
                  <a:pt x="2287" y="3801"/>
                </a:cubicBezTo>
                <a:cubicBezTo>
                  <a:pt x="2233" y="3944"/>
                  <a:pt x="2292" y="4102"/>
                  <a:pt x="2292" y="4102"/>
                </a:cubicBezTo>
                <a:lnTo>
                  <a:pt x="2317" y="4216"/>
                </a:lnTo>
                <a:cubicBezTo>
                  <a:pt x="2338" y="4254"/>
                  <a:pt x="2335" y="4365"/>
                  <a:pt x="2335" y="4365"/>
                </a:cubicBezTo>
                <a:cubicBezTo>
                  <a:pt x="2366" y="4380"/>
                  <a:pt x="2390" y="4364"/>
                  <a:pt x="2390" y="4364"/>
                </a:cubicBezTo>
                <a:cubicBezTo>
                  <a:pt x="2416" y="4350"/>
                  <a:pt x="2414" y="4271"/>
                  <a:pt x="2414" y="4271"/>
                </a:cubicBezTo>
                <a:lnTo>
                  <a:pt x="2448" y="4371"/>
                </a:lnTo>
                <a:cubicBezTo>
                  <a:pt x="2504" y="4541"/>
                  <a:pt x="2536" y="4376"/>
                  <a:pt x="2536" y="4376"/>
                </a:cubicBezTo>
                <a:lnTo>
                  <a:pt x="2568" y="4439"/>
                </a:lnTo>
                <a:cubicBezTo>
                  <a:pt x="2662" y="4590"/>
                  <a:pt x="2644" y="4376"/>
                  <a:pt x="2644" y="4376"/>
                </a:cubicBezTo>
                <a:cubicBezTo>
                  <a:pt x="2701" y="4430"/>
                  <a:pt x="2707" y="4368"/>
                  <a:pt x="2707" y="4368"/>
                </a:cubicBezTo>
                <a:lnTo>
                  <a:pt x="2700" y="4180"/>
                </a:lnTo>
                <a:cubicBezTo>
                  <a:pt x="2738" y="4222"/>
                  <a:pt x="2745" y="4147"/>
                  <a:pt x="2745" y="4147"/>
                </a:cubicBezTo>
                <a:lnTo>
                  <a:pt x="2741" y="3942"/>
                </a:lnTo>
                <a:close/>
              </a:path>
            </a:pathLst>
          </a:custGeom>
          <a:solidFill>
            <a:schemeClr val="accent1"/>
          </a:solidFill>
          <a:ln w="571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Rectangle 86">
            <a:extLst>
              <a:ext uri="{FF2B5EF4-FFF2-40B4-BE49-F238E27FC236}">
                <a16:creationId xmlns:a16="http://schemas.microsoft.com/office/drawing/2014/main" id="{085F264B-2E88-478E-BECC-8EC2E08878B5}"/>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8" name="Rectangle 15">
            <a:extLst>
              <a:ext uri="{FF2B5EF4-FFF2-40B4-BE49-F238E27FC236}">
                <a16:creationId xmlns:a16="http://schemas.microsoft.com/office/drawing/2014/main" id="{34EA317A-F30E-4B93-84D1-04CB63584D63}"/>
              </a:ext>
            </a:extLst>
          </p:cNvPr>
          <p:cNvSpPr>
            <a:spLocks noChangeArrowheads="1"/>
          </p:cNvSpPr>
          <p:nvPr/>
        </p:nvSpPr>
        <p:spPr bwMode="auto">
          <a:xfrm>
            <a:off x="371476" y="6334538"/>
            <a:ext cx="11449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r>
              <a:rPr lang="en-US" b="0" i="1" dirty="0">
                <a:solidFill>
                  <a:schemeClr val="bg1"/>
                </a:solidFill>
                <a:latin typeface="+mj-lt"/>
                <a:ea typeface="Imago Normal" charset="0"/>
                <a:cs typeface="Imago Normal" charset="0"/>
              </a:rPr>
              <a:t>LAD, </a:t>
            </a:r>
            <a:r>
              <a:rPr lang="en-GB" b="0" i="1" dirty="0">
                <a:solidFill>
                  <a:schemeClr val="bg1"/>
                </a:solidFill>
                <a:latin typeface="+mj-lt"/>
                <a:ea typeface="Imago Normal" charset="0"/>
                <a:cs typeface="Imago Normal" charset="0"/>
              </a:rPr>
              <a:t>left anterior descending coronary artery; </a:t>
            </a:r>
            <a:r>
              <a:rPr lang="en-US" b="0" i="1" dirty="0">
                <a:solidFill>
                  <a:schemeClr val="bg1"/>
                </a:solidFill>
                <a:latin typeface="+mj-lt"/>
                <a:ea typeface="Imago Normal" charset="0"/>
                <a:cs typeface="Imago Normal" charset="0"/>
              </a:rPr>
              <a:t>TGFβ, transforming growth factor β</a:t>
            </a:r>
          </a:p>
          <a:p>
            <a:r>
              <a:rPr lang="en-US" b="0" i="1" baseline="30000" dirty="0">
                <a:solidFill>
                  <a:schemeClr val="bg1"/>
                </a:solidFill>
                <a:latin typeface="+mj-lt"/>
                <a:ea typeface="Imago Normal" charset="0"/>
                <a:cs typeface="Imago Normal" charset="0"/>
              </a:rPr>
              <a:t>1</a:t>
            </a:r>
            <a:r>
              <a:rPr lang="en-US" b="0" i="1" dirty="0">
                <a:solidFill>
                  <a:schemeClr val="bg1"/>
                </a:solidFill>
                <a:latin typeface="+mj-lt"/>
                <a:ea typeface="Imago Normal" charset="0"/>
                <a:cs typeface="Imago Normal" charset="0"/>
              </a:rPr>
              <a:t>Corre J, et al. Stem Cells </a:t>
            </a:r>
            <a:r>
              <a:rPr lang="en-US" b="0" i="1" dirty="0" err="1">
                <a:solidFill>
                  <a:schemeClr val="bg1"/>
                </a:solidFill>
                <a:latin typeface="+mj-lt"/>
                <a:ea typeface="Imago Normal" charset="0"/>
                <a:cs typeface="Imago Normal" charset="0"/>
              </a:rPr>
              <a:t>Transl</a:t>
            </a:r>
            <a:r>
              <a:rPr lang="en-US" b="0" i="1" dirty="0">
                <a:solidFill>
                  <a:schemeClr val="bg1"/>
                </a:solidFill>
                <a:latin typeface="+mj-lt"/>
                <a:ea typeface="Imago Normal" charset="0"/>
                <a:cs typeface="Imago Normal" charset="0"/>
              </a:rPr>
              <a:t> Med, 2013; 2:946–52;</a:t>
            </a:r>
            <a:r>
              <a:rPr lang="en-US" altLang="en-US" b="0" i="1" dirty="0">
                <a:solidFill>
                  <a:schemeClr val="bg1"/>
                </a:solidFill>
                <a:latin typeface="+mj-lt"/>
                <a:ea typeface="Imago Normal" charset="0"/>
                <a:cs typeface="Imago Normal" charset="0"/>
              </a:rPr>
              <a:t> </a:t>
            </a:r>
            <a:endParaRPr lang="en-US" b="0" i="1" dirty="0">
              <a:solidFill>
                <a:schemeClr val="bg1"/>
              </a:solidFill>
              <a:latin typeface="+mj-lt"/>
              <a:ea typeface="Imago Normal" charset="0"/>
              <a:cs typeface="Imago Normal" charset="0"/>
            </a:endParaRPr>
          </a:p>
        </p:txBody>
      </p:sp>
      <p:grpSp>
        <p:nvGrpSpPr>
          <p:cNvPr id="1030" name="Group 1029">
            <a:extLst>
              <a:ext uri="{FF2B5EF4-FFF2-40B4-BE49-F238E27FC236}">
                <a16:creationId xmlns:a16="http://schemas.microsoft.com/office/drawing/2014/main" id="{5DB2A586-E991-4B59-A507-390F7A03AF80}"/>
              </a:ext>
            </a:extLst>
          </p:cNvPr>
          <p:cNvGrpSpPr/>
          <p:nvPr/>
        </p:nvGrpSpPr>
        <p:grpSpPr>
          <a:xfrm>
            <a:off x="800471" y="1531864"/>
            <a:ext cx="7667254" cy="1075684"/>
            <a:chOff x="800471" y="1531864"/>
            <a:chExt cx="7667254" cy="1075684"/>
          </a:xfrm>
        </p:grpSpPr>
        <p:sp>
          <p:nvSpPr>
            <p:cNvPr id="116" name="Rectangle 115">
              <a:extLst>
                <a:ext uri="{FF2B5EF4-FFF2-40B4-BE49-F238E27FC236}">
                  <a16:creationId xmlns:a16="http://schemas.microsoft.com/office/drawing/2014/main" id="{50D76C31-6C80-4837-8B5B-31521859DF74}"/>
                </a:ext>
              </a:extLst>
            </p:cNvPr>
            <p:cNvSpPr/>
            <p:nvPr/>
          </p:nvSpPr>
          <p:spPr>
            <a:xfrm>
              <a:off x="800471" y="1531864"/>
              <a:ext cx="7667254" cy="505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solidFill>
                </a:rPr>
                <a:t>Several independent pathways of GDF-15 expression depend on tissue, cellular and signalling contexts</a:t>
              </a:r>
              <a:r>
                <a:rPr lang="en-GB" b="1" baseline="30000" dirty="0">
                  <a:solidFill>
                    <a:schemeClr val="accent1"/>
                  </a:solidFill>
                </a:rPr>
                <a:t>1</a:t>
              </a:r>
            </a:p>
          </p:txBody>
        </p:sp>
        <p:sp>
          <p:nvSpPr>
            <p:cNvPr id="117" name="Rectangle: Rounded Corners 116">
              <a:extLst>
                <a:ext uri="{FF2B5EF4-FFF2-40B4-BE49-F238E27FC236}">
                  <a16:creationId xmlns:a16="http://schemas.microsoft.com/office/drawing/2014/main" id="{989A199C-F168-4B20-B291-F5792E9D1AA5}"/>
                </a:ext>
              </a:extLst>
            </p:cNvPr>
            <p:cNvSpPr/>
            <p:nvPr/>
          </p:nvSpPr>
          <p:spPr>
            <a:xfrm>
              <a:off x="3436169" y="2179226"/>
              <a:ext cx="2395859" cy="428322"/>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chemeClr val="tx1"/>
                  </a:solidFill>
                </a:rPr>
                <a:t>Inflammatory cytokines</a:t>
              </a:r>
            </a:p>
          </p:txBody>
        </p:sp>
      </p:grpSp>
      <p:grpSp>
        <p:nvGrpSpPr>
          <p:cNvPr id="1032" name="Group 1031">
            <a:extLst>
              <a:ext uri="{FF2B5EF4-FFF2-40B4-BE49-F238E27FC236}">
                <a16:creationId xmlns:a16="http://schemas.microsoft.com/office/drawing/2014/main" id="{9B42000F-9BA9-4444-A4E6-7533FC9D51AF}"/>
              </a:ext>
            </a:extLst>
          </p:cNvPr>
          <p:cNvGrpSpPr/>
          <p:nvPr/>
        </p:nvGrpSpPr>
        <p:grpSpPr>
          <a:xfrm>
            <a:off x="800471" y="2607548"/>
            <a:ext cx="3833628" cy="624129"/>
            <a:chOff x="800471" y="2607548"/>
            <a:chExt cx="3833628" cy="624129"/>
          </a:xfrm>
        </p:grpSpPr>
        <p:grpSp>
          <p:nvGrpSpPr>
            <p:cNvPr id="1031" name="Group 1030">
              <a:extLst>
                <a:ext uri="{FF2B5EF4-FFF2-40B4-BE49-F238E27FC236}">
                  <a16:creationId xmlns:a16="http://schemas.microsoft.com/office/drawing/2014/main" id="{AB1BBF3B-6342-4620-B23D-E7C4BFA8607A}"/>
                </a:ext>
              </a:extLst>
            </p:cNvPr>
            <p:cNvGrpSpPr/>
            <p:nvPr/>
          </p:nvGrpSpPr>
          <p:grpSpPr>
            <a:xfrm>
              <a:off x="1567500" y="2607548"/>
              <a:ext cx="3066599" cy="326557"/>
              <a:chOff x="1567500" y="2607548"/>
              <a:chExt cx="3066599" cy="326557"/>
            </a:xfrm>
          </p:grpSpPr>
          <p:cxnSp>
            <p:nvCxnSpPr>
              <p:cNvPr id="10" name="Connector: Elbow 9">
                <a:extLst>
                  <a:ext uri="{FF2B5EF4-FFF2-40B4-BE49-F238E27FC236}">
                    <a16:creationId xmlns:a16="http://schemas.microsoft.com/office/drawing/2014/main" id="{CF6F7506-F04C-4B12-BE69-6765ABEA9680}"/>
                  </a:ext>
                </a:extLst>
              </p:cNvPr>
              <p:cNvCxnSpPr>
                <a:stCxn id="117" idx="2"/>
                <a:endCxn id="121" idx="0"/>
              </p:cNvCxnSpPr>
              <p:nvPr/>
            </p:nvCxnSpPr>
            <p:spPr>
              <a:xfrm rot="5400000">
                <a:off x="3959721" y="2259726"/>
                <a:ext cx="326556" cy="1022200"/>
              </a:xfrm>
              <a:prstGeom prst="bentConnector3">
                <a:avLst/>
              </a:prstGeom>
              <a:ln w="2540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52F1AB3-D362-4475-8FDE-30C3DB5E04B2}"/>
                  </a:ext>
                </a:extLst>
              </p:cNvPr>
              <p:cNvCxnSpPr>
                <a:stCxn id="117" idx="2"/>
                <a:endCxn id="100" idx="0"/>
              </p:cNvCxnSpPr>
              <p:nvPr/>
            </p:nvCxnSpPr>
            <p:spPr>
              <a:xfrm rot="5400000">
                <a:off x="2937522" y="1237527"/>
                <a:ext cx="326556" cy="3066599"/>
              </a:xfrm>
              <a:prstGeom prst="bentConnector3">
                <a:avLst/>
              </a:prstGeom>
              <a:ln w="2540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100" name="Rectangle: Rounded Corners 99">
              <a:extLst>
                <a:ext uri="{FF2B5EF4-FFF2-40B4-BE49-F238E27FC236}">
                  <a16:creationId xmlns:a16="http://schemas.microsoft.com/office/drawing/2014/main" id="{1D34DD94-1F3D-4E8E-BB3E-90FC8833A76A}"/>
                </a:ext>
              </a:extLst>
            </p:cNvPr>
            <p:cNvSpPr/>
            <p:nvPr/>
          </p:nvSpPr>
          <p:spPr>
            <a:xfrm>
              <a:off x="800471" y="2934104"/>
              <a:ext cx="1534058" cy="29757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tx1"/>
                  </a:solidFill>
                </a:rPr>
                <a:t>Oxidized LDL</a:t>
              </a:r>
            </a:p>
          </p:txBody>
        </p:sp>
        <p:sp>
          <p:nvSpPr>
            <p:cNvPr id="121" name="Rectangle: Rounded Corners 120">
              <a:extLst>
                <a:ext uri="{FF2B5EF4-FFF2-40B4-BE49-F238E27FC236}">
                  <a16:creationId xmlns:a16="http://schemas.microsoft.com/office/drawing/2014/main" id="{A5CE2444-B6EE-4955-83AA-F07B057DE8C5}"/>
                </a:ext>
              </a:extLst>
            </p:cNvPr>
            <p:cNvSpPr/>
            <p:nvPr/>
          </p:nvSpPr>
          <p:spPr>
            <a:xfrm>
              <a:off x="2844870" y="2934104"/>
              <a:ext cx="1534058" cy="29757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tx1"/>
                  </a:solidFill>
                </a:rPr>
                <a:t>Oxidative stress</a:t>
              </a:r>
            </a:p>
          </p:txBody>
        </p:sp>
      </p:grpSp>
      <p:grpSp>
        <p:nvGrpSpPr>
          <p:cNvPr id="1042" name="Group 1041">
            <a:extLst>
              <a:ext uri="{FF2B5EF4-FFF2-40B4-BE49-F238E27FC236}">
                <a16:creationId xmlns:a16="http://schemas.microsoft.com/office/drawing/2014/main" id="{DEB47079-758F-43CC-9A62-FEF6F98FC884}"/>
              </a:ext>
            </a:extLst>
          </p:cNvPr>
          <p:cNvGrpSpPr/>
          <p:nvPr/>
        </p:nvGrpSpPr>
        <p:grpSpPr>
          <a:xfrm>
            <a:off x="4634098" y="2607548"/>
            <a:ext cx="3833627" cy="1152130"/>
            <a:chOff x="4634098" y="2607548"/>
            <a:chExt cx="3833627" cy="1152130"/>
          </a:xfrm>
        </p:grpSpPr>
        <p:cxnSp>
          <p:nvCxnSpPr>
            <p:cNvPr id="17" name="Connector: Elbow 16">
              <a:extLst>
                <a:ext uri="{FF2B5EF4-FFF2-40B4-BE49-F238E27FC236}">
                  <a16:creationId xmlns:a16="http://schemas.microsoft.com/office/drawing/2014/main" id="{0641686E-29BE-4043-A2F5-6618796E1DC5}"/>
                </a:ext>
              </a:extLst>
            </p:cNvPr>
            <p:cNvCxnSpPr>
              <a:stCxn id="117" idx="2"/>
              <a:endCxn id="122" idx="0"/>
            </p:cNvCxnSpPr>
            <p:nvPr/>
          </p:nvCxnSpPr>
          <p:spPr>
            <a:xfrm rot="16200000" flipH="1">
              <a:off x="4981920" y="2259726"/>
              <a:ext cx="326556" cy="1022199"/>
            </a:xfrm>
            <a:prstGeom prst="bentConnector3">
              <a:avLst/>
            </a:prstGeom>
            <a:ln w="2540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A60EF184-CF5C-4E2D-8F5C-28FAED7B2DC1}"/>
                </a:ext>
              </a:extLst>
            </p:cNvPr>
            <p:cNvCxnSpPr>
              <a:stCxn id="117" idx="2"/>
              <a:endCxn id="123" idx="0"/>
            </p:cNvCxnSpPr>
            <p:nvPr/>
          </p:nvCxnSpPr>
          <p:spPr>
            <a:xfrm rot="16200000" flipH="1">
              <a:off x="6004119" y="1237527"/>
              <a:ext cx="326556" cy="3066597"/>
            </a:xfrm>
            <a:prstGeom prst="bentConnector3">
              <a:avLst/>
            </a:prstGeom>
            <a:ln w="2540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182A92C-7F8A-4FDC-AD27-38BA16955C6E}"/>
                </a:ext>
              </a:extLst>
            </p:cNvPr>
            <p:cNvGrpSpPr/>
            <p:nvPr/>
          </p:nvGrpSpPr>
          <p:grpSpPr>
            <a:xfrm>
              <a:off x="4889269" y="2934104"/>
              <a:ext cx="3578456" cy="825574"/>
              <a:chOff x="4889269" y="2781707"/>
              <a:chExt cx="3578456" cy="825574"/>
            </a:xfrm>
          </p:grpSpPr>
          <p:grpSp>
            <p:nvGrpSpPr>
              <p:cNvPr id="5" name="Group 4">
                <a:extLst>
                  <a:ext uri="{FF2B5EF4-FFF2-40B4-BE49-F238E27FC236}">
                    <a16:creationId xmlns:a16="http://schemas.microsoft.com/office/drawing/2014/main" id="{E1D69A4C-A52A-4043-BEAC-6506A681D1C9}"/>
                  </a:ext>
                </a:extLst>
              </p:cNvPr>
              <p:cNvGrpSpPr/>
              <p:nvPr/>
            </p:nvGrpSpPr>
            <p:grpSpPr>
              <a:xfrm>
                <a:off x="4889269" y="2781707"/>
                <a:ext cx="3578456" cy="297573"/>
                <a:chOff x="4889269" y="3121395"/>
                <a:chExt cx="3578456" cy="297573"/>
              </a:xfrm>
            </p:grpSpPr>
            <p:sp>
              <p:nvSpPr>
                <p:cNvPr id="122" name="Rectangle: Rounded Corners 121">
                  <a:extLst>
                    <a:ext uri="{FF2B5EF4-FFF2-40B4-BE49-F238E27FC236}">
                      <a16:creationId xmlns:a16="http://schemas.microsoft.com/office/drawing/2014/main" id="{E6E28E54-3BC7-4DE9-97CD-48A70F0766A4}"/>
                    </a:ext>
                  </a:extLst>
                </p:cNvPr>
                <p:cNvSpPr/>
                <p:nvPr/>
              </p:nvSpPr>
              <p:spPr>
                <a:xfrm>
                  <a:off x="4889269" y="3121395"/>
                  <a:ext cx="1534058" cy="29757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tx1"/>
                      </a:solidFill>
                    </a:rPr>
                    <a:t>Mechanical stretch</a:t>
                  </a:r>
                </a:p>
              </p:txBody>
            </p:sp>
            <p:sp>
              <p:nvSpPr>
                <p:cNvPr id="123" name="Rectangle: Rounded Corners 122">
                  <a:extLst>
                    <a:ext uri="{FF2B5EF4-FFF2-40B4-BE49-F238E27FC236}">
                      <a16:creationId xmlns:a16="http://schemas.microsoft.com/office/drawing/2014/main" id="{7E550DB8-84E0-4876-B974-B6BB397B312F}"/>
                    </a:ext>
                  </a:extLst>
                </p:cNvPr>
                <p:cNvSpPr/>
                <p:nvPr/>
              </p:nvSpPr>
              <p:spPr>
                <a:xfrm>
                  <a:off x="6933667" y="3121395"/>
                  <a:ext cx="1534058" cy="29757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tx1"/>
                      </a:solidFill>
                    </a:rPr>
                    <a:t>Oxidative stress</a:t>
                  </a:r>
                </a:p>
              </p:txBody>
            </p:sp>
          </p:grpSp>
          <p:sp>
            <p:nvSpPr>
              <p:cNvPr id="124" name="Rectangle: Rounded Corners 123">
                <a:extLst>
                  <a:ext uri="{FF2B5EF4-FFF2-40B4-BE49-F238E27FC236}">
                    <a16:creationId xmlns:a16="http://schemas.microsoft.com/office/drawing/2014/main" id="{DB04F8F7-824F-4CDC-9BED-4A32D66265BD}"/>
                  </a:ext>
                </a:extLst>
              </p:cNvPr>
              <p:cNvSpPr/>
              <p:nvPr/>
            </p:nvSpPr>
            <p:spPr>
              <a:xfrm>
                <a:off x="4889269" y="3050391"/>
                <a:ext cx="3578456" cy="29757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tx1"/>
                    </a:solidFill>
                  </a:rPr>
                  <a:t>Ischaemia / reperfusion</a:t>
                </a:r>
              </a:p>
            </p:txBody>
          </p:sp>
          <p:grpSp>
            <p:nvGrpSpPr>
              <p:cNvPr id="4" name="Group 3">
                <a:extLst>
                  <a:ext uri="{FF2B5EF4-FFF2-40B4-BE49-F238E27FC236}">
                    <a16:creationId xmlns:a16="http://schemas.microsoft.com/office/drawing/2014/main" id="{543AA94F-9555-4ED7-B0B6-AAECBD1EEC18}"/>
                  </a:ext>
                </a:extLst>
              </p:cNvPr>
              <p:cNvGrpSpPr/>
              <p:nvPr/>
            </p:nvGrpSpPr>
            <p:grpSpPr>
              <a:xfrm>
                <a:off x="4889269" y="3309708"/>
                <a:ext cx="3578456" cy="297573"/>
                <a:chOff x="4889269" y="3959991"/>
                <a:chExt cx="3578456" cy="297573"/>
              </a:xfrm>
            </p:grpSpPr>
            <p:sp>
              <p:nvSpPr>
                <p:cNvPr id="126" name="Rectangle: Rounded Corners 125">
                  <a:extLst>
                    <a:ext uri="{FF2B5EF4-FFF2-40B4-BE49-F238E27FC236}">
                      <a16:creationId xmlns:a16="http://schemas.microsoft.com/office/drawing/2014/main" id="{E65261D1-2499-4841-B473-523B63A35140}"/>
                    </a:ext>
                  </a:extLst>
                </p:cNvPr>
                <p:cNvSpPr/>
                <p:nvPr/>
              </p:nvSpPr>
              <p:spPr>
                <a:xfrm>
                  <a:off x="4889269" y="3959991"/>
                  <a:ext cx="1534058" cy="29757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tx1"/>
                      </a:solidFill>
                    </a:rPr>
                    <a:t>Pressure overload</a:t>
                  </a:r>
                </a:p>
              </p:txBody>
            </p:sp>
            <p:sp>
              <p:nvSpPr>
                <p:cNvPr id="127" name="Rectangle: Rounded Corners 126">
                  <a:extLst>
                    <a:ext uri="{FF2B5EF4-FFF2-40B4-BE49-F238E27FC236}">
                      <a16:creationId xmlns:a16="http://schemas.microsoft.com/office/drawing/2014/main" id="{4D5357CB-BE6D-435A-A6E1-A9C24E3D2E1B}"/>
                    </a:ext>
                  </a:extLst>
                </p:cNvPr>
                <p:cNvSpPr/>
                <p:nvPr/>
              </p:nvSpPr>
              <p:spPr>
                <a:xfrm>
                  <a:off x="6933667" y="3959991"/>
                  <a:ext cx="1534058" cy="297573"/>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solidFill>
                        <a:schemeClr val="tx1"/>
                      </a:solidFill>
                    </a:rPr>
                    <a:t>Heart failure</a:t>
                  </a:r>
                </a:p>
              </p:txBody>
            </p:sp>
          </p:grpSp>
        </p:grpSp>
      </p:grpSp>
      <p:grpSp>
        <p:nvGrpSpPr>
          <p:cNvPr id="1034" name="Group 1033">
            <a:extLst>
              <a:ext uri="{FF2B5EF4-FFF2-40B4-BE49-F238E27FC236}">
                <a16:creationId xmlns:a16="http://schemas.microsoft.com/office/drawing/2014/main" id="{1EC5A2F5-D3DB-4CF9-B862-9707D7DA1035}"/>
              </a:ext>
            </a:extLst>
          </p:cNvPr>
          <p:cNvGrpSpPr/>
          <p:nvPr/>
        </p:nvGrpSpPr>
        <p:grpSpPr>
          <a:xfrm>
            <a:off x="1567499" y="3231676"/>
            <a:ext cx="2044401" cy="1999553"/>
            <a:chOff x="1567499" y="3231676"/>
            <a:chExt cx="2044401" cy="1999553"/>
          </a:xfrm>
        </p:grpSpPr>
        <p:grpSp>
          <p:nvGrpSpPr>
            <p:cNvPr id="6" name="Group 5">
              <a:extLst>
                <a:ext uri="{FF2B5EF4-FFF2-40B4-BE49-F238E27FC236}">
                  <a16:creationId xmlns:a16="http://schemas.microsoft.com/office/drawing/2014/main" id="{3D7D2EC8-3814-45D4-AC35-0F819D0AA6E9}"/>
                </a:ext>
              </a:extLst>
            </p:cNvPr>
            <p:cNvGrpSpPr/>
            <p:nvPr/>
          </p:nvGrpSpPr>
          <p:grpSpPr>
            <a:xfrm>
              <a:off x="1880368" y="3953821"/>
              <a:ext cx="1372839" cy="860818"/>
              <a:chOff x="-4645589" y="3196575"/>
              <a:chExt cx="1372839" cy="860818"/>
            </a:xfrm>
          </p:grpSpPr>
          <p:grpSp>
            <p:nvGrpSpPr>
              <p:cNvPr id="69" name="Group 82"/>
              <p:cNvGrpSpPr>
                <a:grpSpLocks/>
              </p:cNvGrpSpPr>
              <p:nvPr/>
            </p:nvGrpSpPr>
            <p:grpSpPr bwMode="auto">
              <a:xfrm>
                <a:off x="-3884500" y="3306187"/>
                <a:ext cx="455214" cy="343450"/>
                <a:chOff x="4161" y="1973"/>
                <a:chExt cx="253" cy="235"/>
              </a:xfrm>
            </p:grpSpPr>
            <p:sp>
              <p:nvSpPr>
                <p:cNvPr id="83" name="Oval 80"/>
                <p:cNvSpPr>
                  <a:spLocks noChangeAspect="1" noChangeArrowheads="1"/>
                </p:cNvSpPr>
                <p:nvPr/>
              </p:nvSpPr>
              <p:spPr bwMode="auto">
                <a:xfrm rot="-7769762">
                  <a:off x="4171" y="1964"/>
                  <a:ext cx="232" cy="253"/>
                </a:xfrm>
                <a:prstGeom prst="ellipse">
                  <a:avLst/>
                </a:prstGeom>
                <a:solidFill>
                  <a:srgbClr val="9933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sv-SE" altLang="en-US" sz="2000">
                    <a:solidFill>
                      <a:srgbClr val="000000"/>
                    </a:solidFill>
                  </a:endParaRPr>
                </a:p>
              </p:txBody>
            </p:sp>
            <p:sp>
              <p:nvSpPr>
                <p:cNvPr id="84" name="Oval 81"/>
                <p:cNvSpPr>
                  <a:spLocks noChangeAspect="1" noChangeArrowheads="1"/>
                </p:cNvSpPr>
                <p:nvPr/>
              </p:nvSpPr>
              <p:spPr bwMode="auto">
                <a:xfrm rot="-7769762">
                  <a:off x="4174" y="2015"/>
                  <a:ext cx="205" cy="183"/>
                </a:xfrm>
                <a:prstGeom prst="ellipse">
                  <a:avLst/>
                </a:prstGeom>
                <a:gradFill rotWithShape="0">
                  <a:gsLst>
                    <a:gs pos="0">
                      <a:srgbClr val="777777"/>
                    </a:gs>
                    <a:gs pos="100000">
                      <a:srgbClr val="37373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sv-SE" altLang="en-US" sz="2000">
                    <a:solidFill>
                      <a:srgbClr val="000000"/>
                    </a:solidFill>
                  </a:endParaRPr>
                </a:p>
              </p:txBody>
            </p:sp>
          </p:grpSp>
          <p:grpSp>
            <p:nvGrpSpPr>
              <p:cNvPr id="70" name="Group 83"/>
              <p:cNvGrpSpPr>
                <a:grpSpLocks/>
              </p:cNvGrpSpPr>
              <p:nvPr/>
            </p:nvGrpSpPr>
            <p:grpSpPr bwMode="auto">
              <a:xfrm rot="2927972">
                <a:off x="-3669042" y="3623102"/>
                <a:ext cx="369757" cy="422827"/>
                <a:chOff x="4161" y="1973"/>
                <a:chExt cx="253" cy="235"/>
              </a:xfrm>
            </p:grpSpPr>
            <p:sp>
              <p:nvSpPr>
                <p:cNvPr id="81" name="Oval 84"/>
                <p:cNvSpPr>
                  <a:spLocks noChangeAspect="1" noChangeArrowheads="1"/>
                </p:cNvSpPr>
                <p:nvPr/>
              </p:nvSpPr>
              <p:spPr bwMode="auto">
                <a:xfrm rot="-7769762">
                  <a:off x="4151" y="1964"/>
                  <a:ext cx="232" cy="253"/>
                </a:xfrm>
                <a:prstGeom prst="ellipse">
                  <a:avLst/>
                </a:prstGeom>
                <a:solidFill>
                  <a:srgbClr val="9933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sv-SE" altLang="en-US" sz="2000">
                    <a:solidFill>
                      <a:srgbClr val="000000"/>
                    </a:solidFill>
                  </a:endParaRPr>
                </a:p>
              </p:txBody>
            </p:sp>
            <p:sp>
              <p:nvSpPr>
                <p:cNvPr id="82" name="Oval 85"/>
                <p:cNvSpPr>
                  <a:spLocks noChangeAspect="1" noChangeArrowheads="1"/>
                </p:cNvSpPr>
                <p:nvPr/>
              </p:nvSpPr>
              <p:spPr bwMode="auto">
                <a:xfrm rot="-7769762">
                  <a:off x="4173" y="2013"/>
                  <a:ext cx="205" cy="184"/>
                </a:xfrm>
                <a:prstGeom prst="ellipse">
                  <a:avLst/>
                </a:prstGeom>
                <a:gradFill rotWithShape="0">
                  <a:gsLst>
                    <a:gs pos="0">
                      <a:srgbClr val="777777"/>
                    </a:gs>
                    <a:gs pos="100000">
                      <a:srgbClr val="37373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sv-SE" altLang="en-US" sz="2000">
                    <a:solidFill>
                      <a:srgbClr val="000000"/>
                    </a:solidFill>
                  </a:endParaRPr>
                </a:p>
              </p:txBody>
            </p:sp>
          </p:grpSp>
          <p:grpSp>
            <p:nvGrpSpPr>
              <p:cNvPr id="71" name="Group 86"/>
              <p:cNvGrpSpPr>
                <a:grpSpLocks/>
              </p:cNvGrpSpPr>
              <p:nvPr/>
            </p:nvGrpSpPr>
            <p:grpSpPr bwMode="auto">
              <a:xfrm rot="11020579">
                <a:off x="-4219163" y="3592639"/>
                <a:ext cx="455214" cy="343450"/>
                <a:chOff x="4161" y="1973"/>
                <a:chExt cx="253" cy="235"/>
              </a:xfrm>
            </p:grpSpPr>
            <p:sp>
              <p:nvSpPr>
                <p:cNvPr id="79" name="Oval 87"/>
                <p:cNvSpPr>
                  <a:spLocks noChangeAspect="1" noChangeArrowheads="1"/>
                </p:cNvSpPr>
                <p:nvPr/>
              </p:nvSpPr>
              <p:spPr bwMode="auto">
                <a:xfrm rot="-7769762">
                  <a:off x="4171" y="1964"/>
                  <a:ext cx="232" cy="253"/>
                </a:xfrm>
                <a:prstGeom prst="ellipse">
                  <a:avLst/>
                </a:prstGeom>
                <a:solidFill>
                  <a:srgbClr val="9933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sv-SE" altLang="en-US" sz="2000">
                    <a:solidFill>
                      <a:srgbClr val="000000"/>
                    </a:solidFill>
                  </a:endParaRPr>
                </a:p>
              </p:txBody>
            </p:sp>
            <p:sp>
              <p:nvSpPr>
                <p:cNvPr id="80" name="Oval 88"/>
                <p:cNvSpPr>
                  <a:spLocks noChangeAspect="1" noChangeArrowheads="1"/>
                </p:cNvSpPr>
                <p:nvPr/>
              </p:nvSpPr>
              <p:spPr bwMode="auto">
                <a:xfrm rot="-7769762">
                  <a:off x="4174" y="2014"/>
                  <a:ext cx="205" cy="183"/>
                </a:xfrm>
                <a:prstGeom prst="ellipse">
                  <a:avLst/>
                </a:prstGeom>
                <a:gradFill rotWithShape="0">
                  <a:gsLst>
                    <a:gs pos="0">
                      <a:srgbClr val="777777"/>
                    </a:gs>
                    <a:gs pos="100000">
                      <a:srgbClr val="37373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sv-SE" altLang="en-US" sz="2000">
                    <a:solidFill>
                      <a:srgbClr val="000000"/>
                    </a:solidFill>
                  </a:endParaRPr>
                </a:p>
              </p:txBody>
            </p:sp>
          </p:grpSp>
          <p:grpSp>
            <p:nvGrpSpPr>
              <p:cNvPr id="72" name="Group 89"/>
              <p:cNvGrpSpPr>
                <a:grpSpLocks/>
              </p:cNvGrpSpPr>
              <p:nvPr/>
            </p:nvGrpSpPr>
            <p:grpSpPr bwMode="auto">
              <a:xfrm rot="16080948">
                <a:off x="-4332971" y="3170040"/>
                <a:ext cx="369757" cy="422827"/>
                <a:chOff x="4161" y="1973"/>
                <a:chExt cx="253" cy="235"/>
              </a:xfrm>
            </p:grpSpPr>
            <p:sp>
              <p:nvSpPr>
                <p:cNvPr id="77" name="Oval 90"/>
                <p:cNvSpPr>
                  <a:spLocks noChangeAspect="1" noChangeArrowheads="1"/>
                </p:cNvSpPr>
                <p:nvPr/>
              </p:nvSpPr>
              <p:spPr bwMode="auto">
                <a:xfrm rot="-7769762">
                  <a:off x="4171" y="1963"/>
                  <a:ext cx="232" cy="253"/>
                </a:xfrm>
                <a:prstGeom prst="ellipse">
                  <a:avLst/>
                </a:prstGeom>
                <a:solidFill>
                  <a:srgbClr val="9933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sv-SE" altLang="en-US" sz="2000">
                    <a:solidFill>
                      <a:srgbClr val="000000"/>
                    </a:solidFill>
                  </a:endParaRPr>
                </a:p>
              </p:txBody>
            </p:sp>
            <p:sp>
              <p:nvSpPr>
                <p:cNvPr id="78" name="Oval 91"/>
                <p:cNvSpPr>
                  <a:spLocks noChangeAspect="1" noChangeArrowheads="1"/>
                </p:cNvSpPr>
                <p:nvPr/>
              </p:nvSpPr>
              <p:spPr bwMode="auto">
                <a:xfrm rot="-7769762">
                  <a:off x="4174" y="2013"/>
                  <a:ext cx="205" cy="184"/>
                </a:xfrm>
                <a:prstGeom prst="ellipse">
                  <a:avLst/>
                </a:prstGeom>
                <a:gradFill rotWithShape="0">
                  <a:gsLst>
                    <a:gs pos="0">
                      <a:srgbClr val="777777"/>
                    </a:gs>
                    <a:gs pos="100000">
                      <a:srgbClr val="37373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sv-SE" altLang="en-US" sz="2000">
                    <a:solidFill>
                      <a:srgbClr val="000000"/>
                    </a:solidFill>
                  </a:endParaRPr>
                </a:p>
              </p:txBody>
            </p:sp>
          </p:grpSp>
          <p:grpSp>
            <p:nvGrpSpPr>
              <p:cNvPr id="74" name="Group 93"/>
              <p:cNvGrpSpPr>
                <a:grpSpLocks/>
              </p:cNvGrpSpPr>
              <p:nvPr/>
            </p:nvGrpSpPr>
            <p:grpSpPr bwMode="auto">
              <a:xfrm rot="5464091">
                <a:off x="-4619054" y="3661101"/>
                <a:ext cx="369757" cy="422827"/>
                <a:chOff x="4161" y="1973"/>
                <a:chExt cx="253" cy="235"/>
              </a:xfrm>
            </p:grpSpPr>
            <p:sp>
              <p:nvSpPr>
                <p:cNvPr id="75" name="Oval 94"/>
                <p:cNvSpPr>
                  <a:spLocks noChangeAspect="1" noChangeArrowheads="1"/>
                </p:cNvSpPr>
                <p:nvPr/>
              </p:nvSpPr>
              <p:spPr bwMode="auto">
                <a:xfrm rot="-7769762">
                  <a:off x="4155" y="1966"/>
                  <a:ext cx="230" cy="253"/>
                </a:xfrm>
                <a:prstGeom prst="ellipse">
                  <a:avLst/>
                </a:prstGeom>
                <a:solidFill>
                  <a:srgbClr val="9933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sv-SE" altLang="en-US" sz="2000">
                    <a:solidFill>
                      <a:srgbClr val="000000"/>
                    </a:solidFill>
                  </a:endParaRPr>
                </a:p>
              </p:txBody>
            </p:sp>
            <p:sp>
              <p:nvSpPr>
                <p:cNvPr id="76" name="Oval 95"/>
                <p:cNvSpPr>
                  <a:spLocks noChangeAspect="1" noChangeArrowheads="1"/>
                </p:cNvSpPr>
                <p:nvPr/>
              </p:nvSpPr>
              <p:spPr bwMode="auto">
                <a:xfrm rot="-7769762">
                  <a:off x="4174" y="2014"/>
                  <a:ext cx="205" cy="184"/>
                </a:xfrm>
                <a:prstGeom prst="ellipse">
                  <a:avLst/>
                </a:prstGeom>
                <a:gradFill rotWithShape="0">
                  <a:gsLst>
                    <a:gs pos="0">
                      <a:srgbClr val="777777"/>
                    </a:gs>
                    <a:gs pos="100000">
                      <a:srgbClr val="37373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sv-SE" altLang="en-US" sz="2000">
                    <a:solidFill>
                      <a:srgbClr val="000000"/>
                    </a:solidFill>
                  </a:endParaRPr>
                </a:p>
              </p:txBody>
            </p:sp>
          </p:grpSp>
        </p:grpSp>
        <p:sp>
          <p:nvSpPr>
            <p:cNvPr id="140" name="TextBox 139">
              <a:extLst>
                <a:ext uri="{FF2B5EF4-FFF2-40B4-BE49-F238E27FC236}">
                  <a16:creationId xmlns:a16="http://schemas.microsoft.com/office/drawing/2014/main" id="{7475B169-5C60-4527-8451-0003C88A2180}"/>
                </a:ext>
              </a:extLst>
            </p:cNvPr>
            <p:cNvSpPr txBox="1"/>
            <p:nvPr/>
          </p:nvSpPr>
          <p:spPr>
            <a:xfrm>
              <a:off x="1575764" y="4703927"/>
              <a:ext cx="2015752" cy="527302"/>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defRPr lang="en-US"/>
              </a:defPPr>
              <a:lvl1pPr algn="ctr">
                <a:defRPr sz="1200">
                  <a:solidFill>
                    <a:schemeClr val="tx2"/>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000" dirty="0"/>
                <a:t>Macrophages</a:t>
              </a:r>
            </a:p>
          </p:txBody>
        </p:sp>
        <p:grpSp>
          <p:nvGrpSpPr>
            <p:cNvPr id="1029" name="Group 1028">
              <a:extLst>
                <a:ext uri="{FF2B5EF4-FFF2-40B4-BE49-F238E27FC236}">
                  <a16:creationId xmlns:a16="http://schemas.microsoft.com/office/drawing/2014/main" id="{A17E93B3-7856-4317-94E9-0AFD81EB3A1D}"/>
                </a:ext>
              </a:extLst>
            </p:cNvPr>
            <p:cNvGrpSpPr/>
            <p:nvPr/>
          </p:nvGrpSpPr>
          <p:grpSpPr>
            <a:xfrm>
              <a:off x="1567499" y="3231676"/>
              <a:ext cx="2044401" cy="653227"/>
              <a:chOff x="1567499" y="3231676"/>
              <a:chExt cx="2044401" cy="739147"/>
            </a:xfrm>
          </p:grpSpPr>
          <p:cxnSp>
            <p:nvCxnSpPr>
              <p:cNvPr id="62" name="Connector: Elbow 61">
                <a:extLst>
                  <a:ext uri="{FF2B5EF4-FFF2-40B4-BE49-F238E27FC236}">
                    <a16:creationId xmlns:a16="http://schemas.microsoft.com/office/drawing/2014/main" id="{0755152E-2E09-40D1-84FD-700AB91D4286}"/>
                  </a:ext>
                </a:extLst>
              </p:cNvPr>
              <p:cNvCxnSpPr>
                <a:stCxn id="100" idx="2"/>
                <a:endCxn id="77" idx="3"/>
              </p:cNvCxnSpPr>
              <p:nvPr/>
            </p:nvCxnSpPr>
            <p:spPr>
              <a:xfrm rot="16200000" flipH="1">
                <a:off x="1627723" y="3171453"/>
                <a:ext cx="712122" cy="832569"/>
              </a:xfrm>
              <a:prstGeom prst="bentConnector3">
                <a:avLst/>
              </a:prstGeom>
              <a:ln w="2540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025" name="Connector: Elbow 1024">
                <a:extLst>
                  <a:ext uri="{FF2B5EF4-FFF2-40B4-BE49-F238E27FC236}">
                    <a16:creationId xmlns:a16="http://schemas.microsoft.com/office/drawing/2014/main" id="{CAC51C8B-FA3E-4803-8DC6-96C0ABC0C76C}"/>
                  </a:ext>
                </a:extLst>
              </p:cNvPr>
              <p:cNvCxnSpPr>
                <a:stCxn id="121" idx="2"/>
              </p:cNvCxnSpPr>
              <p:nvPr/>
            </p:nvCxnSpPr>
            <p:spPr>
              <a:xfrm rot="5400000">
                <a:off x="2891418" y="3250342"/>
                <a:ext cx="739147" cy="701816"/>
              </a:xfrm>
              <a:prstGeom prst="bentConnector3">
                <a:avLst/>
              </a:prstGeom>
              <a:ln w="2540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grpSp>
      </p:grpSp>
      <p:grpSp>
        <p:nvGrpSpPr>
          <p:cNvPr id="1040" name="Group 1039">
            <a:extLst>
              <a:ext uri="{FF2B5EF4-FFF2-40B4-BE49-F238E27FC236}">
                <a16:creationId xmlns:a16="http://schemas.microsoft.com/office/drawing/2014/main" id="{47147A4E-714B-4302-986D-6A44737A74B2}"/>
              </a:ext>
            </a:extLst>
          </p:cNvPr>
          <p:cNvGrpSpPr/>
          <p:nvPr/>
        </p:nvGrpSpPr>
        <p:grpSpPr>
          <a:xfrm>
            <a:off x="2583639" y="5231229"/>
            <a:ext cx="3248389" cy="696383"/>
            <a:chOff x="2583639" y="5231229"/>
            <a:chExt cx="3248389" cy="696383"/>
          </a:xfrm>
        </p:grpSpPr>
        <p:sp>
          <p:nvSpPr>
            <p:cNvPr id="98" name="Rectangle: Rounded Corners 97">
              <a:extLst>
                <a:ext uri="{FF2B5EF4-FFF2-40B4-BE49-F238E27FC236}">
                  <a16:creationId xmlns:a16="http://schemas.microsoft.com/office/drawing/2014/main" id="{3DC56B62-B84E-4CAF-BB3B-7549FB7966C2}"/>
                </a:ext>
              </a:extLst>
            </p:cNvPr>
            <p:cNvSpPr/>
            <p:nvPr/>
          </p:nvSpPr>
          <p:spPr>
            <a:xfrm>
              <a:off x="3436169" y="5499290"/>
              <a:ext cx="2395859" cy="428322"/>
            </a:xfrm>
            <a:prstGeom prst="roundRect">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chemeClr val="bg1"/>
                  </a:solidFill>
                </a:rPr>
                <a:t>GDF-15</a:t>
              </a:r>
            </a:p>
          </p:txBody>
        </p:sp>
        <p:cxnSp>
          <p:nvCxnSpPr>
            <p:cNvPr id="1027" name="Connector: Elbow 1026">
              <a:extLst>
                <a:ext uri="{FF2B5EF4-FFF2-40B4-BE49-F238E27FC236}">
                  <a16:creationId xmlns:a16="http://schemas.microsoft.com/office/drawing/2014/main" id="{40C69CEF-74D0-423C-B571-DCF305138F29}"/>
                </a:ext>
              </a:extLst>
            </p:cNvPr>
            <p:cNvCxnSpPr>
              <a:stCxn id="140" idx="2"/>
              <a:endCxn id="98" idx="1"/>
            </p:cNvCxnSpPr>
            <p:nvPr/>
          </p:nvCxnSpPr>
          <p:spPr>
            <a:xfrm rot="16200000" flipH="1">
              <a:off x="2768793" y="5046075"/>
              <a:ext cx="482222" cy="852529"/>
            </a:xfrm>
            <a:prstGeom prst="bentConnector2">
              <a:avLst/>
            </a:prstGeom>
            <a:ln w="25400">
              <a:solidFill>
                <a:schemeClr val="accent4"/>
              </a:solidFill>
              <a:tailEnd type="arrow"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2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50"/>
                                        <p:tgtEl>
                                          <p:spTgt spid="1030"/>
                                        </p:tgtEl>
                                      </p:cBhvr>
                                    </p:animEffect>
                                  </p:childTnLst>
                                </p:cTn>
                              </p:par>
                              <p:par>
                                <p:cTn id="8" presetID="42" presetClass="path" presetSubtype="0" decel="100000" fill="hold" nodeType="withEffect">
                                  <p:stCondLst>
                                    <p:cond delay="0"/>
                                  </p:stCondLst>
                                  <p:childTnLst>
                                    <p:animMotion origin="layout" path="M -2.22045E-16 0.03889 L -2.22045E-16 2.59259E-6 " pathEditMode="relative" rAng="0" ptsTypes="AA">
                                      <p:cBhvr>
                                        <p:cTn id="9" dur="500" fill="hold"/>
                                        <p:tgtEl>
                                          <p:spTgt spid="1030"/>
                                        </p:tgtEl>
                                        <p:attrNameLst>
                                          <p:attrName>ppt_x</p:attrName>
                                          <p:attrName>ppt_y</p:attrName>
                                        </p:attrNameLst>
                                      </p:cBhvr>
                                      <p:rCtr x="0" y="-1944"/>
                                    </p:animMotion>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fade">
                                      <p:cBhvr>
                                        <p:cTn id="13" dur="500"/>
                                        <p:tgtEl>
                                          <p:spTgt spid="103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fade">
                                      <p:cBhvr>
                                        <p:cTn id="17" dur="500"/>
                                        <p:tgtEl>
                                          <p:spTgt spid="103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040"/>
                                        </p:tgtEl>
                                        <p:attrNameLst>
                                          <p:attrName>style.visibility</p:attrName>
                                        </p:attrNameLst>
                                      </p:cBhvr>
                                      <p:to>
                                        <p:strVal val="visible"/>
                                      </p:to>
                                    </p:set>
                                    <p:animEffect transition="in" filter="fade">
                                      <p:cBhvr>
                                        <p:cTn id="21" dur="500"/>
                                        <p:tgtEl>
                                          <p:spTgt spid="1040"/>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42"/>
                                        </p:tgtEl>
                                        <p:attrNameLst>
                                          <p:attrName>style.visibility</p:attrName>
                                        </p:attrNameLst>
                                      </p:cBhvr>
                                      <p:to>
                                        <p:strVal val="visible"/>
                                      </p:to>
                                    </p:set>
                                    <p:animEffect transition="in" filter="fade">
                                      <p:cBhvr>
                                        <p:cTn id="25" dur="500"/>
                                        <p:tgtEl>
                                          <p:spTgt spid="104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043"/>
                                        </p:tgtEl>
                                        <p:attrNameLst>
                                          <p:attrName>style.visibility</p:attrName>
                                        </p:attrNameLst>
                                      </p:cBhvr>
                                      <p:to>
                                        <p:strVal val="visible"/>
                                      </p:to>
                                    </p:set>
                                    <p:animEffect transition="in" filter="fade">
                                      <p:cBhvr>
                                        <p:cTn id="29" dur="500"/>
                                        <p:tgtEl>
                                          <p:spTgt spid="1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0" y="-64390"/>
            <a:ext cx="10515600" cy="1325563"/>
          </a:xfrm>
        </p:spPr>
        <p:txBody>
          <a:bodyPr>
            <a:normAutofit/>
          </a:bodyPr>
          <a:lstStyle/>
          <a:p>
            <a:r>
              <a:rPr lang="es-ES" sz="3200" b="1" dirty="0" smtClean="0"/>
              <a:t>Procesos moleculares en la patología de IC</a:t>
            </a:r>
            <a:endParaRPr lang="es-ES" sz="3200" b="1" dirty="0"/>
          </a:p>
        </p:txBody>
      </p:sp>
      <p:sp>
        <p:nvSpPr>
          <p:cNvPr id="6" name="Rectangle 13">
            <a:extLst>
              <a:ext uri="{FF2B5EF4-FFF2-40B4-BE49-F238E27FC236}">
                <a16:creationId xmlns:a16="http://schemas.microsoft.com/office/drawing/2014/main" id="{9BBA5644-4788-49E6-917D-3D7C08C19875}"/>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2" name="Imagen 1"/>
          <p:cNvPicPr>
            <a:picLocks noChangeAspect="1"/>
          </p:cNvPicPr>
          <p:nvPr/>
        </p:nvPicPr>
        <p:blipFill>
          <a:blip r:embed="rId3"/>
          <a:stretch>
            <a:fillRect/>
          </a:stretch>
        </p:blipFill>
        <p:spPr>
          <a:xfrm>
            <a:off x="96207" y="6250093"/>
            <a:ext cx="9467401" cy="476667"/>
          </a:xfrm>
          <a:prstGeom prst="rect">
            <a:avLst/>
          </a:prstGeom>
        </p:spPr>
      </p:pic>
      <p:pic>
        <p:nvPicPr>
          <p:cNvPr id="9" name="Imagen 8"/>
          <p:cNvPicPr>
            <a:picLocks noChangeAspect="1"/>
          </p:cNvPicPr>
          <p:nvPr/>
        </p:nvPicPr>
        <p:blipFill>
          <a:blip r:embed="rId4"/>
          <a:stretch>
            <a:fillRect/>
          </a:stretch>
        </p:blipFill>
        <p:spPr>
          <a:xfrm>
            <a:off x="2055528" y="943461"/>
            <a:ext cx="6642451" cy="4963885"/>
          </a:xfrm>
          <a:prstGeom prst="rect">
            <a:avLst/>
          </a:prstGeom>
        </p:spPr>
      </p:pic>
      <p:sp>
        <p:nvSpPr>
          <p:cNvPr id="4" name="Llamada ovalada 3"/>
          <p:cNvSpPr/>
          <p:nvPr/>
        </p:nvSpPr>
        <p:spPr>
          <a:xfrm>
            <a:off x="7974449" y="4548728"/>
            <a:ext cx="2895599" cy="123712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Matrix</a:t>
            </a:r>
            <a:r>
              <a:rPr lang="es-ES" dirty="0" smtClean="0"/>
              <a:t> y</a:t>
            </a:r>
          </a:p>
          <a:p>
            <a:pPr algn="ctr"/>
            <a:r>
              <a:rPr lang="es-ES" dirty="0" smtClean="0"/>
              <a:t> remodelado celular</a:t>
            </a:r>
          </a:p>
          <a:p>
            <a:pPr algn="ctr"/>
            <a:r>
              <a:rPr lang="es-ES" dirty="0" smtClean="0"/>
              <a:t>sST2</a:t>
            </a:r>
          </a:p>
          <a:p>
            <a:pPr algn="ctr"/>
            <a:r>
              <a:rPr lang="es-ES" dirty="0" smtClean="0"/>
              <a:t>GDF-15</a:t>
            </a:r>
          </a:p>
          <a:p>
            <a:pPr algn="ctr"/>
            <a:r>
              <a:rPr lang="es-ES" dirty="0" smtClean="0"/>
              <a:t> </a:t>
            </a:r>
            <a:endParaRPr lang="es-ES" dirty="0"/>
          </a:p>
        </p:txBody>
      </p:sp>
      <p:sp>
        <p:nvSpPr>
          <p:cNvPr id="7" name="Llamada ovalada 6"/>
          <p:cNvSpPr/>
          <p:nvPr/>
        </p:nvSpPr>
        <p:spPr>
          <a:xfrm>
            <a:off x="182049" y="4258235"/>
            <a:ext cx="2739060" cy="9807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Inflamación</a:t>
            </a:r>
          </a:p>
          <a:p>
            <a:pPr algn="ctr"/>
            <a:r>
              <a:rPr lang="es-ES" dirty="0" smtClean="0"/>
              <a:t>sST2</a:t>
            </a:r>
          </a:p>
          <a:p>
            <a:pPr algn="ctr"/>
            <a:r>
              <a:rPr lang="es-ES" dirty="0" smtClean="0"/>
              <a:t>GDF-15</a:t>
            </a:r>
            <a:endParaRPr lang="es-ES" dirty="0"/>
          </a:p>
        </p:txBody>
      </p:sp>
      <p:sp>
        <p:nvSpPr>
          <p:cNvPr id="8" name="Llamada ovalada 7"/>
          <p:cNvSpPr/>
          <p:nvPr/>
        </p:nvSpPr>
        <p:spPr>
          <a:xfrm>
            <a:off x="4440014" y="3303339"/>
            <a:ext cx="2739060" cy="9807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Stress miocardio</a:t>
            </a:r>
          </a:p>
          <a:p>
            <a:pPr algn="ctr"/>
            <a:r>
              <a:rPr lang="es-ES" dirty="0" smtClean="0"/>
              <a:t>sST2</a:t>
            </a:r>
          </a:p>
          <a:p>
            <a:pPr algn="ctr"/>
            <a:r>
              <a:rPr lang="es-ES" dirty="0" smtClean="0"/>
              <a:t>PN</a:t>
            </a:r>
            <a:endParaRPr lang="es-ES" dirty="0"/>
          </a:p>
        </p:txBody>
      </p:sp>
    </p:spTree>
    <p:extLst>
      <p:ext uri="{BB962C8B-B14F-4D97-AF65-F5344CB8AC3E}">
        <p14:creationId xmlns:p14="http://schemas.microsoft.com/office/powerpoint/2010/main" val="424358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254891"/>
            <a:ext cx="10515600" cy="1325563"/>
          </a:xfrm>
        </p:spPr>
        <p:txBody>
          <a:bodyPr/>
          <a:lstStyle/>
          <a:p>
            <a:r>
              <a:rPr lang="es-ES" b="1" dirty="0" smtClean="0"/>
              <a:t>Insuficiencia cardiaca: Pronóstico</a:t>
            </a:r>
            <a:endParaRPr lang="es-ES" b="1" dirty="0"/>
          </a:p>
        </p:txBody>
      </p:sp>
      <p:sp>
        <p:nvSpPr>
          <p:cNvPr id="3" name="Rectangle 13">
            <a:extLst>
              <a:ext uri="{FF2B5EF4-FFF2-40B4-BE49-F238E27FC236}">
                <a16:creationId xmlns:a16="http://schemas.microsoft.com/office/drawing/2014/main" id="{9BBA5644-4788-49E6-917D-3D7C08C19875}"/>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3815412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73118"/>
            <a:ext cx="11180064" cy="1325563"/>
          </a:xfrm>
        </p:spPr>
        <p:txBody>
          <a:bodyPr>
            <a:normAutofit/>
          </a:bodyPr>
          <a:lstStyle/>
          <a:p>
            <a:r>
              <a:rPr lang="en-US" sz="3200" b="1" dirty="0" smtClean="0"/>
              <a:t>GDF-15 strongly predicted outcomes in the Val-HeFT study</a:t>
            </a:r>
            <a:endParaRPr lang="en-US" sz="3200" b="1" baseline="30000" dirty="0" smtClean="0"/>
          </a:p>
        </p:txBody>
      </p:sp>
      <p:sp>
        <p:nvSpPr>
          <p:cNvPr id="12" name="Content Placeholder 11"/>
          <p:cNvSpPr>
            <a:spLocks noGrp="1"/>
          </p:cNvSpPr>
          <p:nvPr>
            <p:ph idx="1"/>
          </p:nvPr>
        </p:nvSpPr>
        <p:spPr>
          <a:xfrm>
            <a:off x="253201" y="2649341"/>
            <a:ext cx="5482002" cy="1988817"/>
          </a:xfrm>
        </p:spPr>
        <p:txBody>
          <a:bodyPr/>
          <a:lstStyle/>
          <a:p>
            <a:r>
              <a:rPr lang="en-US" dirty="0" smtClean="0"/>
              <a:t>Patients with GDF-15 levels in the highest two quartiles had:</a:t>
            </a:r>
          </a:p>
          <a:p>
            <a:pPr lvl="1"/>
            <a:r>
              <a:rPr lang="en-US" dirty="0" smtClean="0"/>
              <a:t>poorest all-cause mortality</a:t>
            </a:r>
          </a:p>
          <a:p>
            <a:pPr lvl="1"/>
            <a:r>
              <a:rPr lang="en-US" dirty="0" smtClean="0"/>
              <a:t>shorter time to first morbid event</a:t>
            </a:r>
          </a:p>
          <a:p>
            <a:r>
              <a:rPr lang="en-GB" dirty="0" smtClean="0"/>
              <a:t>GDF-15 added incremental prognostic value to that of a comprehensive panel of clinical and laboratory parameters</a:t>
            </a:r>
          </a:p>
        </p:txBody>
      </p:sp>
      <p:sp>
        <p:nvSpPr>
          <p:cNvPr id="16" name="Content Placeholder 15"/>
          <p:cNvSpPr>
            <a:spLocks noGrp="1"/>
          </p:cNvSpPr>
          <p:nvPr>
            <p:ph sz="quarter" idx="11"/>
          </p:nvPr>
        </p:nvSpPr>
        <p:spPr>
          <a:xfrm>
            <a:off x="95426" y="903688"/>
            <a:ext cx="11279554" cy="824727"/>
          </a:xfrm>
        </p:spPr>
        <p:txBody>
          <a:bodyPr/>
          <a:lstStyle/>
          <a:p>
            <a:r>
              <a:rPr lang="en-GB" dirty="0" smtClean="0">
                <a:solidFill>
                  <a:schemeClr val="bg1">
                    <a:lumMod val="50000"/>
                  </a:schemeClr>
                </a:solidFill>
              </a:rPr>
              <a:t>prognostic value beyond that of established risk factors </a:t>
            </a:r>
            <a:endParaRPr lang="en-GB" dirty="0">
              <a:solidFill>
                <a:schemeClr val="bg1">
                  <a:lumMod val="50000"/>
                </a:schemeClr>
              </a:solidFill>
            </a:endParaRPr>
          </a:p>
        </p:txBody>
      </p:sp>
      <p:sp>
        <p:nvSpPr>
          <p:cNvPr id="18" name="Content Placeholder 17"/>
          <p:cNvSpPr>
            <a:spLocks noGrp="1"/>
          </p:cNvSpPr>
          <p:nvPr>
            <p:ph sz="quarter" idx="12"/>
          </p:nvPr>
        </p:nvSpPr>
        <p:spPr>
          <a:xfrm>
            <a:off x="434799" y="5274549"/>
            <a:ext cx="11277463" cy="467928"/>
          </a:xfrm>
        </p:spPr>
        <p:txBody>
          <a:bodyPr/>
          <a:lstStyle/>
          <a:p>
            <a:r>
              <a:rPr lang="en-GB" altLang="en-US" dirty="0" smtClean="0">
                <a:cs typeface="Arial" panose="020B0604020202020204" pitchFamily="34" charset="0"/>
              </a:rPr>
              <a:t>BNP, </a:t>
            </a:r>
            <a:r>
              <a:rPr lang="en-GB" dirty="0" smtClean="0"/>
              <a:t>B-type natriuretic peptide; CHF, chronic heart failure; </a:t>
            </a:r>
            <a:r>
              <a:rPr lang="en-GB" altLang="en-US" dirty="0" smtClean="0"/>
              <a:t>Val-HeFT, valsaratan heart failure</a:t>
            </a:r>
            <a:endParaRPr lang="en-GB" altLang="en-US" dirty="0" smtClean="0">
              <a:cs typeface="Arial" panose="020B0604020202020204" pitchFamily="34" charset="0"/>
            </a:endParaRPr>
          </a:p>
          <a:p>
            <a:r>
              <a:rPr lang="en-GB" altLang="en-US" dirty="0" smtClean="0">
                <a:cs typeface="Arial" panose="020B0604020202020204" pitchFamily="34" charset="0"/>
              </a:rPr>
              <a:t>Anand IS, et al. (2010). Circulation, 122:1387–95.</a:t>
            </a:r>
            <a:endParaRPr lang="en-GB" dirty="0" smtClean="0"/>
          </a:p>
        </p:txBody>
      </p:sp>
      <p:grpSp>
        <p:nvGrpSpPr>
          <p:cNvPr id="2" name="Group 21"/>
          <p:cNvGrpSpPr/>
          <p:nvPr/>
        </p:nvGrpSpPr>
        <p:grpSpPr>
          <a:xfrm>
            <a:off x="6216020" y="2358523"/>
            <a:ext cx="5589152" cy="3582125"/>
            <a:chOff x="5254905" y="2081368"/>
            <a:chExt cx="4570365" cy="3173539"/>
          </a:xfrm>
        </p:grpSpPr>
        <p:pic>
          <p:nvPicPr>
            <p:cNvPr id="1177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6237"/>
            <a:stretch>
              <a:fillRect/>
            </a:stretch>
          </p:blipFill>
          <p:spPr bwMode="auto">
            <a:xfrm>
              <a:off x="5382671" y="2081368"/>
              <a:ext cx="4442599" cy="293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Rechteck 4"/>
            <p:cNvSpPr>
              <a:spLocks noChangeArrowheads="1"/>
            </p:cNvSpPr>
            <p:nvPr/>
          </p:nvSpPr>
          <p:spPr bwMode="auto">
            <a:xfrm>
              <a:off x="7107299" y="4975104"/>
              <a:ext cx="960256" cy="2798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ago" pitchFamily="2" charset="0"/>
                  <a:cs typeface="Arial" panose="020B0604020202020204" pitchFamily="34" charset="0"/>
                </a:defRPr>
              </a:lvl1pPr>
              <a:lvl2pPr marL="742950" indent="-285750">
                <a:defRPr>
                  <a:solidFill>
                    <a:schemeClr val="tx1"/>
                  </a:solidFill>
                  <a:latin typeface="Imago" pitchFamily="2" charset="0"/>
                  <a:cs typeface="Arial" panose="020B0604020202020204" pitchFamily="34" charset="0"/>
                </a:defRPr>
              </a:lvl2pPr>
              <a:lvl3pPr marL="1143000" indent="-228600">
                <a:defRPr>
                  <a:solidFill>
                    <a:schemeClr val="tx1"/>
                  </a:solidFill>
                  <a:latin typeface="Imago" pitchFamily="2" charset="0"/>
                  <a:cs typeface="Arial" panose="020B0604020202020204" pitchFamily="34" charset="0"/>
                </a:defRPr>
              </a:lvl3pPr>
              <a:lvl4pPr marL="1600200" indent="-228600">
                <a:defRPr>
                  <a:solidFill>
                    <a:schemeClr val="tx1"/>
                  </a:solidFill>
                  <a:latin typeface="Imago" pitchFamily="2" charset="0"/>
                  <a:cs typeface="Arial" panose="020B0604020202020204" pitchFamily="34" charset="0"/>
                </a:defRPr>
              </a:lvl4pPr>
              <a:lvl5pPr marL="2057400" indent="-228600">
                <a:defRPr>
                  <a:solidFill>
                    <a:schemeClr val="tx1"/>
                  </a:solidFill>
                  <a:latin typeface="Imago" pitchFamily="2" charset="0"/>
                  <a:cs typeface="Arial" panose="020B0604020202020204" pitchFamily="34" charset="0"/>
                </a:defRPr>
              </a:lvl5pPr>
              <a:lvl6pPr marL="2514600" indent="-228600" fontAlgn="base">
                <a:spcBef>
                  <a:spcPct val="0"/>
                </a:spcBef>
                <a:spcAft>
                  <a:spcPct val="0"/>
                </a:spcAft>
                <a:defRPr>
                  <a:solidFill>
                    <a:schemeClr val="tx1"/>
                  </a:solidFill>
                  <a:latin typeface="Imago" pitchFamily="2" charset="0"/>
                  <a:cs typeface="Arial" panose="020B0604020202020204" pitchFamily="34" charset="0"/>
                </a:defRPr>
              </a:lvl6pPr>
              <a:lvl7pPr marL="2971800" indent="-228600" fontAlgn="base">
                <a:spcBef>
                  <a:spcPct val="0"/>
                </a:spcBef>
                <a:spcAft>
                  <a:spcPct val="0"/>
                </a:spcAft>
                <a:defRPr>
                  <a:solidFill>
                    <a:schemeClr val="tx1"/>
                  </a:solidFill>
                  <a:latin typeface="Imago" pitchFamily="2" charset="0"/>
                  <a:cs typeface="Arial" panose="020B0604020202020204" pitchFamily="34" charset="0"/>
                </a:defRPr>
              </a:lvl7pPr>
              <a:lvl8pPr marL="3429000" indent="-228600" fontAlgn="base">
                <a:spcBef>
                  <a:spcPct val="0"/>
                </a:spcBef>
                <a:spcAft>
                  <a:spcPct val="0"/>
                </a:spcAft>
                <a:defRPr>
                  <a:solidFill>
                    <a:schemeClr val="tx1"/>
                  </a:solidFill>
                  <a:latin typeface="Imago" pitchFamily="2" charset="0"/>
                  <a:cs typeface="Arial" panose="020B0604020202020204" pitchFamily="34" charset="0"/>
                </a:defRPr>
              </a:lvl8pPr>
              <a:lvl9pPr marL="3886200" indent="-228600" fontAlgn="base">
                <a:spcBef>
                  <a:spcPct val="0"/>
                </a:spcBef>
                <a:spcAft>
                  <a:spcPct val="0"/>
                </a:spcAft>
                <a:defRPr>
                  <a:solidFill>
                    <a:schemeClr val="tx1"/>
                  </a:solidFill>
                  <a:latin typeface="Imago" pitchFamily="2" charset="0"/>
                  <a:cs typeface="Arial" panose="020B0604020202020204" pitchFamily="34" charset="0"/>
                </a:defRPr>
              </a:lvl9pPr>
            </a:lstStyle>
            <a:p>
              <a:pPr algn="ctr" defTabSz="911949">
                <a:spcBef>
                  <a:spcPct val="50000"/>
                </a:spcBef>
                <a:defRPr/>
              </a:pPr>
              <a:r>
                <a:rPr lang="en-US" altLang="en-US" sz="1580" b="1" dirty="0">
                  <a:solidFill>
                    <a:srgbClr val="000000"/>
                  </a:solidFill>
                </a:rPr>
                <a:t>Days</a:t>
              </a:r>
              <a:endParaRPr lang="en-US" altLang="en-US" sz="1795" b="1" dirty="0">
                <a:solidFill>
                  <a:srgbClr val="000000"/>
                </a:solidFill>
              </a:endParaRPr>
            </a:p>
          </p:txBody>
        </p:sp>
        <p:sp>
          <p:nvSpPr>
            <p:cNvPr id="21" name="Rechteck 4"/>
            <p:cNvSpPr>
              <a:spLocks noChangeArrowheads="1"/>
            </p:cNvSpPr>
            <p:nvPr/>
          </p:nvSpPr>
          <p:spPr bwMode="auto">
            <a:xfrm>
              <a:off x="5254905" y="4847782"/>
              <a:ext cx="567161" cy="3145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ago" pitchFamily="2" charset="0"/>
                  <a:cs typeface="Arial" panose="020B0604020202020204" pitchFamily="34" charset="0"/>
                </a:defRPr>
              </a:lvl1pPr>
              <a:lvl2pPr marL="742950" indent="-285750">
                <a:defRPr>
                  <a:solidFill>
                    <a:schemeClr val="tx1"/>
                  </a:solidFill>
                  <a:latin typeface="Imago" pitchFamily="2" charset="0"/>
                  <a:cs typeface="Arial" panose="020B0604020202020204" pitchFamily="34" charset="0"/>
                </a:defRPr>
              </a:lvl2pPr>
              <a:lvl3pPr marL="1143000" indent="-228600">
                <a:defRPr>
                  <a:solidFill>
                    <a:schemeClr val="tx1"/>
                  </a:solidFill>
                  <a:latin typeface="Imago" pitchFamily="2" charset="0"/>
                  <a:cs typeface="Arial" panose="020B0604020202020204" pitchFamily="34" charset="0"/>
                </a:defRPr>
              </a:lvl3pPr>
              <a:lvl4pPr marL="1600200" indent="-228600">
                <a:defRPr>
                  <a:solidFill>
                    <a:schemeClr val="tx1"/>
                  </a:solidFill>
                  <a:latin typeface="Imago" pitchFamily="2" charset="0"/>
                  <a:cs typeface="Arial" panose="020B0604020202020204" pitchFamily="34" charset="0"/>
                </a:defRPr>
              </a:lvl4pPr>
              <a:lvl5pPr marL="2057400" indent="-228600">
                <a:defRPr>
                  <a:solidFill>
                    <a:schemeClr val="tx1"/>
                  </a:solidFill>
                  <a:latin typeface="Imago" pitchFamily="2" charset="0"/>
                  <a:cs typeface="Arial" panose="020B0604020202020204" pitchFamily="34" charset="0"/>
                </a:defRPr>
              </a:lvl5pPr>
              <a:lvl6pPr marL="2514600" indent="-228600" fontAlgn="base">
                <a:spcBef>
                  <a:spcPct val="0"/>
                </a:spcBef>
                <a:spcAft>
                  <a:spcPct val="0"/>
                </a:spcAft>
                <a:defRPr>
                  <a:solidFill>
                    <a:schemeClr val="tx1"/>
                  </a:solidFill>
                  <a:latin typeface="Imago" pitchFamily="2" charset="0"/>
                  <a:cs typeface="Arial" panose="020B0604020202020204" pitchFamily="34" charset="0"/>
                </a:defRPr>
              </a:lvl6pPr>
              <a:lvl7pPr marL="2971800" indent="-228600" fontAlgn="base">
                <a:spcBef>
                  <a:spcPct val="0"/>
                </a:spcBef>
                <a:spcAft>
                  <a:spcPct val="0"/>
                </a:spcAft>
                <a:defRPr>
                  <a:solidFill>
                    <a:schemeClr val="tx1"/>
                  </a:solidFill>
                  <a:latin typeface="Imago" pitchFamily="2" charset="0"/>
                  <a:cs typeface="Arial" panose="020B0604020202020204" pitchFamily="34" charset="0"/>
                </a:defRPr>
              </a:lvl7pPr>
              <a:lvl8pPr marL="3429000" indent="-228600" fontAlgn="base">
                <a:spcBef>
                  <a:spcPct val="0"/>
                </a:spcBef>
                <a:spcAft>
                  <a:spcPct val="0"/>
                </a:spcAft>
                <a:defRPr>
                  <a:solidFill>
                    <a:schemeClr val="tx1"/>
                  </a:solidFill>
                  <a:latin typeface="Imago" pitchFamily="2" charset="0"/>
                  <a:cs typeface="Arial" panose="020B0604020202020204" pitchFamily="34" charset="0"/>
                </a:defRPr>
              </a:lvl8pPr>
              <a:lvl9pPr marL="3886200" indent="-228600" fontAlgn="base">
                <a:spcBef>
                  <a:spcPct val="0"/>
                </a:spcBef>
                <a:spcAft>
                  <a:spcPct val="0"/>
                </a:spcAft>
                <a:defRPr>
                  <a:solidFill>
                    <a:schemeClr val="tx1"/>
                  </a:solidFill>
                  <a:latin typeface="Imago" pitchFamily="2" charset="0"/>
                  <a:cs typeface="Arial" panose="020B0604020202020204" pitchFamily="34" charset="0"/>
                </a:defRPr>
              </a:lvl9pPr>
            </a:lstStyle>
            <a:p>
              <a:pPr algn="ctr" defTabSz="911949">
                <a:spcBef>
                  <a:spcPct val="50000"/>
                </a:spcBef>
                <a:defRPr/>
              </a:pPr>
              <a:endParaRPr lang="en-US" altLang="en-US" sz="1795" b="1" dirty="0">
                <a:solidFill>
                  <a:srgbClr val="000000"/>
                </a:solidFill>
              </a:endParaRPr>
            </a:p>
          </p:txBody>
        </p:sp>
      </p:grpSp>
      <p:sp>
        <p:nvSpPr>
          <p:cNvPr id="19" name="TextBox 18"/>
          <p:cNvSpPr txBox="1"/>
          <p:nvPr/>
        </p:nvSpPr>
        <p:spPr>
          <a:xfrm>
            <a:off x="10498667" y="2174134"/>
            <a:ext cx="1032127" cy="339847"/>
          </a:xfrm>
          <a:prstGeom prst="rect">
            <a:avLst/>
          </a:prstGeom>
          <a:noFill/>
        </p:spPr>
        <p:txBody>
          <a:bodyPr wrap="none" rtlCol="0" anchor="ctr" anchorCtr="0">
            <a:noAutofit/>
          </a:bodyPr>
          <a:lstStyle/>
          <a:p>
            <a:pPr algn="ctr"/>
            <a:r>
              <a:rPr lang="en-GB" sz="1580" i="1" dirty="0"/>
              <a:t>n</a:t>
            </a:r>
            <a:r>
              <a:rPr lang="en-GB" sz="1580" dirty="0"/>
              <a:t>=1,517</a:t>
            </a:r>
          </a:p>
        </p:txBody>
      </p:sp>
      <p:sp>
        <p:nvSpPr>
          <p:cNvPr id="23" name="Rectangle 22"/>
          <p:cNvSpPr/>
          <p:nvPr/>
        </p:nvSpPr>
        <p:spPr>
          <a:xfrm>
            <a:off x="6322793" y="1699596"/>
            <a:ext cx="5285818" cy="335476"/>
          </a:xfrm>
          <a:prstGeom prst="rect">
            <a:avLst/>
          </a:prstGeom>
        </p:spPr>
        <p:txBody>
          <a:bodyPr wrap="square">
            <a:spAutoFit/>
          </a:bodyPr>
          <a:lstStyle/>
          <a:p>
            <a:r>
              <a:rPr lang="en-GB" sz="1580" b="1" dirty="0">
                <a:solidFill>
                  <a:schemeClr val="accent2"/>
                </a:solidFill>
              </a:rPr>
              <a:t>Survival according to GDF-15 levels in CHF patients</a:t>
            </a:r>
          </a:p>
        </p:txBody>
      </p:sp>
      <p:sp>
        <p:nvSpPr>
          <p:cNvPr id="24" name="Footer Placeholder 2"/>
          <p:cNvSpPr>
            <a:spLocks noGrp="1"/>
          </p:cNvSpPr>
          <p:nvPr>
            <p:ph type="ftr" sz="quarter" idx="10"/>
          </p:nvPr>
        </p:nvSpPr>
        <p:spPr>
          <a:xfrm>
            <a:off x="3063631" y="6171187"/>
            <a:ext cx="6019800" cy="278652"/>
          </a:xfrm>
        </p:spPr>
        <p:txBody>
          <a:bodyPr/>
          <a:lstStyle/>
          <a:p>
            <a:fld id="{EE621151-6A1D-4013-A39C-D8949F9EEC79}" type="datetime3">
              <a:rPr lang="en-US" smtClean="0"/>
              <a:pPr/>
              <a:t>4 February 2020</a:t>
            </a:fld>
            <a:r>
              <a:rPr lang="de-DE" dirty="0" smtClean="0"/>
              <a:t>    </a:t>
            </a:r>
            <a:r>
              <a:rPr lang="en-US" dirty="0" smtClean="0"/>
              <a:t>page</a:t>
            </a:r>
            <a:r>
              <a:rPr lang="de-DE" dirty="0" smtClean="0"/>
              <a:t> </a:t>
            </a:r>
            <a:fld id="{85BAB321-C1A9-483C-AA20-A124755B9E21}" type="slidenum">
              <a:rPr lang="en-US" smtClean="0"/>
              <a:pPr/>
              <a:t>29</a:t>
            </a:fld>
            <a:r>
              <a:rPr lang="en-US" dirty="0" smtClean="0"/>
              <a:t>    </a:t>
            </a:r>
            <a:r>
              <a:rPr lang="de-DE" dirty="0" smtClean="0"/>
              <a:t>© 2016 Roche</a:t>
            </a:r>
            <a:endParaRPr lang="en-US" dirty="0"/>
          </a:p>
        </p:txBody>
      </p:sp>
      <p:sp>
        <p:nvSpPr>
          <p:cNvPr id="13" name="Rectangle 13">
            <a:extLst>
              <a:ext uri="{FF2B5EF4-FFF2-40B4-BE49-F238E27FC236}">
                <a16:creationId xmlns:a16="http://schemas.microsoft.com/office/drawing/2014/main" id="{9BBA5644-4788-49E6-917D-3D7C08C19875}"/>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6602226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2020" y="3645230"/>
            <a:ext cx="5337907" cy="21023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smtClean="0">
                <a:solidFill>
                  <a:schemeClr val="tx1"/>
                </a:solidFill>
              </a:rPr>
              <a:t>ALGORITMOS para el diagnóstico del Infarto agudo del miocardio en urgencias</a:t>
            </a:r>
          </a:p>
          <a:p>
            <a:pPr marL="285750" indent="-285750">
              <a:buFont typeface="Arial" panose="020B0604020202020204" pitchFamily="34" charset="0"/>
              <a:buChar char="•"/>
            </a:pPr>
            <a:r>
              <a:rPr lang="es-ES" dirty="0">
                <a:solidFill>
                  <a:schemeClr val="tx1"/>
                </a:solidFill>
              </a:rPr>
              <a:t>R</a:t>
            </a:r>
            <a:r>
              <a:rPr lang="es-ES" dirty="0" smtClean="0">
                <a:solidFill>
                  <a:schemeClr val="tx1"/>
                </a:solidFill>
              </a:rPr>
              <a:t>ecomendaciones consensuadas para interpretar las concentraciones de </a:t>
            </a:r>
            <a:r>
              <a:rPr lang="es-ES" dirty="0" err="1" smtClean="0">
                <a:solidFill>
                  <a:schemeClr val="tx1"/>
                </a:solidFill>
              </a:rPr>
              <a:t>Tn´s</a:t>
            </a:r>
            <a:r>
              <a:rPr lang="es-ES" dirty="0" smtClean="0">
                <a:solidFill>
                  <a:schemeClr val="tx1"/>
                </a:solidFill>
              </a:rPr>
              <a:t> en la sospecha del IAM</a:t>
            </a:r>
            <a:endParaRPr lang="es-ES" dirty="0">
              <a:solidFill>
                <a:schemeClr val="tx1"/>
              </a:solidFill>
            </a:endParaRPr>
          </a:p>
        </p:txBody>
      </p:sp>
      <p:sp>
        <p:nvSpPr>
          <p:cNvPr id="4" name="Rectángulo 3"/>
          <p:cNvSpPr/>
          <p:nvPr/>
        </p:nvSpPr>
        <p:spPr>
          <a:xfrm>
            <a:off x="312020" y="1047121"/>
            <a:ext cx="5337907" cy="18948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smtClean="0">
                <a:solidFill>
                  <a:schemeClr val="tx1"/>
                </a:solidFill>
              </a:rPr>
              <a:t>El diagnóstico y el descarte de IAM es un reto.</a:t>
            </a:r>
          </a:p>
          <a:p>
            <a:pPr marL="285750" indent="-285750">
              <a:buFont typeface="Arial" panose="020B0604020202020204" pitchFamily="34" charset="0"/>
              <a:buChar char="•"/>
            </a:pPr>
            <a:r>
              <a:rPr lang="es-ES" dirty="0">
                <a:solidFill>
                  <a:schemeClr val="tx1"/>
                </a:solidFill>
              </a:rPr>
              <a:t>I</a:t>
            </a:r>
            <a:r>
              <a:rPr lang="es-ES" dirty="0" smtClean="0">
                <a:solidFill>
                  <a:schemeClr val="tx1"/>
                </a:solidFill>
              </a:rPr>
              <a:t>nterpretación adecuada de las concentraciones de </a:t>
            </a:r>
            <a:r>
              <a:rPr lang="es-ES" dirty="0" err="1" smtClean="0">
                <a:solidFill>
                  <a:schemeClr val="tx1"/>
                </a:solidFill>
              </a:rPr>
              <a:t>Tn´s</a:t>
            </a:r>
            <a:r>
              <a:rPr lang="es-ES" dirty="0" smtClean="0">
                <a:solidFill>
                  <a:schemeClr val="tx1"/>
                </a:solidFill>
              </a:rPr>
              <a:t> en el contexto clínico del pacientes </a:t>
            </a:r>
          </a:p>
          <a:p>
            <a:pPr marL="285750" indent="-285750">
              <a:buFont typeface="Arial" panose="020B0604020202020204" pitchFamily="34" charset="0"/>
              <a:buChar char="•"/>
            </a:pPr>
            <a:r>
              <a:rPr lang="es-ES" dirty="0" smtClean="0">
                <a:solidFill>
                  <a:schemeClr val="tx1"/>
                </a:solidFill>
              </a:rPr>
              <a:t>Mejorar el diagnostico diferencial de SCA.</a:t>
            </a:r>
            <a:endParaRPr lang="es-ES" dirty="0">
              <a:solidFill>
                <a:schemeClr val="tx1"/>
              </a:solidFill>
            </a:endParaRPr>
          </a:p>
        </p:txBody>
      </p:sp>
      <p:pic>
        <p:nvPicPr>
          <p:cNvPr id="5" name="Imagen 4"/>
          <p:cNvPicPr>
            <a:picLocks noChangeAspect="1"/>
          </p:cNvPicPr>
          <p:nvPr/>
        </p:nvPicPr>
        <p:blipFill>
          <a:blip r:embed="rId3"/>
          <a:stretch>
            <a:fillRect/>
          </a:stretch>
        </p:blipFill>
        <p:spPr>
          <a:xfrm>
            <a:off x="6079690" y="1086879"/>
            <a:ext cx="5811863" cy="4660690"/>
          </a:xfrm>
          <a:prstGeom prst="rect">
            <a:avLst/>
          </a:prstGeom>
          <a:ln w="12700">
            <a:solidFill>
              <a:srgbClr val="C00000"/>
            </a:solidFill>
          </a:ln>
        </p:spPr>
      </p:pic>
      <p:pic>
        <p:nvPicPr>
          <p:cNvPr id="6" name="Imagen 5"/>
          <p:cNvPicPr>
            <a:picLocks noChangeAspect="1"/>
          </p:cNvPicPr>
          <p:nvPr/>
        </p:nvPicPr>
        <p:blipFill>
          <a:blip r:embed="rId4"/>
          <a:stretch>
            <a:fillRect/>
          </a:stretch>
        </p:blipFill>
        <p:spPr>
          <a:xfrm>
            <a:off x="8705198" y="6383498"/>
            <a:ext cx="3289500" cy="377000"/>
          </a:xfrm>
          <a:prstGeom prst="rect">
            <a:avLst/>
          </a:prstGeom>
        </p:spPr>
      </p:pic>
      <p:sp>
        <p:nvSpPr>
          <p:cNvPr id="7" name="Rectángulo 6"/>
          <p:cNvSpPr/>
          <p:nvPr/>
        </p:nvSpPr>
        <p:spPr>
          <a:xfrm>
            <a:off x="485029" y="731520"/>
            <a:ext cx="2115047" cy="265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smtClean="0">
                <a:solidFill>
                  <a:schemeClr val="tx1"/>
                </a:solidFill>
              </a:rPr>
              <a:t>POR </a:t>
            </a:r>
            <a:r>
              <a:rPr lang="es-ES" sz="2800" dirty="0">
                <a:solidFill>
                  <a:schemeClr val="tx1"/>
                </a:solidFill>
              </a:rPr>
              <a:t>QUE?</a:t>
            </a:r>
          </a:p>
          <a:p>
            <a:endParaRPr lang="es-ES" sz="3200" dirty="0">
              <a:solidFill>
                <a:schemeClr val="tx1"/>
              </a:solidFill>
            </a:endParaRPr>
          </a:p>
        </p:txBody>
      </p:sp>
      <p:sp>
        <p:nvSpPr>
          <p:cNvPr id="8" name="Rectángulo 7"/>
          <p:cNvSpPr/>
          <p:nvPr/>
        </p:nvSpPr>
        <p:spPr>
          <a:xfrm>
            <a:off x="312020" y="3355450"/>
            <a:ext cx="5435599" cy="28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smtClean="0">
                <a:solidFill>
                  <a:schemeClr val="tx1"/>
                </a:solidFill>
              </a:rPr>
              <a:t>PARA </a:t>
            </a:r>
            <a:r>
              <a:rPr lang="es-ES" sz="2800" dirty="0">
                <a:solidFill>
                  <a:schemeClr val="tx1"/>
                </a:solidFill>
              </a:rPr>
              <a:t>QUE</a:t>
            </a:r>
            <a:r>
              <a:rPr lang="es-ES" sz="3200" dirty="0">
                <a:solidFill>
                  <a:schemeClr val="tx1"/>
                </a:solidFill>
              </a:rPr>
              <a:t>?</a:t>
            </a:r>
          </a:p>
          <a:p>
            <a:pPr algn="ctr"/>
            <a:endParaRPr lang="es-ES" sz="3200" dirty="0">
              <a:solidFill>
                <a:schemeClr val="tx1"/>
              </a:solidFill>
            </a:endParaRPr>
          </a:p>
        </p:txBody>
      </p:sp>
    </p:spTree>
    <p:extLst>
      <p:ext uri="{BB962C8B-B14F-4D97-AF65-F5344CB8AC3E}">
        <p14:creationId xmlns:p14="http://schemas.microsoft.com/office/powerpoint/2010/main" val="140842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C00166-BE27-4368-83C8-17BAE564D98A}"/>
              </a:ext>
            </a:extLst>
          </p:cNvPr>
          <p:cNvSpPr>
            <a:spLocks noGrp="1"/>
          </p:cNvSpPr>
          <p:nvPr>
            <p:ph type="title"/>
          </p:nvPr>
        </p:nvSpPr>
        <p:spPr>
          <a:xfrm>
            <a:off x="166164" y="305827"/>
            <a:ext cx="11314635" cy="1325563"/>
          </a:xfrm>
        </p:spPr>
        <p:txBody>
          <a:bodyPr>
            <a:normAutofit/>
          </a:bodyPr>
          <a:lstStyle/>
          <a:p>
            <a:r>
              <a:rPr lang="en-AU" sz="3200" b="1" dirty="0" smtClean="0"/>
              <a:t>Role of other biomarkers in out-patient monitoring/HF </a:t>
            </a:r>
            <a:r>
              <a:rPr lang="en-AU" dirty="0"/>
              <a:t/>
            </a:r>
            <a:br>
              <a:rPr lang="en-AU" dirty="0"/>
            </a:br>
            <a:r>
              <a:rPr lang="en-AU" sz="2400" b="0" dirty="0" smtClean="0">
                <a:solidFill>
                  <a:schemeClr val="accent3">
                    <a:lumMod val="75000"/>
                  </a:schemeClr>
                </a:solidFill>
              </a:rPr>
              <a:t>Prognostic </a:t>
            </a:r>
            <a:r>
              <a:rPr lang="en-AU" sz="2400" b="0" dirty="0">
                <a:solidFill>
                  <a:schemeClr val="accent3">
                    <a:lumMod val="75000"/>
                  </a:schemeClr>
                </a:solidFill>
              </a:rPr>
              <a:t>role of GDF-15 beyond NYHA class, LVEF and NT-</a:t>
            </a:r>
            <a:r>
              <a:rPr lang="en-AU" sz="2400" b="0" dirty="0" err="1">
                <a:solidFill>
                  <a:schemeClr val="accent3">
                    <a:lumMod val="75000"/>
                  </a:schemeClr>
                </a:solidFill>
              </a:rPr>
              <a:t>proBNP</a:t>
            </a:r>
            <a:endParaRPr lang="en-GB" sz="2400" b="0" dirty="0">
              <a:solidFill>
                <a:schemeClr val="accent3">
                  <a:lumMod val="75000"/>
                </a:schemeClr>
              </a:solidFill>
            </a:endParaRPr>
          </a:p>
        </p:txBody>
      </p:sp>
      <p:grpSp>
        <p:nvGrpSpPr>
          <p:cNvPr id="3" name="Group 2">
            <a:extLst>
              <a:ext uri="{FF2B5EF4-FFF2-40B4-BE49-F238E27FC236}">
                <a16:creationId xmlns:a16="http://schemas.microsoft.com/office/drawing/2014/main" id="{C4432654-671D-4770-9F80-7ECCC3A68F41}"/>
              </a:ext>
            </a:extLst>
          </p:cNvPr>
          <p:cNvGrpSpPr/>
          <p:nvPr/>
        </p:nvGrpSpPr>
        <p:grpSpPr>
          <a:xfrm>
            <a:off x="166164" y="1727044"/>
            <a:ext cx="12025836" cy="4391808"/>
            <a:chOff x="166164" y="1727044"/>
            <a:chExt cx="12025836" cy="4391808"/>
          </a:xfrm>
        </p:grpSpPr>
        <p:graphicFrame>
          <p:nvGraphicFramePr>
            <p:cNvPr id="6" name="Chart 5">
              <a:extLst>
                <a:ext uri="{FF2B5EF4-FFF2-40B4-BE49-F238E27FC236}">
                  <a16:creationId xmlns:a16="http://schemas.microsoft.com/office/drawing/2014/main" id="{92F9A370-9E03-4C00-BA97-308D39E3E40F}"/>
                </a:ext>
              </a:extLst>
            </p:cNvPr>
            <p:cNvGraphicFramePr/>
            <p:nvPr>
              <p:extLst/>
            </p:nvPr>
          </p:nvGraphicFramePr>
          <p:xfrm>
            <a:off x="2086813" y="2589317"/>
            <a:ext cx="8717787" cy="336341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2850D271-7DD1-458D-8D46-291E84B97B47}"/>
                </a:ext>
              </a:extLst>
            </p:cNvPr>
            <p:cNvSpPr/>
            <p:nvPr/>
          </p:nvSpPr>
          <p:spPr>
            <a:xfrm>
              <a:off x="166164" y="1727044"/>
              <a:ext cx="12025836" cy="3693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2">
                      <a:lumMod val="75000"/>
                    </a:schemeClr>
                  </a:solidFill>
                  <a:effectLst/>
                  <a:uLnTx/>
                  <a:uFillTx/>
                  <a:latin typeface="Arial"/>
                  <a:ea typeface="+mn-ea"/>
                  <a:cs typeface="Arial" charset="0"/>
                </a:rPr>
                <a:t>One-year mortality rates according to NYHA functional class, LVEF, NT-proBNP, and levels of GDF-15 (</a:t>
              </a:r>
              <a:r>
                <a:rPr kumimoji="0" lang="en-GB" sz="1800" b="1" i="1" u="none" strike="noStrike" kern="1200" cap="none" spc="0" normalizeH="0" baseline="0" noProof="0" dirty="0">
                  <a:ln>
                    <a:noFill/>
                  </a:ln>
                  <a:solidFill>
                    <a:schemeClr val="accent2">
                      <a:lumMod val="75000"/>
                    </a:schemeClr>
                  </a:solidFill>
                  <a:effectLst/>
                  <a:uLnTx/>
                  <a:uFillTx/>
                  <a:latin typeface="Arial"/>
                  <a:ea typeface="+mn-ea"/>
                  <a:cs typeface="Arial" charset="0"/>
                </a:rPr>
                <a:t>n</a:t>
              </a:r>
              <a:r>
                <a:rPr kumimoji="0" lang="en-GB" sz="1800" b="1" i="0" u="none" strike="noStrike" kern="1200" cap="none" spc="0" normalizeH="0" baseline="0" noProof="0" dirty="0">
                  <a:ln>
                    <a:noFill/>
                  </a:ln>
                  <a:solidFill>
                    <a:schemeClr val="accent2">
                      <a:lumMod val="75000"/>
                    </a:schemeClr>
                  </a:solidFill>
                  <a:effectLst/>
                  <a:uLnTx/>
                  <a:uFillTx/>
                  <a:latin typeface="Arial"/>
                  <a:ea typeface="+mn-ea"/>
                  <a:cs typeface="Arial" charset="0"/>
                </a:rPr>
                <a:t>=455)</a:t>
              </a:r>
            </a:p>
          </p:txBody>
        </p:sp>
        <p:grpSp>
          <p:nvGrpSpPr>
            <p:cNvPr id="8" name="Group 7">
              <a:extLst>
                <a:ext uri="{FF2B5EF4-FFF2-40B4-BE49-F238E27FC236}">
                  <a16:creationId xmlns:a16="http://schemas.microsoft.com/office/drawing/2014/main" id="{3F1C88D3-27E6-4869-A56C-BEDAE100B7AA}"/>
                </a:ext>
              </a:extLst>
            </p:cNvPr>
            <p:cNvGrpSpPr/>
            <p:nvPr/>
          </p:nvGrpSpPr>
          <p:grpSpPr>
            <a:xfrm>
              <a:off x="2544845" y="2467047"/>
              <a:ext cx="6691299" cy="3651805"/>
              <a:chOff x="736995" y="1840511"/>
              <a:chExt cx="7904097" cy="3226607"/>
            </a:xfrm>
            <a:solidFill>
              <a:schemeClr val="bg1"/>
            </a:solidFill>
          </p:grpSpPr>
          <p:grpSp>
            <p:nvGrpSpPr>
              <p:cNvPr id="9" name="Group 8">
                <a:extLst>
                  <a:ext uri="{FF2B5EF4-FFF2-40B4-BE49-F238E27FC236}">
                    <a16:creationId xmlns:a16="http://schemas.microsoft.com/office/drawing/2014/main" id="{B3614BCB-16E8-45E9-889C-48EA1E5B6753}"/>
                  </a:ext>
                </a:extLst>
              </p:cNvPr>
              <p:cNvGrpSpPr/>
              <p:nvPr/>
            </p:nvGrpSpPr>
            <p:grpSpPr>
              <a:xfrm>
                <a:off x="1427086" y="4822371"/>
                <a:ext cx="6612589" cy="244747"/>
                <a:chOff x="1427086" y="4822371"/>
                <a:chExt cx="6612589" cy="244747"/>
              </a:xfrm>
              <a:grpFill/>
            </p:grpSpPr>
            <p:sp>
              <p:nvSpPr>
                <p:cNvPr id="47" name="TextBox 46">
                  <a:extLst>
                    <a:ext uri="{FF2B5EF4-FFF2-40B4-BE49-F238E27FC236}">
                      <a16:creationId xmlns:a16="http://schemas.microsoft.com/office/drawing/2014/main" id="{423EFBA8-A98B-41F9-9253-35B9CA67433E}"/>
                    </a:ext>
                  </a:extLst>
                </p:cNvPr>
                <p:cNvSpPr txBox="1"/>
                <p:nvPr/>
              </p:nvSpPr>
              <p:spPr>
                <a:xfrm>
                  <a:off x="1427086" y="4822371"/>
                  <a:ext cx="1175742" cy="24474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B3648"/>
                      </a:solidFill>
                      <a:effectLst/>
                      <a:uLnTx/>
                      <a:uFillTx/>
                      <a:latin typeface="Arial"/>
                      <a:ea typeface="+mn-ea"/>
                      <a:cs typeface="+mn-cs"/>
                    </a:rPr>
                    <a:t>NYHA class</a:t>
                  </a:r>
                </a:p>
              </p:txBody>
            </p:sp>
            <p:sp>
              <p:nvSpPr>
                <p:cNvPr id="48" name="TextBox 47">
                  <a:extLst>
                    <a:ext uri="{FF2B5EF4-FFF2-40B4-BE49-F238E27FC236}">
                      <a16:creationId xmlns:a16="http://schemas.microsoft.com/office/drawing/2014/main" id="{B08408ED-179C-4AD4-B0AA-292FCA483C98}"/>
                    </a:ext>
                  </a:extLst>
                </p:cNvPr>
                <p:cNvSpPr txBox="1"/>
                <p:nvPr/>
              </p:nvSpPr>
              <p:spPr>
                <a:xfrm>
                  <a:off x="4432993" y="4822371"/>
                  <a:ext cx="659106" cy="24474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B3648"/>
                      </a:solidFill>
                      <a:effectLst/>
                      <a:uLnTx/>
                      <a:uFillTx/>
                      <a:latin typeface="Arial"/>
                      <a:ea typeface="+mn-ea"/>
                      <a:cs typeface="+mn-cs"/>
                    </a:rPr>
                    <a:t>LVEF</a:t>
                  </a:r>
                </a:p>
              </p:txBody>
            </p:sp>
            <p:sp>
              <p:nvSpPr>
                <p:cNvPr id="49" name="TextBox 48">
                  <a:extLst>
                    <a:ext uri="{FF2B5EF4-FFF2-40B4-BE49-F238E27FC236}">
                      <a16:creationId xmlns:a16="http://schemas.microsoft.com/office/drawing/2014/main" id="{64298995-DAE8-4B96-990F-FCFF561D6DC5}"/>
                    </a:ext>
                  </a:extLst>
                </p:cNvPr>
                <p:cNvSpPr txBox="1"/>
                <p:nvPr/>
              </p:nvSpPr>
              <p:spPr>
                <a:xfrm>
                  <a:off x="6894230" y="4822371"/>
                  <a:ext cx="1145445" cy="24474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B3648"/>
                      </a:solidFill>
                      <a:effectLst/>
                      <a:uLnTx/>
                      <a:uFillTx/>
                      <a:latin typeface="Arial"/>
                      <a:ea typeface="+mn-ea"/>
                      <a:cs typeface="+mn-cs"/>
                    </a:rPr>
                    <a:t>NT-proBNP</a:t>
                  </a:r>
                </a:p>
              </p:txBody>
            </p:sp>
          </p:grpSp>
          <p:grpSp>
            <p:nvGrpSpPr>
              <p:cNvPr id="10" name="Group 9">
                <a:extLst>
                  <a:ext uri="{FF2B5EF4-FFF2-40B4-BE49-F238E27FC236}">
                    <a16:creationId xmlns:a16="http://schemas.microsoft.com/office/drawing/2014/main" id="{556EEBA8-CD22-49AD-A262-E635C9CC7291}"/>
                  </a:ext>
                </a:extLst>
              </p:cNvPr>
              <p:cNvGrpSpPr/>
              <p:nvPr/>
            </p:nvGrpSpPr>
            <p:grpSpPr>
              <a:xfrm>
                <a:off x="736995" y="1840511"/>
                <a:ext cx="7904097" cy="1874013"/>
                <a:chOff x="736995" y="1840511"/>
                <a:chExt cx="7904097" cy="1874013"/>
              </a:xfrm>
              <a:grpFill/>
            </p:grpSpPr>
            <p:sp>
              <p:nvSpPr>
                <p:cNvPr id="11" name="TextBox 10">
                  <a:extLst>
                    <a:ext uri="{FF2B5EF4-FFF2-40B4-BE49-F238E27FC236}">
                      <a16:creationId xmlns:a16="http://schemas.microsoft.com/office/drawing/2014/main" id="{5AC9507B-9554-469D-95D3-3D42603F37E0}"/>
                    </a:ext>
                  </a:extLst>
                </p:cNvPr>
                <p:cNvSpPr txBox="1"/>
                <p:nvPr/>
              </p:nvSpPr>
              <p:spPr>
                <a:xfrm>
                  <a:off x="736995" y="3186674"/>
                  <a:ext cx="1540397" cy="407911"/>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B3648"/>
                      </a:solidFill>
                      <a:effectLst/>
                      <a:uLnTx/>
                      <a:uFillTx/>
                      <a:latin typeface="Arial"/>
                      <a:ea typeface="+mn-ea"/>
                      <a:cs typeface="+mn-cs"/>
                    </a:rPr>
                    <a:t>HR 3.5</a:t>
                  </a:r>
                  <a:br>
                    <a:rPr kumimoji="0" lang="en-GB" sz="1200" b="0" i="0" u="none" strike="noStrike" kern="1200" cap="none" spc="0" normalizeH="0" baseline="0" noProof="0" dirty="0">
                      <a:ln>
                        <a:noFill/>
                      </a:ln>
                      <a:solidFill>
                        <a:srgbClr val="2B3648"/>
                      </a:solidFill>
                      <a:effectLst/>
                      <a:uLnTx/>
                      <a:uFillTx/>
                      <a:latin typeface="Arial"/>
                      <a:ea typeface="+mn-ea"/>
                      <a:cs typeface="+mn-cs"/>
                    </a:rPr>
                  </a:br>
                  <a:r>
                    <a:rPr kumimoji="0" lang="en-GB" sz="1200" b="0" i="0" u="none" strike="noStrike" kern="1200" cap="none" spc="0" normalizeH="0" baseline="0" noProof="0" dirty="0">
                      <a:ln>
                        <a:noFill/>
                      </a:ln>
                      <a:solidFill>
                        <a:srgbClr val="2B3648"/>
                      </a:solidFill>
                      <a:effectLst/>
                      <a:uLnTx/>
                      <a:uFillTx/>
                      <a:latin typeface="Arial"/>
                      <a:ea typeface="+mn-ea"/>
                      <a:cs typeface="+mn-cs"/>
                    </a:rPr>
                    <a:t>(0.9–13.1)</a:t>
                  </a:r>
                </a:p>
              </p:txBody>
            </p:sp>
            <p:sp>
              <p:nvSpPr>
                <p:cNvPr id="12" name="TextBox 11">
                  <a:extLst>
                    <a:ext uri="{FF2B5EF4-FFF2-40B4-BE49-F238E27FC236}">
                      <a16:creationId xmlns:a16="http://schemas.microsoft.com/office/drawing/2014/main" id="{6D2D650E-1871-4B63-AB3A-BA99ADD80D40}"/>
                    </a:ext>
                  </a:extLst>
                </p:cNvPr>
                <p:cNvSpPr txBox="1"/>
                <p:nvPr/>
              </p:nvSpPr>
              <p:spPr>
                <a:xfrm>
                  <a:off x="1640879" y="1931535"/>
                  <a:ext cx="1521521" cy="407911"/>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B3648"/>
                      </a:solidFill>
                      <a:effectLst/>
                      <a:uLnTx/>
                      <a:uFillTx/>
                      <a:latin typeface="Arial"/>
                      <a:ea typeface="+mn-ea"/>
                      <a:cs typeface="+mn-cs"/>
                    </a:rPr>
                    <a:t>HR 5.1</a:t>
                  </a:r>
                  <a:br>
                    <a:rPr kumimoji="0" lang="en-GB" sz="1200" b="0" i="0" u="none" strike="noStrike" kern="1200" cap="none" spc="0" normalizeH="0" baseline="0" noProof="0" dirty="0">
                      <a:ln>
                        <a:noFill/>
                      </a:ln>
                      <a:solidFill>
                        <a:srgbClr val="2B3648"/>
                      </a:solidFill>
                      <a:effectLst/>
                      <a:uLnTx/>
                      <a:uFillTx/>
                      <a:latin typeface="Arial"/>
                      <a:ea typeface="+mn-ea"/>
                      <a:cs typeface="+mn-cs"/>
                    </a:rPr>
                  </a:br>
                  <a:r>
                    <a:rPr kumimoji="0" lang="en-GB" sz="1200" b="0" i="0" u="none" strike="noStrike" kern="1200" cap="none" spc="0" normalizeH="0" baseline="0" noProof="0" dirty="0">
                      <a:ln>
                        <a:noFill/>
                      </a:ln>
                      <a:solidFill>
                        <a:srgbClr val="2B3648"/>
                      </a:solidFill>
                      <a:effectLst/>
                      <a:uLnTx/>
                      <a:uFillTx/>
                      <a:latin typeface="Arial"/>
                      <a:ea typeface="+mn-ea"/>
                      <a:cs typeface="+mn-cs"/>
                    </a:rPr>
                    <a:t>(2.1–12.4)</a:t>
                  </a:r>
                </a:p>
              </p:txBody>
            </p:sp>
            <p:sp>
              <p:nvSpPr>
                <p:cNvPr id="13" name="TextBox 12">
                  <a:extLst>
                    <a:ext uri="{FF2B5EF4-FFF2-40B4-BE49-F238E27FC236}">
                      <a16:creationId xmlns:a16="http://schemas.microsoft.com/office/drawing/2014/main" id="{5B8C32DD-8845-4746-A8CB-1FBB0F7C3C4E}"/>
                    </a:ext>
                  </a:extLst>
                </p:cNvPr>
                <p:cNvSpPr txBox="1"/>
                <p:nvPr/>
              </p:nvSpPr>
              <p:spPr>
                <a:xfrm>
                  <a:off x="3593973" y="2908382"/>
                  <a:ext cx="1382594" cy="407911"/>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B3648"/>
                      </a:solidFill>
                      <a:effectLst/>
                      <a:uLnTx/>
                      <a:uFillTx/>
                      <a:latin typeface="Arial"/>
                      <a:ea typeface="+mn-ea"/>
                      <a:cs typeface="+mn-cs"/>
                    </a:rPr>
                    <a:t>HR 9.2</a:t>
                  </a:r>
                  <a:br>
                    <a:rPr kumimoji="0" lang="en-GB" sz="1200" b="0" i="0" u="none" strike="noStrike" kern="1200" cap="none" spc="0" normalizeH="0" baseline="0" noProof="0" dirty="0">
                      <a:ln>
                        <a:noFill/>
                      </a:ln>
                      <a:solidFill>
                        <a:srgbClr val="2B3648"/>
                      </a:solidFill>
                      <a:effectLst/>
                      <a:uLnTx/>
                      <a:uFillTx/>
                      <a:latin typeface="Arial"/>
                      <a:ea typeface="+mn-ea"/>
                      <a:cs typeface="+mn-cs"/>
                    </a:rPr>
                  </a:br>
                  <a:r>
                    <a:rPr kumimoji="0" lang="en-GB" sz="1200" b="0" i="0" u="none" strike="noStrike" kern="1200" cap="none" spc="0" normalizeH="0" baseline="0" noProof="0" dirty="0">
                      <a:ln>
                        <a:noFill/>
                      </a:ln>
                      <a:solidFill>
                        <a:srgbClr val="2B3648"/>
                      </a:solidFill>
                      <a:effectLst/>
                      <a:uLnTx/>
                      <a:uFillTx/>
                      <a:latin typeface="Arial"/>
                      <a:ea typeface="+mn-ea"/>
                      <a:cs typeface="+mn-cs"/>
                    </a:rPr>
                    <a:t>(1.9–44.0)</a:t>
                  </a:r>
                </a:p>
              </p:txBody>
            </p:sp>
            <p:sp>
              <p:nvSpPr>
                <p:cNvPr id="14" name="TextBox 13">
                  <a:extLst>
                    <a:ext uri="{FF2B5EF4-FFF2-40B4-BE49-F238E27FC236}">
                      <a16:creationId xmlns:a16="http://schemas.microsoft.com/office/drawing/2014/main" id="{D1E89DC2-6521-4E26-AFA0-A9D0208A61B5}"/>
                    </a:ext>
                  </a:extLst>
                </p:cNvPr>
                <p:cNvSpPr txBox="1"/>
                <p:nvPr/>
              </p:nvSpPr>
              <p:spPr>
                <a:xfrm>
                  <a:off x="4432993" y="1840511"/>
                  <a:ext cx="1570968" cy="407911"/>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B3648"/>
                      </a:solidFill>
                      <a:effectLst/>
                      <a:uLnTx/>
                      <a:uFillTx/>
                      <a:latin typeface="Arial"/>
                      <a:ea typeface="+mn-ea"/>
                      <a:cs typeface="+mn-cs"/>
                    </a:rPr>
                    <a:t>HR 5.1</a:t>
                  </a:r>
                  <a:br>
                    <a:rPr kumimoji="0" lang="en-GB" sz="1200" b="0" i="0" u="none" strike="noStrike" kern="1200" cap="none" spc="0" normalizeH="0" baseline="0" noProof="0" dirty="0">
                      <a:ln>
                        <a:noFill/>
                      </a:ln>
                      <a:solidFill>
                        <a:srgbClr val="2B3648"/>
                      </a:solidFill>
                      <a:effectLst/>
                      <a:uLnTx/>
                      <a:uFillTx/>
                      <a:latin typeface="Arial"/>
                      <a:ea typeface="+mn-ea"/>
                      <a:cs typeface="+mn-cs"/>
                    </a:rPr>
                  </a:br>
                  <a:r>
                    <a:rPr kumimoji="0" lang="en-GB" sz="1200" b="0" i="0" u="none" strike="noStrike" kern="1200" cap="none" spc="0" normalizeH="0" baseline="0" noProof="0" dirty="0">
                      <a:ln>
                        <a:noFill/>
                      </a:ln>
                      <a:solidFill>
                        <a:srgbClr val="2B3648"/>
                      </a:solidFill>
                      <a:effectLst/>
                      <a:uLnTx/>
                      <a:uFillTx/>
                      <a:latin typeface="Arial"/>
                      <a:ea typeface="+mn-ea"/>
                      <a:cs typeface="+mn-cs"/>
                    </a:rPr>
                    <a:t>(2.4–10.8)</a:t>
                  </a:r>
                </a:p>
              </p:txBody>
            </p:sp>
            <p:sp>
              <p:nvSpPr>
                <p:cNvPr id="15" name="TextBox 14">
                  <a:extLst>
                    <a:ext uri="{FF2B5EF4-FFF2-40B4-BE49-F238E27FC236}">
                      <a16:creationId xmlns:a16="http://schemas.microsoft.com/office/drawing/2014/main" id="{8FB5DF28-29BF-4F81-AB85-B2C887D97501}"/>
                    </a:ext>
                  </a:extLst>
                </p:cNvPr>
                <p:cNvSpPr txBox="1"/>
                <p:nvPr/>
              </p:nvSpPr>
              <p:spPr>
                <a:xfrm>
                  <a:off x="6480124" y="3094582"/>
                  <a:ext cx="1236577" cy="407911"/>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B3648"/>
                      </a:solidFill>
                      <a:effectLst/>
                      <a:uLnTx/>
                      <a:uFillTx/>
                      <a:latin typeface="Arial"/>
                      <a:ea typeface="+mn-ea"/>
                      <a:cs typeface="+mn-cs"/>
                    </a:rPr>
                    <a:t>HR 6.2</a:t>
                  </a:r>
                  <a:br>
                    <a:rPr kumimoji="0" lang="en-GB" sz="1200" b="0" i="0" u="none" strike="noStrike" kern="1200" cap="none" spc="0" normalizeH="0" baseline="0" noProof="0" dirty="0">
                      <a:ln>
                        <a:noFill/>
                      </a:ln>
                      <a:solidFill>
                        <a:srgbClr val="2B3648"/>
                      </a:solidFill>
                      <a:effectLst/>
                      <a:uLnTx/>
                      <a:uFillTx/>
                      <a:latin typeface="Arial"/>
                      <a:ea typeface="+mn-ea"/>
                      <a:cs typeface="+mn-cs"/>
                    </a:rPr>
                  </a:br>
                  <a:r>
                    <a:rPr kumimoji="0" lang="en-GB" sz="1200" b="0" i="0" u="none" strike="noStrike" kern="1200" cap="none" spc="0" normalizeH="0" baseline="0" noProof="0" dirty="0">
                      <a:ln>
                        <a:noFill/>
                      </a:ln>
                      <a:solidFill>
                        <a:srgbClr val="2B3648"/>
                      </a:solidFill>
                      <a:effectLst/>
                      <a:uLnTx/>
                      <a:uFillTx/>
                      <a:latin typeface="Arial"/>
                      <a:ea typeface="+mn-ea"/>
                      <a:cs typeface="+mn-cs"/>
                    </a:rPr>
                    <a:t>(1.3–30.8)</a:t>
                  </a:r>
                </a:p>
              </p:txBody>
            </p:sp>
            <p:sp>
              <p:nvSpPr>
                <p:cNvPr id="16" name="TextBox 15">
                  <a:extLst>
                    <a:ext uri="{FF2B5EF4-FFF2-40B4-BE49-F238E27FC236}">
                      <a16:creationId xmlns:a16="http://schemas.microsoft.com/office/drawing/2014/main" id="{45386875-7F35-4C4D-AF67-6B9FE1AC7E92}"/>
                    </a:ext>
                  </a:extLst>
                </p:cNvPr>
                <p:cNvSpPr txBox="1"/>
                <p:nvPr/>
              </p:nvSpPr>
              <p:spPr>
                <a:xfrm>
                  <a:off x="7361668" y="2026732"/>
                  <a:ext cx="1279424" cy="407911"/>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B3648"/>
                      </a:solidFill>
                      <a:effectLst/>
                      <a:uLnTx/>
                      <a:uFillTx/>
                      <a:latin typeface="Arial"/>
                      <a:ea typeface="+mn-ea"/>
                      <a:cs typeface="+mn-cs"/>
                    </a:rPr>
                    <a:t>HR 3.5</a:t>
                  </a:r>
                  <a:br>
                    <a:rPr kumimoji="0" lang="en-GB" sz="1200" b="0" i="0" u="none" strike="noStrike" kern="1200" cap="none" spc="0" normalizeH="0" baseline="0" noProof="0" dirty="0">
                      <a:ln>
                        <a:noFill/>
                      </a:ln>
                      <a:solidFill>
                        <a:srgbClr val="2B3648"/>
                      </a:solidFill>
                      <a:effectLst/>
                      <a:uLnTx/>
                      <a:uFillTx/>
                      <a:latin typeface="Arial"/>
                      <a:ea typeface="+mn-ea"/>
                      <a:cs typeface="+mn-cs"/>
                    </a:rPr>
                  </a:br>
                  <a:r>
                    <a:rPr kumimoji="0" lang="en-GB" sz="1200" b="0" i="0" u="none" strike="noStrike" kern="1200" cap="none" spc="0" normalizeH="0" baseline="0" noProof="0" dirty="0">
                      <a:ln>
                        <a:noFill/>
                      </a:ln>
                      <a:solidFill>
                        <a:srgbClr val="2B3648"/>
                      </a:solidFill>
                      <a:effectLst/>
                      <a:uLnTx/>
                      <a:uFillTx/>
                      <a:latin typeface="Arial"/>
                      <a:ea typeface="+mn-ea"/>
                      <a:cs typeface="+mn-cs"/>
                    </a:rPr>
                    <a:t>(1.6–7.6)</a:t>
                  </a:r>
                </a:p>
              </p:txBody>
            </p:sp>
            <p:grpSp>
              <p:nvGrpSpPr>
                <p:cNvPr id="17" name="Group 16">
                  <a:extLst>
                    <a:ext uri="{FF2B5EF4-FFF2-40B4-BE49-F238E27FC236}">
                      <a16:creationId xmlns:a16="http://schemas.microsoft.com/office/drawing/2014/main" id="{E5640590-D6CA-4A28-932F-5AB6E47EED3C}"/>
                    </a:ext>
                  </a:extLst>
                </p:cNvPr>
                <p:cNvGrpSpPr/>
                <p:nvPr/>
              </p:nvGrpSpPr>
              <p:grpSpPr>
                <a:xfrm>
                  <a:off x="5076762" y="2290638"/>
                  <a:ext cx="289783" cy="67032"/>
                  <a:chOff x="5076762" y="2923289"/>
                  <a:chExt cx="289783" cy="67032"/>
                </a:xfrm>
                <a:grpFill/>
              </p:grpSpPr>
              <p:grpSp>
                <p:nvGrpSpPr>
                  <p:cNvPr id="43" name="Group 42">
                    <a:extLst>
                      <a:ext uri="{FF2B5EF4-FFF2-40B4-BE49-F238E27FC236}">
                        <a16:creationId xmlns:a16="http://schemas.microsoft.com/office/drawing/2014/main" id="{C9A20787-5D6C-472B-AC07-1E7D8B215253}"/>
                      </a:ext>
                    </a:extLst>
                  </p:cNvPr>
                  <p:cNvGrpSpPr/>
                  <p:nvPr/>
                </p:nvGrpSpPr>
                <p:grpSpPr>
                  <a:xfrm>
                    <a:off x="5084814" y="2923289"/>
                    <a:ext cx="281731" cy="67032"/>
                    <a:chOff x="5085461" y="2923289"/>
                    <a:chExt cx="281731" cy="67032"/>
                  </a:xfrm>
                  <a:grpFill/>
                </p:grpSpPr>
                <p:cxnSp>
                  <p:nvCxnSpPr>
                    <p:cNvPr id="45" name="Straight Connector 44">
                      <a:extLst>
                        <a:ext uri="{FF2B5EF4-FFF2-40B4-BE49-F238E27FC236}">
                          <a16:creationId xmlns:a16="http://schemas.microsoft.com/office/drawing/2014/main" id="{37721BA8-2E1C-40FC-85AE-647C81F28C0B}"/>
                        </a:ext>
                      </a:extLst>
                    </p:cNvPr>
                    <p:cNvCxnSpPr/>
                    <p:nvPr/>
                  </p:nvCxnSpPr>
                  <p:spPr bwMode="auto">
                    <a:xfrm flipH="1">
                      <a:off x="5085461" y="2923289"/>
                      <a:ext cx="274458" cy="0"/>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6C4FEC16-ACF9-4ED8-86D9-8D9E95D2DA4D}"/>
                        </a:ext>
                      </a:extLst>
                    </p:cNvPr>
                    <p:cNvCxnSpPr/>
                    <p:nvPr/>
                  </p:nvCxnSpPr>
                  <p:spPr bwMode="auto">
                    <a:xfrm>
                      <a:off x="5367192" y="2924819"/>
                      <a:ext cx="0" cy="65502"/>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4" name="Straight Connector 43">
                    <a:extLst>
                      <a:ext uri="{FF2B5EF4-FFF2-40B4-BE49-F238E27FC236}">
                        <a16:creationId xmlns:a16="http://schemas.microsoft.com/office/drawing/2014/main" id="{E2D229CF-6F58-49A8-99B7-602334602E0B}"/>
                      </a:ext>
                    </a:extLst>
                  </p:cNvPr>
                  <p:cNvCxnSpPr/>
                  <p:nvPr/>
                </p:nvCxnSpPr>
                <p:spPr bwMode="auto">
                  <a:xfrm>
                    <a:off x="5076762" y="2924819"/>
                    <a:ext cx="0" cy="65502"/>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Group 17">
                  <a:extLst>
                    <a:ext uri="{FF2B5EF4-FFF2-40B4-BE49-F238E27FC236}">
                      <a16:creationId xmlns:a16="http://schemas.microsoft.com/office/drawing/2014/main" id="{E0859945-5270-43FA-B35F-DEBEA3ABE83F}"/>
                    </a:ext>
                  </a:extLst>
                </p:cNvPr>
                <p:cNvGrpSpPr/>
                <p:nvPr/>
              </p:nvGrpSpPr>
              <p:grpSpPr>
                <a:xfrm>
                  <a:off x="1330334" y="3648125"/>
                  <a:ext cx="274459" cy="66399"/>
                  <a:chOff x="5216534" y="2930947"/>
                  <a:chExt cx="274459" cy="66399"/>
                </a:xfrm>
                <a:grpFill/>
              </p:grpSpPr>
              <p:grpSp>
                <p:nvGrpSpPr>
                  <p:cNvPr id="39" name="Group 38">
                    <a:extLst>
                      <a:ext uri="{FF2B5EF4-FFF2-40B4-BE49-F238E27FC236}">
                        <a16:creationId xmlns:a16="http://schemas.microsoft.com/office/drawing/2014/main" id="{179B02C7-84E9-42C6-A566-836751E40A63}"/>
                      </a:ext>
                    </a:extLst>
                  </p:cNvPr>
                  <p:cNvGrpSpPr/>
                  <p:nvPr/>
                </p:nvGrpSpPr>
                <p:grpSpPr>
                  <a:xfrm>
                    <a:off x="5216534" y="2930947"/>
                    <a:ext cx="274459" cy="66399"/>
                    <a:chOff x="5217181" y="2930947"/>
                    <a:chExt cx="274459" cy="66399"/>
                  </a:xfrm>
                  <a:grpFill/>
                </p:grpSpPr>
                <p:cxnSp>
                  <p:nvCxnSpPr>
                    <p:cNvPr id="41" name="Straight Connector 40">
                      <a:extLst>
                        <a:ext uri="{FF2B5EF4-FFF2-40B4-BE49-F238E27FC236}">
                          <a16:creationId xmlns:a16="http://schemas.microsoft.com/office/drawing/2014/main" id="{441135A2-9F65-45E4-BE95-5753B0CEEC1B}"/>
                        </a:ext>
                      </a:extLst>
                    </p:cNvPr>
                    <p:cNvCxnSpPr/>
                    <p:nvPr/>
                  </p:nvCxnSpPr>
                  <p:spPr bwMode="auto">
                    <a:xfrm flipH="1">
                      <a:off x="5217181" y="2930947"/>
                      <a:ext cx="274459" cy="0"/>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37C5AC8C-0BA3-4312-957C-F434D21358ED}"/>
                        </a:ext>
                      </a:extLst>
                    </p:cNvPr>
                    <p:cNvCxnSpPr/>
                    <p:nvPr/>
                  </p:nvCxnSpPr>
                  <p:spPr bwMode="auto">
                    <a:xfrm>
                      <a:off x="5491640" y="2931844"/>
                      <a:ext cx="0" cy="65502"/>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0" name="Straight Connector 39">
                    <a:extLst>
                      <a:ext uri="{FF2B5EF4-FFF2-40B4-BE49-F238E27FC236}">
                        <a16:creationId xmlns:a16="http://schemas.microsoft.com/office/drawing/2014/main" id="{E7895D1D-1FE9-49F4-9EC1-65BA7E4F1D17}"/>
                      </a:ext>
                    </a:extLst>
                  </p:cNvPr>
                  <p:cNvCxnSpPr/>
                  <p:nvPr/>
                </p:nvCxnSpPr>
                <p:spPr bwMode="auto">
                  <a:xfrm>
                    <a:off x="5216534" y="2931844"/>
                    <a:ext cx="0" cy="65502"/>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 name="Group 18">
                  <a:extLst>
                    <a:ext uri="{FF2B5EF4-FFF2-40B4-BE49-F238E27FC236}">
                      <a16:creationId xmlns:a16="http://schemas.microsoft.com/office/drawing/2014/main" id="{BC5E1D0F-C287-48E2-B681-0106EDAA9EF5}"/>
                    </a:ext>
                  </a:extLst>
                </p:cNvPr>
                <p:cNvGrpSpPr/>
                <p:nvPr/>
              </p:nvGrpSpPr>
              <p:grpSpPr>
                <a:xfrm>
                  <a:off x="2277391" y="2396267"/>
                  <a:ext cx="274459" cy="66399"/>
                  <a:chOff x="5216534" y="2930947"/>
                  <a:chExt cx="274459" cy="66399"/>
                </a:xfrm>
                <a:grpFill/>
              </p:grpSpPr>
              <p:grpSp>
                <p:nvGrpSpPr>
                  <p:cNvPr id="35" name="Group 34">
                    <a:extLst>
                      <a:ext uri="{FF2B5EF4-FFF2-40B4-BE49-F238E27FC236}">
                        <a16:creationId xmlns:a16="http://schemas.microsoft.com/office/drawing/2014/main" id="{2933EA19-B572-4A27-AAA1-81D785796611}"/>
                      </a:ext>
                    </a:extLst>
                  </p:cNvPr>
                  <p:cNvGrpSpPr/>
                  <p:nvPr/>
                </p:nvGrpSpPr>
                <p:grpSpPr>
                  <a:xfrm>
                    <a:off x="5216534" y="2930947"/>
                    <a:ext cx="274459" cy="66399"/>
                    <a:chOff x="5217181" y="2930947"/>
                    <a:chExt cx="274459" cy="66399"/>
                  </a:xfrm>
                  <a:grpFill/>
                </p:grpSpPr>
                <p:cxnSp>
                  <p:nvCxnSpPr>
                    <p:cNvPr id="37" name="Straight Connector 36">
                      <a:extLst>
                        <a:ext uri="{FF2B5EF4-FFF2-40B4-BE49-F238E27FC236}">
                          <a16:creationId xmlns:a16="http://schemas.microsoft.com/office/drawing/2014/main" id="{D33C7B83-077D-48CD-B4D5-CDB497F44026}"/>
                        </a:ext>
                      </a:extLst>
                    </p:cNvPr>
                    <p:cNvCxnSpPr/>
                    <p:nvPr/>
                  </p:nvCxnSpPr>
                  <p:spPr bwMode="auto">
                    <a:xfrm flipH="1">
                      <a:off x="5217181" y="2930947"/>
                      <a:ext cx="274459" cy="0"/>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B3B6D2F6-08B5-4C6F-A723-B070EED48EA5}"/>
                        </a:ext>
                      </a:extLst>
                    </p:cNvPr>
                    <p:cNvCxnSpPr/>
                    <p:nvPr/>
                  </p:nvCxnSpPr>
                  <p:spPr bwMode="auto">
                    <a:xfrm>
                      <a:off x="5491640" y="2931844"/>
                      <a:ext cx="0" cy="65502"/>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6" name="Straight Connector 35">
                    <a:extLst>
                      <a:ext uri="{FF2B5EF4-FFF2-40B4-BE49-F238E27FC236}">
                        <a16:creationId xmlns:a16="http://schemas.microsoft.com/office/drawing/2014/main" id="{D91FE927-1C0E-4727-BEB1-228EB9732BDA}"/>
                      </a:ext>
                    </a:extLst>
                  </p:cNvPr>
                  <p:cNvCxnSpPr/>
                  <p:nvPr/>
                </p:nvCxnSpPr>
                <p:spPr bwMode="auto">
                  <a:xfrm>
                    <a:off x="5216534" y="2931844"/>
                    <a:ext cx="0" cy="65502"/>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19">
                  <a:extLst>
                    <a:ext uri="{FF2B5EF4-FFF2-40B4-BE49-F238E27FC236}">
                      <a16:creationId xmlns:a16="http://schemas.microsoft.com/office/drawing/2014/main" id="{B05F44E7-68DD-4921-9D25-4C775A530275}"/>
                    </a:ext>
                  </a:extLst>
                </p:cNvPr>
                <p:cNvGrpSpPr/>
                <p:nvPr/>
              </p:nvGrpSpPr>
              <p:grpSpPr>
                <a:xfrm>
                  <a:off x="4137956" y="3463067"/>
                  <a:ext cx="287185" cy="66399"/>
                  <a:chOff x="5128556" y="2930947"/>
                  <a:chExt cx="287185" cy="66399"/>
                </a:xfrm>
                <a:grpFill/>
              </p:grpSpPr>
              <p:grpSp>
                <p:nvGrpSpPr>
                  <p:cNvPr id="31" name="Group 30">
                    <a:extLst>
                      <a:ext uri="{FF2B5EF4-FFF2-40B4-BE49-F238E27FC236}">
                        <a16:creationId xmlns:a16="http://schemas.microsoft.com/office/drawing/2014/main" id="{C13FB50A-13BD-4A3D-945F-4141D6472614}"/>
                      </a:ext>
                    </a:extLst>
                  </p:cNvPr>
                  <p:cNvGrpSpPr/>
                  <p:nvPr/>
                </p:nvGrpSpPr>
                <p:grpSpPr>
                  <a:xfrm>
                    <a:off x="5137502" y="2930947"/>
                    <a:ext cx="278239" cy="66399"/>
                    <a:chOff x="5138149" y="2930947"/>
                    <a:chExt cx="278239" cy="66399"/>
                  </a:xfrm>
                  <a:grpFill/>
                </p:grpSpPr>
                <p:cxnSp>
                  <p:nvCxnSpPr>
                    <p:cNvPr id="33" name="Straight Connector 32">
                      <a:extLst>
                        <a:ext uri="{FF2B5EF4-FFF2-40B4-BE49-F238E27FC236}">
                          <a16:creationId xmlns:a16="http://schemas.microsoft.com/office/drawing/2014/main" id="{4187F52C-051D-42CD-B3B2-AD9148A551C2}"/>
                        </a:ext>
                      </a:extLst>
                    </p:cNvPr>
                    <p:cNvCxnSpPr/>
                    <p:nvPr/>
                  </p:nvCxnSpPr>
                  <p:spPr bwMode="auto">
                    <a:xfrm flipH="1">
                      <a:off x="5138149" y="2930947"/>
                      <a:ext cx="274458" cy="0"/>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E29AC8DD-1A17-49EF-B75C-1E54528250D1}"/>
                        </a:ext>
                      </a:extLst>
                    </p:cNvPr>
                    <p:cNvCxnSpPr/>
                    <p:nvPr/>
                  </p:nvCxnSpPr>
                  <p:spPr bwMode="auto">
                    <a:xfrm>
                      <a:off x="5416388" y="2931844"/>
                      <a:ext cx="0" cy="65502"/>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2" name="Straight Connector 31">
                    <a:extLst>
                      <a:ext uri="{FF2B5EF4-FFF2-40B4-BE49-F238E27FC236}">
                        <a16:creationId xmlns:a16="http://schemas.microsoft.com/office/drawing/2014/main" id="{CF1099A6-AEC8-4647-9B57-60D861BF3102}"/>
                      </a:ext>
                    </a:extLst>
                  </p:cNvPr>
                  <p:cNvCxnSpPr/>
                  <p:nvPr/>
                </p:nvCxnSpPr>
                <p:spPr bwMode="auto">
                  <a:xfrm>
                    <a:off x="5128556" y="2931844"/>
                    <a:ext cx="0" cy="65502"/>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a:extLst>
                    <a:ext uri="{FF2B5EF4-FFF2-40B4-BE49-F238E27FC236}">
                      <a16:creationId xmlns:a16="http://schemas.microsoft.com/office/drawing/2014/main" id="{D2EC9837-482C-469E-AAFB-72AC029A7EB4}"/>
                    </a:ext>
                  </a:extLst>
                </p:cNvPr>
                <p:cNvGrpSpPr/>
                <p:nvPr/>
              </p:nvGrpSpPr>
              <p:grpSpPr>
                <a:xfrm>
                  <a:off x="6957404" y="3568992"/>
                  <a:ext cx="286291" cy="65503"/>
                  <a:chOff x="5041518" y="2928014"/>
                  <a:chExt cx="286291" cy="65503"/>
                </a:xfrm>
                <a:grpFill/>
              </p:grpSpPr>
              <p:grpSp>
                <p:nvGrpSpPr>
                  <p:cNvPr id="27" name="Group 26">
                    <a:extLst>
                      <a:ext uri="{FF2B5EF4-FFF2-40B4-BE49-F238E27FC236}">
                        <a16:creationId xmlns:a16="http://schemas.microsoft.com/office/drawing/2014/main" id="{EE2B48F5-FC25-469E-92EC-A1BE7EF13A2C}"/>
                      </a:ext>
                    </a:extLst>
                  </p:cNvPr>
                  <p:cNvGrpSpPr/>
                  <p:nvPr/>
                </p:nvGrpSpPr>
                <p:grpSpPr>
                  <a:xfrm>
                    <a:off x="5045298" y="2928014"/>
                    <a:ext cx="282511" cy="65502"/>
                    <a:chOff x="5045945" y="2928014"/>
                    <a:chExt cx="282511" cy="65502"/>
                  </a:xfrm>
                  <a:grpFill/>
                </p:grpSpPr>
                <p:cxnSp>
                  <p:nvCxnSpPr>
                    <p:cNvPr id="29" name="Straight Connector 28">
                      <a:extLst>
                        <a:ext uri="{FF2B5EF4-FFF2-40B4-BE49-F238E27FC236}">
                          <a16:creationId xmlns:a16="http://schemas.microsoft.com/office/drawing/2014/main" id="{488FBF45-EAEE-4BE6-8614-CAF925890742}"/>
                        </a:ext>
                      </a:extLst>
                    </p:cNvPr>
                    <p:cNvCxnSpPr/>
                    <p:nvPr/>
                  </p:nvCxnSpPr>
                  <p:spPr bwMode="auto">
                    <a:xfrm flipH="1">
                      <a:off x="5045945" y="2930947"/>
                      <a:ext cx="274458" cy="0"/>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FB372543-1D91-4828-899B-E9D576BF74A1}"/>
                        </a:ext>
                      </a:extLst>
                    </p:cNvPr>
                    <p:cNvCxnSpPr/>
                    <p:nvPr/>
                  </p:nvCxnSpPr>
                  <p:spPr bwMode="auto">
                    <a:xfrm>
                      <a:off x="5328456" y="2928014"/>
                      <a:ext cx="0" cy="65502"/>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8" name="Straight Connector 27">
                    <a:extLst>
                      <a:ext uri="{FF2B5EF4-FFF2-40B4-BE49-F238E27FC236}">
                        <a16:creationId xmlns:a16="http://schemas.microsoft.com/office/drawing/2014/main" id="{79A0DC89-646F-4CD3-99D1-025456588470}"/>
                      </a:ext>
                    </a:extLst>
                  </p:cNvPr>
                  <p:cNvCxnSpPr/>
                  <p:nvPr/>
                </p:nvCxnSpPr>
                <p:spPr bwMode="auto">
                  <a:xfrm>
                    <a:off x="5041518" y="2928015"/>
                    <a:ext cx="0" cy="65502"/>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a:extLst>
                    <a:ext uri="{FF2B5EF4-FFF2-40B4-BE49-F238E27FC236}">
                      <a16:creationId xmlns:a16="http://schemas.microsoft.com/office/drawing/2014/main" id="{603A57BB-9233-4685-93BF-1B61E81EFD7E}"/>
                    </a:ext>
                  </a:extLst>
                </p:cNvPr>
                <p:cNvGrpSpPr/>
                <p:nvPr/>
              </p:nvGrpSpPr>
              <p:grpSpPr>
                <a:xfrm>
                  <a:off x="7854228" y="2548668"/>
                  <a:ext cx="292435" cy="66399"/>
                  <a:chOff x="4969514" y="2930947"/>
                  <a:chExt cx="292435" cy="66399"/>
                </a:xfrm>
                <a:grpFill/>
              </p:grpSpPr>
              <p:grpSp>
                <p:nvGrpSpPr>
                  <p:cNvPr id="23" name="Group 22">
                    <a:extLst>
                      <a:ext uri="{FF2B5EF4-FFF2-40B4-BE49-F238E27FC236}">
                        <a16:creationId xmlns:a16="http://schemas.microsoft.com/office/drawing/2014/main" id="{4C733B33-7A94-469E-AB0F-1E53780FFFD4}"/>
                      </a:ext>
                    </a:extLst>
                  </p:cNvPr>
                  <p:cNvGrpSpPr/>
                  <p:nvPr/>
                </p:nvGrpSpPr>
                <p:grpSpPr>
                  <a:xfrm>
                    <a:off x="4979438" y="2930947"/>
                    <a:ext cx="282511" cy="66399"/>
                    <a:chOff x="4980085" y="2930947"/>
                    <a:chExt cx="282511" cy="66399"/>
                  </a:xfrm>
                  <a:grpFill/>
                </p:grpSpPr>
                <p:cxnSp>
                  <p:nvCxnSpPr>
                    <p:cNvPr id="25" name="Straight Connector 24">
                      <a:extLst>
                        <a:ext uri="{FF2B5EF4-FFF2-40B4-BE49-F238E27FC236}">
                          <a16:creationId xmlns:a16="http://schemas.microsoft.com/office/drawing/2014/main" id="{C4685444-F5DF-4834-89F1-8EB2FCFD4C85}"/>
                        </a:ext>
                      </a:extLst>
                    </p:cNvPr>
                    <p:cNvCxnSpPr/>
                    <p:nvPr/>
                  </p:nvCxnSpPr>
                  <p:spPr bwMode="auto">
                    <a:xfrm flipH="1">
                      <a:off x="4980085" y="2930947"/>
                      <a:ext cx="274457" cy="0"/>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20FA0F7A-40BA-4A67-9215-DEAAE0C600EB}"/>
                        </a:ext>
                      </a:extLst>
                    </p:cNvPr>
                    <p:cNvCxnSpPr/>
                    <p:nvPr/>
                  </p:nvCxnSpPr>
                  <p:spPr bwMode="auto">
                    <a:xfrm>
                      <a:off x="5262596" y="2931844"/>
                      <a:ext cx="0" cy="65502"/>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 name="Straight Connector 23">
                    <a:extLst>
                      <a:ext uri="{FF2B5EF4-FFF2-40B4-BE49-F238E27FC236}">
                        <a16:creationId xmlns:a16="http://schemas.microsoft.com/office/drawing/2014/main" id="{3A7407CF-12A3-4779-9123-5D0FF6681C3C}"/>
                      </a:ext>
                    </a:extLst>
                  </p:cNvPr>
                  <p:cNvCxnSpPr/>
                  <p:nvPr/>
                </p:nvCxnSpPr>
                <p:spPr bwMode="auto">
                  <a:xfrm>
                    <a:off x="4969514" y="2931844"/>
                    <a:ext cx="0" cy="65502"/>
                  </a:xfrm>
                  <a:prstGeom prst="line">
                    <a:avLst/>
                  </a:prstGeom>
                  <a:grpFill/>
                  <a:ln cap="rnd">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sp>
        <p:nvSpPr>
          <p:cNvPr id="58" name="Rectangle 57">
            <a:extLst>
              <a:ext uri="{FF2B5EF4-FFF2-40B4-BE49-F238E27FC236}">
                <a16:creationId xmlns:a16="http://schemas.microsoft.com/office/drawing/2014/main" id="{5B07E508-1846-42FC-9A7D-51E8F94B0D68}"/>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36000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white"/>
                </a:solidFill>
                <a:effectLst/>
                <a:uLnTx/>
                <a:uFillTx/>
                <a:latin typeface="Arial"/>
                <a:ea typeface="+mn-ea"/>
                <a:cs typeface="+mn-cs"/>
              </a:rPr>
              <a:t>HR, hazard ratio; LVEF, left ventricular ejection fraction; NYHA, New York Heart Association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err="1">
                <a:ln>
                  <a:noFill/>
                </a:ln>
                <a:solidFill>
                  <a:prstClr val="white"/>
                </a:solidFill>
                <a:effectLst/>
                <a:uLnTx/>
                <a:uFillTx/>
                <a:latin typeface="Arial"/>
                <a:ea typeface="+mn-ea"/>
                <a:cs typeface="+mn-cs"/>
              </a:rPr>
              <a:t>Kempf</a:t>
            </a:r>
            <a:r>
              <a:rPr kumimoji="0" lang="en-GB" sz="1000" b="0" i="1" u="none" strike="noStrike" kern="1200" cap="none" spc="0" normalizeH="0" baseline="0" noProof="0" dirty="0">
                <a:ln>
                  <a:noFill/>
                </a:ln>
                <a:solidFill>
                  <a:prstClr val="white"/>
                </a:solidFill>
                <a:effectLst/>
                <a:uLnTx/>
                <a:uFillTx/>
                <a:latin typeface="Arial"/>
                <a:ea typeface="+mn-ea"/>
                <a:cs typeface="+mn-cs"/>
              </a:rPr>
              <a:t> et al. JACC 2007;11:1054-60.</a:t>
            </a:r>
          </a:p>
        </p:txBody>
      </p:sp>
    </p:spTree>
    <p:extLst>
      <p:ext uri="{BB962C8B-B14F-4D97-AF65-F5344CB8AC3E}">
        <p14:creationId xmlns:p14="http://schemas.microsoft.com/office/powerpoint/2010/main" val="314879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nodeType="withEffect">
                                  <p:stCondLst>
                                    <p:cond delay="0"/>
                                  </p:stCondLst>
                                  <p:childTnLst>
                                    <p:animMotion origin="layout" path="M -8.33333E-7 0.03889 L -8.33333E-7 -7.40741E-7 " pathEditMode="relative" rAng="0" ptsTypes="AA">
                                      <p:cBhvr>
                                        <p:cTn id="9"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981" y="2490657"/>
            <a:ext cx="10515600" cy="1325563"/>
          </a:xfrm>
        </p:spPr>
        <p:txBody>
          <a:bodyPr/>
          <a:lstStyle/>
          <a:p>
            <a:r>
              <a:rPr lang="es-ES" b="1" dirty="0" smtClean="0"/>
              <a:t>Síndrome Coronario Agudo: Pronóstico</a:t>
            </a:r>
            <a:endParaRPr lang="es-ES" b="1" dirty="0"/>
          </a:p>
        </p:txBody>
      </p:sp>
      <p:sp>
        <p:nvSpPr>
          <p:cNvPr id="3" name="Rectangle 13">
            <a:extLst>
              <a:ext uri="{FF2B5EF4-FFF2-40B4-BE49-F238E27FC236}">
                <a16:creationId xmlns:a16="http://schemas.microsoft.com/office/drawing/2014/main" id="{9BBA5644-4788-49E6-917D-3D7C08C19875}"/>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1540317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07"/>
            <a:ext cx="10515600" cy="1325563"/>
          </a:xfrm>
        </p:spPr>
        <p:txBody>
          <a:bodyPr>
            <a:normAutofit/>
          </a:bodyPr>
          <a:lstStyle/>
          <a:p>
            <a:r>
              <a:rPr lang="en-GB" sz="3200" b="1" dirty="0"/>
              <a:t>GDF-15 in risk stratification for patients with ACS</a:t>
            </a:r>
          </a:p>
        </p:txBody>
      </p:sp>
      <p:grpSp>
        <p:nvGrpSpPr>
          <p:cNvPr id="12" name="Group 11">
            <a:extLst>
              <a:ext uri="{FF2B5EF4-FFF2-40B4-BE49-F238E27FC236}">
                <a16:creationId xmlns:a16="http://schemas.microsoft.com/office/drawing/2014/main" id="{6174BFA9-1577-4788-9DD3-D6C157FEFCCB}"/>
              </a:ext>
            </a:extLst>
          </p:cNvPr>
          <p:cNvGrpSpPr/>
          <p:nvPr/>
        </p:nvGrpSpPr>
        <p:grpSpPr>
          <a:xfrm>
            <a:off x="2254563" y="1793436"/>
            <a:ext cx="3724342" cy="1635564"/>
            <a:chOff x="2157143" y="2259331"/>
            <a:chExt cx="3724342" cy="1635564"/>
          </a:xfrm>
        </p:grpSpPr>
        <p:sp>
          <p:nvSpPr>
            <p:cNvPr id="73" name="Rectangle 72">
              <a:extLst>
                <a:ext uri="{FF2B5EF4-FFF2-40B4-BE49-F238E27FC236}">
                  <a16:creationId xmlns:a16="http://schemas.microsoft.com/office/drawing/2014/main" id="{D686812D-4412-49FD-A4E0-086A853DE568}"/>
                </a:ext>
              </a:extLst>
            </p:cNvPr>
            <p:cNvSpPr/>
            <p:nvPr/>
          </p:nvSpPr>
          <p:spPr>
            <a:xfrm>
              <a:off x="2389485" y="2325235"/>
              <a:ext cx="3492000" cy="1569660"/>
            </a:xfrm>
            <a:prstGeom prst="rect">
              <a:avLst/>
            </a:prstGeom>
          </p:spPr>
          <p:txBody>
            <a:bodyPr wrap="square" lIns="0" tIns="0" rIns="0" bIns="0">
              <a:spAutoFit/>
            </a:bodyPr>
            <a:lstStyle/>
            <a:p>
              <a:pPr>
                <a:spcBef>
                  <a:spcPts val="600"/>
                </a:spcBef>
                <a:spcAft>
                  <a:spcPts val="600"/>
                </a:spcAft>
              </a:pPr>
              <a:r>
                <a:rPr lang="en-US" b="1" dirty="0"/>
                <a:t>Strongly predict:</a:t>
              </a:r>
            </a:p>
            <a:p>
              <a:pPr marL="285750" indent="-285750">
                <a:spcBef>
                  <a:spcPts val="600"/>
                </a:spcBef>
                <a:spcAft>
                  <a:spcPts val="600"/>
                </a:spcAft>
                <a:buFont typeface="Arial" panose="020B0604020202020204" pitchFamily="34" charset="0"/>
                <a:buChar char="•"/>
              </a:pPr>
              <a:r>
                <a:rPr lang="en-US" b="1" dirty="0"/>
                <a:t>mortality,</a:t>
              </a:r>
            </a:p>
            <a:p>
              <a:pPr marL="285750" indent="-285750">
                <a:spcBef>
                  <a:spcPts val="600"/>
                </a:spcBef>
                <a:spcAft>
                  <a:spcPts val="600"/>
                </a:spcAft>
                <a:buFont typeface="Arial" panose="020B0604020202020204" pitchFamily="34" charset="0"/>
                <a:buChar char="•"/>
              </a:pPr>
              <a:r>
                <a:rPr lang="en-US" b="1" dirty="0"/>
                <a:t>reinfarction, </a:t>
              </a:r>
            </a:p>
            <a:p>
              <a:pPr marL="285750" indent="-285750">
                <a:spcBef>
                  <a:spcPts val="600"/>
                </a:spcBef>
                <a:spcAft>
                  <a:spcPts val="600"/>
                </a:spcAft>
                <a:buFont typeface="Arial" panose="020B0604020202020204" pitchFamily="34" charset="0"/>
                <a:buChar char="•"/>
              </a:pPr>
              <a:r>
                <a:rPr lang="en-US" b="1" dirty="0"/>
                <a:t>other adverse CV outcomes</a:t>
              </a:r>
            </a:p>
          </p:txBody>
        </p:sp>
        <p:sp>
          <p:nvSpPr>
            <p:cNvPr id="74" name="Isosceles Triangle 73">
              <a:extLst>
                <a:ext uri="{FF2B5EF4-FFF2-40B4-BE49-F238E27FC236}">
                  <a16:creationId xmlns:a16="http://schemas.microsoft.com/office/drawing/2014/main" id="{E54628AA-683F-4879-98EC-E51FB2FEBF84}"/>
                </a:ext>
              </a:extLst>
            </p:cNvPr>
            <p:cNvSpPr/>
            <p:nvPr/>
          </p:nvSpPr>
          <p:spPr>
            <a:xfrm rot="5400000">
              <a:off x="2048163" y="2368311"/>
              <a:ext cx="371387" cy="15342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174525E-D801-49ED-844F-8D11897D158A}"/>
              </a:ext>
            </a:extLst>
          </p:cNvPr>
          <p:cNvGrpSpPr/>
          <p:nvPr/>
        </p:nvGrpSpPr>
        <p:grpSpPr>
          <a:xfrm>
            <a:off x="2157143" y="3551779"/>
            <a:ext cx="3724342" cy="866964"/>
            <a:chOff x="2157143" y="3424330"/>
            <a:chExt cx="3724342" cy="866964"/>
          </a:xfrm>
        </p:grpSpPr>
        <p:sp>
          <p:nvSpPr>
            <p:cNvPr id="79" name="Rectangle 78">
              <a:extLst>
                <a:ext uri="{FF2B5EF4-FFF2-40B4-BE49-F238E27FC236}">
                  <a16:creationId xmlns:a16="http://schemas.microsoft.com/office/drawing/2014/main" id="{303C49E3-2B95-4C6D-92BF-1A3F9A074089}"/>
                </a:ext>
              </a:extLst>
            </p:cNvPr>
            <p:cNvSpPr/>
            <p:nvPr/>
          </p:nvSpPr>
          <p:spPr>
            <a:xfrm>
              <a:off x="2389485" y="3460297"/>
              <a:ext cx="3492000" cy="830997"/>
            </a:xfrm>
            <a:prstGeom prst="rect">
              <a:avLst/>
            </a:prstGeom>
          </p:spPr>
          <p:txBody>
            <a:bodyPr wrap="square" lIns="0" tIns="0" rIns="0" bIns="0">
              <a:spAutoFit/>
            </a:bodyPr>
            <a:lstStyle/>
            <a:p>
              <a:pPr>
                <a:spcBef>
                  <a:spcPts val="600"/>
                </a:spcBef>
                <a:spcAft>
                  <a:spcPts val="600"/>
                </a:spcAft>
              </a:pPr>
              <a:r>
                <a:rPr lang="en-US" dirty="0"/>
                <a:t>Predictive value is independent of established risk factors including TnT-hs and NT-proBNP</a:t>
              </a:r>
            </a:p>
          </p:txBody>
        </p:sp>
        <p:sp>
          <p:nvSpPr>
            <p:cNvPr id="83" name="Isosceles Triangle 82">
              <a:extLst>
                <a:ext uri="{FF2B5EF4-FFF2-40B4-BE49-F238E27FC236}">
                  <a16:creationId xmlns:a16="http://schemas.microsoft.com/office/drawing/2014/main" id="{5775A0E8-FBDF-4DFB-987B-C7983A9CD040}"/>
                </a:ext>
              </a:extLst>
            </p:cNvPr>
            <p:cNvSpPr/>
            <p:nvPr/>
          </p:nvSpPr>
          <p:spPr>
            <a:xfrm rot="5400000">
              <a:off x="2048163" y="3533310"/>
              <a:ext cx="371387" cy="15342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81F859C-9C5F-48EB-92A1-3F49EE8DDDA8}"/>
              </a:ext>
            </a:extLst>
          </p:cNvPr>
          <p:cNvGrpSpPr/>
          <p:nvPr/>
        </p:nvGrpSpPr>
        <p:grpSpPr>
          <a:xfrm>
            <a:off x="2157143" y="4686841"/>
            <a:ext cx="3724342" cy="1143963"/>
            <a:chOff x="2157143" y="4559392"/>
            <a:chExt cx="3724342" cy="1143963"/>
          </a:xfrm>
        </p:grpSpPr>
        <p:sp>
          <p:nvSpPr>
            <p:cNvPr id="80" name="Rectangle 79">
              <a:extLst>
                <a:ext uri="{FF2B5EF4-FFF2-40B4-BE49-F238E27FC236}">
                  <a16:creationId xmlns:a16="http://schemas.microsoft.com/office/drawing/2014/main" id="{45ACBDCA-F140-4E1F-8E2E-10573B2357AA}"/>
                </a:ext>
              </a:extLst>
            </p:cNvPr>
            <p:cNvSpPr/>
            <p:nvPr/>
          </p:nvSpPr>
          <p:spPr>
            <a:xfrm>
              <a:off x="2389485" y="4595359"/>
              <a:ext cx="3492000" cy="1107996"/>
            </a:xfrm>
            <a:prstGeom prst="rect">
              <a:avLst/>
            </a:prstGeom>
          </p:spPr>
          <p:txBody>
            <a:bodyPr wrap="square" lIns="0" tIns="0" rIns="0" bIns="0">
              <a:spAutoFit/>
            </a:bodyPr>
            <a:lstStyle/>
            <a:p>
              <a:pPr>
                <a:spcBef>
                  <a:spcPts val="600"/>
                </a:spcBef>
                <a:spcAft>
                  <a:spcPts val="600"/>
                </a:spcAft>
              </a:pPr>
              <a:r>
                <a:rPr lang="en-US" dirty="0"/>
                <a:t>Levels continue to predict adverse outcomes in ACS patients for several years after clinical stabilization</a:t>
              </a:r>
            </a:p>
          </p:txBody>
        </p:sp>
        <p:sp>
          <p:nvSpPr>
            <p:cNvPr id="84" name="Isosceles Triangle 83">
              <a:extLst>
                <a:ext uri="{FF2B5EF4-FFF2-40B4-BE49-F238E27FC236}">
                  <a16:creationId xmlns:a16="http://schemas.microsoft.com/office/drawing/2014/main" id="{B631617C-F2EB-4BA9-9B79-A3567BD8C677}"/>
                </a:ext>
              </a:extLst>
            </p:cNvPr>
            <p:cNvSpPr/>
            <p:nvPr/>
          </p:nvSpPr>
          <p:spPr>
            <a:xfrm rot="5400000">
              <a:off x="2048163" y="4668372"/>
              <a:ext cx="371387" cy="15342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9D76D56E-29EC-4FE6-9CD7-BA59477D2F5A}"/>
              </a:ext>
            </a:extLst>
          </p:cNvPr>
          <p:cNvGrpSpPr/>
          <p:nvPr/>
        </p:nvGrpSpPr>
        <p:grpSpPr>
          <a:xfrm>
            <a:off x="6564363" y="2885628"/>
            <a:ext cx="5012550" cy="3175441"/>
            <a:chOff x="6324447" y="2534122"/>
            <a:chExt cx="5439337" cy="3445809"/>
          </a:xfrm>
        </p:grpSpPr>
        <p:grpSp>
          <p:nvGrpSpPr>
            <p:cNvPr id="92" name="Group 91">
              <a:extLst>
                <a:ext uri="{FF2B5EF4-FFF2-40B4-BE49-F238E27FC236}">
                  <a16:creationId xmlns:a16="http://schemas.microsoft.com/office/drawing/2014/main" id="{EFB651A2-E189-442A-9E71-5C454CFE5A6B}"/>
                </a:ext>
              </a:extLst>
            </p:cNvPr>
            <p:cNvGrpSpPr/>
            <p:nvPr/>
          </p:nvGrpSpPr>
          <p:grpSpPr>
            <a:xfrm>
              <a:off x="6324447" y="2534122"/>
              <a:ext cx="5439337" cy="3445809"/>
              <a:chOff x="6324447" y="2534122"/>
              <a:chExt cx="5439337" cy="3445809"/>
            </a:xfrm>
          </p:grpSpPr>
          <p:cxnSp>
            <p:nvCxnSpPr>
              <p:cNvPr id="46" name="Straight Connector 45">
                <a:extLst>
                  <a:ext uri="{FF2B5EF4-FFF2-40B4-BE49-F238E27FC236}">
                    <a16:creationId xmlns:a16="http://schemas.microsoft.com/office/drawing/2014/main" id="{9DB9B784-AC4F-451C-B276-320B0C473E6E}"/>
                  </a:ext>
                </a:extLst>
              </p:cNvPr>
              <p:cNvCxnSpPr/>
              <p:nvPr/>
            </p:nvCxnSpPr>
            <p:spPr bwMode="auto">
              <a:xfrm flipH="1">
                <a:off x="7147400" y="3353584"/>
                <a:ext cx="4304488" cy="0"/>
              </a:xfrm>
              <a:prstGeom prst="line">
                <a:avLst/>
              </a:prstGeom>
              <a:noFill/>
              <a:ln w="952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938AFE0-F4A7-4EC7-9573-FC2BDC7DC24D}"/>
                  </a:ext>
                </a:extLst>
              </p:cNvPr>
              <p:cNvCxnSpPr/>
              <p:nvPr/>
            </p:nvCxnSpPr>
            <p:spPr bwMode="auto">
              <a:xfrm flipH="1">
                <a:off x="7147400" y="4044138"/>
                <a:ext cx="4304488" cy="0"/>
              </a:xfrm>
              <a:prstGeom prst="line">
                <a:avLst/>
              </a:prstGeom>
              <a:noFill/>
              <a:ln w="952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FE8148D-2973-4449-A3E2-2A80EAE6BEFC}"/>
                  </a:ext>
                </a:extLst>
              </p:cNvPr>
              <p:cNvCxnSpPr/>
              <p:nvPr/>
            </p:nvCxnSpPr>
            <p:spPr bwMode="auto">
              <a:xfrm flipH="1">
                <a:off x="7147400" y="4717190"/>
                <a:ext cx="4304488" cy="0"/>
              </a:xfrm>
              <a:prstGeom prst="line">
                <a:avLst/>
              </a:prstGeom>
              <a:noFill/>
              <a:ln w="952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543995E-DEC9-4D5C-A074-67AA40D457FE}"/>
                  </a:ext>
                </a:extLst>
              </p:cNvPr>
              <p:cNvCxnSpPr/>
              <p:nvPr/>
            </p:nvCxnSpPr>
            <p:spPr bwMode="auto">
              <a:xfrm flipH="1">
                <a:off x="7147400" y="2683545"/>
                <a:ext cx="4304488" cy="0"/>
              </a:xfrm>
              <a:prstGeom prst="line">
                <a:avLst/>
              </a:prstGeom>
              <a:noFill/>
              <a:ln w="9525" cap="flat" cmpd="sng" algn="ctr">
                <a:solidFill>
                  <a:schemeClr val="bg1">
                    <a:lumMod val="8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0BA3351B-8693-4719-8FB1-2D9C16098F7C}"/>
                  </a:ext>
                </a:extLst>
              </p:cNvPr>
              <p:cNvGrpSpPr/>
              <p:nvPr/>
            </p:nvGrpSpPr>
            <p:grpSpPr>
              <a:xfrm>
                <a:off x="6324447" y="2534122"/>
                <a:ext cx="5439337" cy="3445809"/>
                <a:chOff x="6324447" y="2534122"/>
                <a:chExt cx="5439337" cy="3445809"/>
              </a:xfrm>
            </p:grpSpPr>
            <p:sp>
              <p:nvSpPr>
                <p:cNvPr id="44" name="TextBox 43">
                  <a:extLst>
                    <a:ext uri="{FF2B5EF4-FFF2-40B4-BE49-F238E27FC236}">
                      <a16:creationId xmlns:a16="http://schemas.microsoft.com/office/drawing/2014/main" id="{5DF03D7A-597D-43CF-A97E-DEF133ABE307}"/>
                    </a:ext>
                  </a:extLst>
                </p:cNvPr>
                <p:cNvSpPr txBox="1"/>
                <p:nvPr/>
              </p:nvSpPr>
              <p:spPr>
                <a:xfrm>
                  <a:off x="7714863" y="5426780"/>
                  <a:ext cx="615450" cy="297927"/>
                </a:xfrm>
                <a:prstGeom prst="rect">
                  <a:avLst/>
                </a:prstGeom>
                <a:noFill/>
              </p:spPr>
              <p:txBody>
                <a:bodyPr wrap="none" rtlCol="0">
                  <a:spAutoFit/>
                </a:bodyPr>
                <a:lstStyle/>
                <a:p>
                  <a:pPr algn="ctr"/>
                  <a:r>
                    <a:rPr lang="en-US" sz="1000" dirty="0"/>
                    <a:t>1,000</a:t>
                  </a:r>
                </a:p>
              </p:txBody>
            </p:sp>
            <p:sp>
              <p:nvSpPr>
                <p:cNvPr id="45" name="TextBox 44">
                  <a:extLst>
                    <a:ext uri="{FF2B5EF4-FFF2-40B4-BE49-F238E27FC236}">
                      <a16:creationId xmlns:a16="http://schemas.microsoft.com/office/drawing/2014/main" id="{5DF9DD09-1A37-4E6F-BEDF-E1E003F083CF}"/>
                    </a:ext>
                  </a:extLst>
                </p:cNvPr>
                <p:cNvSpPr txBox="1"/>
                <p:nvPr/>
              </p:nvSpPr>
              <p:spPr>
                <a:xfrm>
                  <a:off x="8789736" y="5426780"/>
                  <a:ext cx="615450" cy="297927"/>
                </a:xfrm>
                <a:prstGeom prst="rect">
                  <a:avLst/>
                </a:prstGeom>
                <a:noFill/>
              </p:spPr>
              <p:txBody>
                <a:bodyPr wrap="none" rtlCol="0">
                  <a:spAutoFit/>
                </a:bodyPr>
                <a:lstStyle/>
                <a:p>
                  <a:pPr algn="ctr"/>
                  <a:r>
                    <a:rPr lang="en-US" sz="1000" dirty="0"/>
                    <a:t>2,000</a:t>
                  </a:r>
                </a:p>
              </p:txBody>
            </p:sp>
            <p:cxnSp>
              <p:nvCxnSpPr>
                <p:cNvPr id="48" name="Straight Connector 47">
                  <a:extLst>
                    <a:ext uri="{FF2B5EF4-FFF2-40B4-BE49-F238E27FC236}">
                      <a16:creationId xmlns:a16="http://schemas.microsoft.com/office/drawing/2014/main" id="{4DC2D18A-9F45-455B-A4AB-3BCBD9156037}"/>
                    </a:ext>
                  </a:extLst>
                </p:cNvPr>
                <p:cNvCxnSpPr/>
                <p:nvPr/>
              </p:nvCxnSpPr>
              <p:spPr bwMode="auto">
                <a:xfrm flipH="1">
                  <a:off x="7144103" y="5404779"/>
                  <a:ext cx="4307784"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BC0FC11-CCAC-4AB3-B4CB-F570277EC297}"/>
                    </a:ext>
                  </a:extLst>
                </p:cNvPr>
                <p:cNvSpPr txBox="1"/>
                <p:nvPr/>
              </p:nvSpPr>
              <p:spPr>
                <a:xfrm>
                  <a:off x="10522487" y="5426780"/>
                  <a:ext cx="615450" cy="297927"/>
                </a:xfrm>
                <a:prstGeom prst="rect">
                  <a:avLst/>
                </a:prstGeom>
                <a:noFill/>
              </p:spPr>
              <p:txBody>
                <a:bodyPr wrap="none" rtlCol="0">
                  <a:spAutoFit/>
                </a:bodyPr>
                <a:lstStyle/>
                <a:p>
                  <a:pPr algn="ctr"/>
                  <a:r>
                    <a:rPr lang="en-US" sz="1000"/>
                    <a:t>6,000</a:t>
                  </a:r>
                  <a:endParaRPr lang="en-US" sz="1000" dirty="0"/>
                </a:p>
              </p:txBody>
            </p:sp>
            <p:sp>
              <p:nvSpPr>
                <p:cNvPr id="52" name="TextBox 51">
                  <a:extLst>
                    <a:ext uri="{FF2B5EF4-FFF2-40B4-BE49-F238E27FC236}">
                      <a16:creationId xmlns:a16="http://schemas.microsoft.com/office/drawing/2014/main" id="{0665E8C1-11DA-47D9-B379-D800129C51F9}"/>
                    </a:ext>
                  </a:extLst>
                </p:cNvPr>
                <p:cNvSpPr txBox="1"/>
                <p:nvPr/>
              </p:nvSpPr>
              <p:spPr>
                <a:xfrm>
                  <a:off x="8559446" y="5682004"/>
                  <a:ext cx="1540097" cy="297927"/>
                </a:xfrm>
                <a:prstGeom prst="rect">
                  <a:avLst/>
                </a:prstGeom>
                <a:noFill/>
              </p:spPr>
              <p:txBody>
                <a:bodyPr wrap="none" rtlCol="0">
                  <a:spAutoFit/>
                </a:bodyPr>
                <a:lstStyle/>
                <a:p>
                  <a:pPr algn="ctr"/>
                  <a:r>
                    <a:rPr lang="en-US" sz="1000" b="1" dirty="0"/>
                    <a:t>GDF-15 (</a:t>
                  </a:r>
                  <a:r>
                    <a:rPr lang="en-US" sz="1000" b="1" dirty="0" err="1"/>
                    <a:t>pg</a:t>
                  </a:r>
                  <a:r>
                    <a:rPr lang="en-US" sz="1000" b="1" dirty="0"/>
                    <a:t>/mL)</a:t>
                  </a:r>
                </a:p>
              </p:txBody>
            </p:sp>
            <p:sp>
              <p:nvSpPr>
                <p:cNvPr id="55" name="TextBox 54">
                  <a:extLst>
                    <a:ext uri="{FF2B5EF4-FFF2-40B4-BE49-F238E27FC236}">
                      <a16:creationId xmlns:a16="http://schemas.microsoft.com/office/drawing/2014/main" id="{C2C8CE06-40D5-4626-A92A-F60D7F9243E5}"/>
                    </a:ext>
                  </a:extLst>
                </p:cNvPr>
                <p:cNvSpPr txBox="1"/>
                <p:nvPr/>
              </p:nvSpPr>
              <p:spPr>
                <a:xfrm>
                  <a:off x="11148334" y="5426780"/>
                  <a:ext cx="615450" cy="297927"/>
                </a:xfrm>
                <a:prstGeom prst="rect">
                  <a:avLst/>
                </a:prstGeom>
                <a:noFill/>
              </p:spPr>
              <p:txBody>
                <a:bodyPr wrap="none" rtlCol="0">
                  <a:spAutoFit/>
                </a:bodyPr>
                <a:lstStyle/>
                <a:p>
                  <a:pPr algn="ctr"/>
                  <a:r>
                    <a:rPr lang="en-US" sz="1000" dirty="0"/>
                    <a:t>9,000</a:t>
                  </a:r>
                </a:p>
              </p:txBody>
            </p:sp>
            <p:sp>
              <p:nvSpPr>
                <p:cNvPr id="56" name="TextBox 55">
                  <a:extLst>
                    <a:ext uri="{FF2B5EF4-FFF2-40B4-BE49-F238E27FC236}">
                      <a16:creationId xmlns:a16="http://schemas.microsoft.com/office/drawing/2014/main" id="{724AF7B8-C2E5-4A52-97E8-2449F9C45DB0}"/>
                    </a:ext>
                  </a:extLst>
                </p:cNvPr>
                <p:cNvSpPr txBox="1"/>
                <p:nvPr/>
              </p:nvSpPr>
              <p:spPr>
                <a:xfrm>
                  <a:off x="9873249" y="5426780"/>
                  <a:ext cx="615450" cy="297927"/>
                </a:xfrm>
                <a:prstGeom prst="rect">
                  <a:avLst/>
                </a:prstGeom>
                <a:noFill/>
              </p:spPr>
              <p:txBody>
                <a:bodyPr wrap="none" rtlCol="0">
                  <a:spAutoFit/>
                </a:bodyPr>
                <a:lstStyle/>
                <a:p>
                  <a:pPr algn="ctr"/>
                  <a:r>
                    <a:rPr lang="en-US" sz="1000" dirty="0"/>
                    <a:t>4,000</a:t>
                  </a:r>
                </a:p>
              </p:txBody>
            </p:sp>
            <p:grpSp>
              <p:nvGrpSpPr>
                <p:cNvPr id="88" name="Group 87">
                  <a:extLst>
                    <a:ext uri="{FF2B5EF4-FFF2-40B4-BE49-F238E27FC236}">
                      <a16:creationId xmlns:a16="http://schemas.microsoft.com/office/drawing/2014/main" id="{0AB0B614-1BBC-402B-AD3D-B2150A33B9E5}"/>
                    </a:ext>
                  </a:extLst>
                </p:cNvPr>
                <p:cNvGrpSpPr/>
                <p:nvPr/>
              </p:nvGrpSpPr>
              <p:grpSpPr>
                <a:xfrm>
                  <a:off x="6324447" y="2534122"/>
                  <a:ext cx="868603" cy="3006157"/>
                  <a:chOff x="6324447" y="2534122"/>
                  <a:chExt cx="868603" cy="3006157"/>
                </a:xfrm>
              </p:grpSpPr>
              <p:sp>
                <p:nvSpPr>
                  <p:cNvPr id="40" name="TextBox 39">
                    <a:extLst>
                      <a:ext uri="{FF2B5EF4-FFF2-40B4-BE49-F238E27FC236}">
                        <a16:creationId xmlns:a16="http://schemas.microsoft.com/office/drawing/2014/main" id="{4B0F7A29-B94E-4B91-B7D8-563F40198A80}"/>
                      </a:ext>
                    </a:extLst>
                  </p:cNvPr>
                  <p:cNvSpPr txBox="1"/>
                  <p:nvPr/>
                </p:nvSpPr>
                <p:spPr>
                  <a:xfrm>
                    <a:off x="6746102" y="3201616"/>
                    <a:ext cx="446948" cy="297927"/>
                  </a:xfrm>
                  <a:prstGeom prst="rect">
                    <a:avLst/>
                  </a:prstGeom>
                  <a:noFill/>
                </p:spPr>
                <p:txBody>
                  <a:bodyPr wrap="none" rtlCol="0">
                    <a:spAutoFit/>
                  </a:bodyPr>
                  <a:lstStyle/>
                  <a:p>
                    <a:pPr algn="r"/>
                    <a:r>
                      <a:rPr lang="en-US" sz="1000" dirty="0"/>
                      <a:t>0.3</a:t>
                    </a:r>
                  </a:p>
                </p:txBody>
              </p:sp>
              <p:sp>
                <p:nvSpPr>
                  <p:cNvPr id="41" name="TextBox 40">
                    <a:extLst>
                      <a:ext uri="{FF2B5EF4-FFF2-40B4-BE49-F238E27FC236}">
                        <a16:creationId xmlns:a16="http://schemas.microsoft.com/office/drawing/2014/main" id="{B5BA8EB2-5D1D-4984-A03A-5F36C325949A}"/>
                      </a:ext>
                    </a:extLst>
                  </p:cNvPr>
                  <p:cNvSpPr txBox="1"/>
                  <p:nvPr/>
                </p:nvSpPr>
                <p:spPr>
                  <a:xfrm>
                    <a:off x="6746102" y="3891347"/>
                    <a:ext cx="446948" cy="297927"/>
                  </a:xfrm>
                  <a:prstGeom prst="rect">
                    <a:avLst/>
                  </a:prstGeom>
                  <a:noFill/>
                </p:spPr>
                <p:txBody>
                  <a:bodyPr wrap="none" rtlCol="0">
                    <a:spAutoFit/>
                  </a:bodyPr>
                  <a:lstStyle/>
                  <a:p>
                    <a:pPr algn="r"/>
                    <a:r>
                      <a:rPr lang="en-US" sz="1000" dirty="0"/>
                      <a:t>0.2</a:t>
                    </a:r>
                  </a:p>
                </p:txBody>
              </p:sp>
              <p:sp>
                <p:nvSpPr>
                  <p:cNvPr id="42" name="TextBox 41">
                    <a:extLst>
                      <a:ext uri="{FF2B5EF4-FFF2-40B4-BE49-F238E27FC236}">
                        <a16:creationId xmlns:a16="http://schemas.microsoft.com/office/drawing/2014/main" id="{045FF1E2-0B01-4313-A474-A74A0536F3C4}"/>
                      </a:ext>
                    </a:extLst>
                  </p:cNvPr>
                  <p:cNvSpPr txBox="1"/>
                  <p:nvPr/>
                </p:nvSpPr>
                <p:spPr>
                  <a:xfrm>
                    <a:off x="6746102" y="4561271"/>
                    <a:ext cx="446948" cy="297927"/>
                  </a:xfrm>
                  <a:prstGeom prst="rect">
                    <a:avLst/>
                  </a:prstGeom>
                  <a:noFill/>
                </p:spPr>
                <p:txBody>
                  <a:bodyPr wrap="none" rtlCol="0">
                    <a:spAutoFit/>
                  </a:bodyPr>
                  <a:lstStyle/>
                  <a:p>
                    <a:pPr algn="r"/>
                    <a:r>
                      <a:rPr lang="en-US" sz="1000" dirty="0"/>
                      <a:t>0.1</a:t>
                    </a:r>
                  </a:p>
                </p:txBody>
              </p:sp>
              <p:sp>
                <p:nvSpPr>
                  <p:cNvPr id="43" name="TextBox 42">
                    <a:extLst>
                      <a:ext uri="{FF2B5EF4-FFF2-40B4-BE49-F238E27FC236}">
                        <a16:creationId xmlns:a16="http://schemas.microsoft.com/office/drawing/2014/main" id="{3364E481-1706-4E84-BBC4-B55D8CE321A5}"/>
                      </a:ext>
                    </a:extLst>
                  </p:cNvPr>
                  <p:cNvSpPr txBox="1"/>
                  <p:nvPr/>
                </p:nvSpPr>
                <p:spPr>
                  <a:xfrm>
                    <a:off x="6866159" y="5242352"/>
                    <a:ext cx="326891" cy="297927"/>
                  </a:xfrm>
                  <a:prstGeom prst="rect">
                    <a:avLst/>
                  </a:prstGeom>
                  <a:noFill/>
                </p:spPr>
                <p:txBody>
                  <a:bodyPr wrap="none" rtlCol="0">
                    <a:spAutoFit/>
                  </a:bodyPr>
                  <a:lstStyle/>
                  <a:p>
                    <a:pPr algn="r"/>
                    <a:r>
                      <a:rPr lang="en-US" sz="1000" dirty="0"/>
                      <a:t>0</a:t>
                    </a:r>
                  </a:p>
                </p:txBody>
              </p:sp>
              <p:sp>
                <p:nvSpPr>
                  <p:cNvPr id="53" name="TextBox 52">
                    <a:extLst>
                      <a:ext uri="{FF2B5EF4-FFF2-40B4-BE49-F238E27FC236}">
                        <a16:creationId xmlns:a16="http://schemas.microsoft.com/office/drawing/2014/main" id="{85C9A89F-4F46-4C90-B676-CF00A7557B82}"/>
                      </a:ext>
                    </a:extLst>
                  </p:cNvPr>
                  <p:cNvSpPr txBox="1"/>
                  <p:nvPr/>
                </p:nvSpPr>
                <p:spPr>
                  <a:xfrm rot="16200000">
                    <a:off x="5179232" y="3817687"/>
                    <a:ext cx="2724608" cy="434177"/>
                  </a:xfrm>
                  <a:prstGeom prst="rect">
                    <a:avLst/>
                  </a:prstGeom>
                  <a:noFill/>
                </p:spPr>
                <p:txBody>
                  <a:bodyPr wrap="square" rtlCol="0">
                    <a:spAutoFit/>
                  </a:bodyPr>
                  <a:lstStyle/>
                  <a:p>
                    <a:pPr algn="ctr"/>
                    <a:r>
                      <a:rPr lang="en-US" sz="1000" b="1" dirty="0"/>
                      <a:t>Probability of CV death, spontaneous MI or stroke</a:t>
                    </a:r>
                  </a:p>
                </p:txBody>
              </p:sp>
              <p:sp>
                <p:nvSpPr>
                  <p:cNvPr id="54" name="TextBox 53">
                    <a:extLst>
                      <a:ext uri="{FF2B5EF4-FFF2-40B4-BE49-F238E27FC236}">
                        <a16:creationId xmlns:a16="http://schemas.microsoft.com/office/drawing/2014/main" id="{21F5F186-5181-4329-95CF-4C04013980A7}"/>
                      </a:ext>
                    </a:extLst>
                  </p:cNvPr>
                  <p:cNvSpPr txBox="1"/>
                  <p:nvPr/>
                </p:nvSpPr>
                <p:spPr>
                  <a:xfrm>
                    <a:off x="6746102" y="2534122"/>
                    <a:ext cx="446948" cy="297927"/>
                  </a:xfrm>
                  <a:prstGeom prst="rect">
                    <a:avLst/>
                  </a:prstGeom>
                  <a:noFill/>
                </p:spPr>
                <p:txBody>
                  <a:bodyPr wrap="none" rtlCol="0">
                    <a:spAutoFit/>
                  </a:bodyPr>
                  <a:lstStyle/>
                  <a:p>
                    <a:pPr algn="r"/>
                    <a:r>
                      <a:rPr lang="en-US" sz="1000" dirty="0"/>
                      <a:t>0.4</a:t>
                    </a:r>
                  </a:p>
                </p:txBody>
              </p:sp>
            </p:grpSp>
          </p:grpSp>
        </p:grpSp>
        <p:grpSp>
          <p:nvGrpSpPr>
            <p:cNvPr id="91" name="Group 90">
              <a:extLst>
                <a:ext uri="{FF2B5EF4-FFF2-40B4-BE49-F238E27FC236}">
                  <a16:creationId xmlns:a16="http://schemas.microsoft.com/office/drawing/2014/main" id="{680F3FCB-F2CB-427E-9F42-D9C0914D49AA}"/>
                </a:ext>
              </a:extLst>
            </p:cNvPr>
            <p:cNvGrpSpPr/>
            <p:nvPr/>
          </p:nvGrpSpPr>
          <p:grpSpPr>
            <a:xfrm>
              <a:off x="9964630" y="4761105"/>
              <a:ext cx="1000029" cy="246221"/>
              <a:chOff x="9964630" y="4761105"/>
              <a:chExt cx="1000029" cy="246221"/>
            </a:xfrm>
          </p:grpSpPr>
          <p:sp>
            <p:nvSpPr>
              <p:cNvPr id="57" name="TextBox 56">
                <a:extLst>
                  <a:ext uri="{FF2B5EF4-FFF2-40B4-BE49-F238E27FC236}">
                    <a16:creationId xmlns:a16="http://schemas.microsoft.com/office/drawing/2014/main" id="{B2EE3264-7C5F-4F86-BEC8-8E3F009DAB9E}"/>
                  </a:ext>
                </a:extLst>
              </p:cNvPr>
              <p:cNvSpPr txBox="1"/>
              <p:nvPr/>
            </p:nvSpPr>
            <p:spPr>
              <a:xfrm>
                <a:off x="10199706" y="4761105"/>
                <a:ext cx="764953" cy="246221"/>
              </a:xfrm>
              <a:prstGeom prst="rect">
                <a:avLst/>
              </a:prstGeom>
              <a:noFill/>
            </p:spPr>
            <p:txBody>
              <a:bodyPr wrap="none" rtlCol="0">
                <a:spAutoFit/>
              </a:bodyPr>
              <a:lstStyle/>
              <a:p>
                <a:r>
                  <a:rPr lang="en-US" sz="1000" dirty="0"/>
                  <a:t>Event rate</a:t>
                </a:r>
              </a:p>
            </p:txBody>
          </p:sp>
          <p:cxnSp>
            <p:nvCxnSpPr>
              <p:cNvPr id="61" name="Straight Connector 60">
                <a:extLst>
                  <a:ext uri="{FF2B5EF4-FFF2-40B4-BE49-F238E27FC236}">
                    <a16:creationId xmlns:a16="http://schemas.microsoft.com/office/drawing/2014/main" id="{5D06B130-B451-4389-9E5B-920D25096BC8}"/>
                  </a:ext>
                </a:extLst>
              </p:cNvPr>
              <p:cNvCxnSpPr/>
              <p:nvPr/>
            </p:nvCxnSpPr>
            <p:spPr bwMode="auto">
              <a:xfrm>
                <a:off x="9964630" y="4900760"/>
                <a:ext cx="235075" cy="0"/>
              </a:xfrm>
              <a:prstGeom prst="line">
                <a:avLst/>
              </a:prstGeom>
              <a:noFill/>
              <a:ln w="254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3E418035-038E-4EAE-9E8E-8954F30DF8E6}"/>
                </a:ext>
              </a:extLst>
            </p:cNvPr>
            <p:cNvGrpSpPr/>
            <p:nvPr/>
          </p:nvGrpSpPr>
          <p:grpSpPr>
            <a:xfrm>
              <a:off x="7975656" y="2672472"/>
              <a:ext cx="1543432" cy="2734310"/>
              <a:chOff x="7975656" y="2672472"/>
              <a:chExt cx="1543432" cy="2734310"/>
            </a:xfrm>
          </p:grpSpPr>
          <p:grpSp>
            <p:nvGrpSpPr>
              <p:cNvPr id="94" name="Group 93">
                <a:extLst>
                  <a:ext uri="{FF2B5EF4-FFF2-40B4-BE49-F238E27FC236}">
                    <a16:creationId xmlns:a16="http://schemas.microsoft.com/office/drawing/2014/main" id="{139EA86E-9E34-46F8-BCD9-75D6BA255772}"/>
                  </a:ext>
                </a:extLst>
              </p:cNvPr>
              <p:cNvGrpSpPr/>
              <p:nvPr/>
            </p:nvGrpSpPr>
            <p:grpSpPr>
              <a:xfrm>
                <a:off x="7975656" y="2879519"/>
                <a:ext cx="505924" cy="2527262"/>
                <a:chOff x="7975656" y="2879519"/>
                <a:chExt cx="505924" cy="2527262"/>
              </a:xfrm>
            </p:grpSpPr>
            <p:sp>
              <p:nvSpPr>
                <p:cNvPr id="58" name="TextBox 57">
                  <a:extLst>
                    <a:ext uri="{FF2B5EF4-FFF2-40B4-BE49-F238E27FC236}">
                      <a16:creationId xmlns:a16="http://schemas.microsoft.com/office/drawing/2014/main" id="{97EAC32B-9044-4A4F-88CE-51B4CD8C361B}"/>
                    </a:ext>
                  </a:extLst>
                </p:cNvPr>
                <p:cNvSpPr txBox="1"/>
                <p:nvPr/>
              </p:nvSpPr>
              <p:spPr>
                <a:xfrm>
                  <a:off x="7975656" y="2879519"/>
                  <a:ext cx="505924" cy="297927"/>
                </a:xfrm>
                <a:prstGeom prst="rect">
                  <a:avLst/>
                </a:prstGeom>
                <a:noFill/>
              </p:spPr>
              <p:txBody>
                <a:bodyPr wrap="none" rtlCol="0">
                  <a:spAutoFit/>
                </a:bodyPr>
                <a:lstStyle/>
                <a:p>
                  <a:r>
                    <a:rPr lang="en-US" sz="1000" dirty="0"/>
                    <a:t>25</a:t>
                  </a:r>
                  <a:r>
                    <a:rPr lang="en-US" sz="1000" baseline="30000" dirty="0"/>
                    <a:t>th</a:t>
                  </a:r>
                </a:p>
              </p:txBody>
            </p:sp>
            <p:cxnSp>
              <p:nvCxnSpPr>
                <p:cNvPr id="63" name="Straight Connector 62">
                  <a:extLst>
                    <a:ext uri="{FF2B5EF4-FFF2-40B4-BE49-F238E27FC236}">
                      <a16:creationId xmlns:a16="http://schemas.microsoft.com/office/drawing/2014/main" id="{C17744F7-D0D5-46B4-B1A4-E4D6F2EA7F66}"/>
                    </a:ext>
                  </a:extLst>
                </p:cNvPr>
                <p:cNvCxnSpPr/>
                <p:nvPr/>
              </p:nvCxnSpPr>
              <p:spPr bwMode="auto">
                <a:xfrm>
                  <a:off x="8226889" y="3174897"/>
                  <a:ext cx="0" cy="2231884"/>
                </a:xfrm>
                <a:prstGeom prst="line">
                  <a:avLst/>
                </a:prstGeom>
                <a:noFill/>
                <a:ln w="19050" cap="flat" cmpd="sng" algn="ctr">
                  <a:solidFill>
                    <a:schemeClr val="accent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30A853D1-6C16-415B-81E0-F2F84E26F6C0}"/>
                  </a:ext>
                </a:extLst>
              </p:cNvPr>
              <p:cNvGrpSpPr/>
              <p:nvPr/>
            </p:nvGrpSpPr>
            <p:grpSpPr>
              <a:xfrm>
                <a:off x="9013164" y="2879519"/>
                <a:ext cx="505924" cy="2527262"/>
                <a:chOff x="9013164" y="2879519"/>
                <a:chExt cx="505924" cy="2527262"/>
              </a:xfrm>
            </p:grpSpPr>
            <p:sp>
              <p:nvSpPr>
                <p:cNvPr id="59" name="TextBox 58">
                  <a:extLst>
                    <a:ext uri="{FF2B5EF4-FFF2-40B4-BE49-F238E27FC236}">
                      <a16:creationId xmlns:a16="http://schemas.microsoft.com/office/drawing/2014/main" id="{D91116CD-8BC6-4731-A200-FE6CBC8356E0}"/>
                    </a:ext>
                  </a:extLst>
                </p:cNvPr>
                <p:cNvSpPr txBox="1"/>
                <p:nvPr/>
              </p:nvSpPr>
              <p:spPr>
                <a:xfrm>
                  <a:off x="9013164" y="2879519"/>
                  <a:ext cx="505924" cy="297927"/>
                </a:xfrm>
                <a:prstGeom prst="rect">
                  <a:avLst/>
                </a:prstGeom>
                <a:noFill/>
              </p:spPr>
              <p:txBody>
                <a:bodyPr wrap="none" rtlCol="0">
                  <a:spAutoFit/>
                </a:bodyPr>
                <a:lstStyle/>
                <a:p>
                  <a:r>
                    <a:rPr lang="en-US" sz="1000" dirty="0"/>
                    <a:t>75</a:t>
                  </a:r>
                  <a:r>
                    <a:rPr lang="en-US" sz="1000" baseline="30000" dirty="0"/>
                    <a:t>th</a:t>
                  </a:r>
                </a:p>
              </p:txBody>
            </p:sp>
            <p:cxnSp>
              <p:nvCxnSpPr>
                <p:cNvPr id="64" name="Straight Connector 63">
                  <a:extLst>
                    <a:ext uri="{FF2B5EF4-FFF2-40B4-BE49-F238E27FC236}">
                      <a16:creationId xmlns:a16="http://schemas.microsoft.com/office/drawing/2014/main" id="{B099A642-27D9-41D7-A6F6-30F3BD0198C4}"/>
                    </a:ext>
                  </a:extLst>
                </p:cNvPr>
                <p:cNvCxnSpPr/>
                <p:nvPr/>
              </p:nvCxnSpPr>
              <p:spPr bwMode="auto">
                <a:xfrm>
                  <a:off x="9264185" y="3174897"/>
                  <a:ext cx="0" cy="2231884"/>
                </a:xfrm>
                <a:prstGeom prst="line">
                  <a:avLst/>
                </a:prstGeom>
                <a:noFill/>
                <a:ln w="19050" cap="flat" cmpd="sng" algn="ctr">
                  <a:solidFill>
                    <a:schemeClr val="accent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ED222643-43D0-4CF0-B7D3-199E7275FA5A}"/>
                  </a:ext>
                </a:extLst>
              </p:cNvPr>
              <p:cNvGrpSpPr/>
              <p:nvPr/>
            </p:nvGrpSpPr>
            <p:grpSpPr>
              <a:xfrm>
                <a:off x="8323140" y="2672472"/>
                <a:ext cx="777631" cy="2734310"/>
                <a:chOff x="8323140" y="2672472"/>
                <a:chExt cx="777631" cy="2734310"/>
              </a:xfrm>
            </p:grpSpPr>
            <p:sp>
              <p:nvSpPr>
                <p:cNvPr id="60" name="TextBox 59">
                  <a:extLst>
                    <a:ext uri="{FF2B5EF4-FFF2-40B4-BE49-F238E27FC236}">
                      <a16:creationId xmlns:a16="http://schemas.microsoft.com/office/drawing/2014/main" id="{53AD0A52-635D-4367-8E97-077D99460B1A}"/>
                    </a:ext>
                  </a:extLst>
                </p:cNvPr>
                <p:cNvSpPr txBox="1"/>
                <p:nvPr/>
              </p:nvSpPr>
              <p:spPr>
                <a:xfrm>
                  <a:off x="8323140" y="2672472"/>
                  <a:ext cx="777631" cy="297927"/>
                </a:xfrm>
                <a:prstGeom prst="rect">
                  <a:avLst/>
                </a:prstGeom>
                <a:noFill/>
              </p:spPr>
              <p:txBody>
                <a:bodyPr wrap="none" rtlCol="0">
                  <a:spAutoFit/>
                </a:bodyPr>
                <a:lstStyle/>
                <a:p>
                  <a:r>
                    <a:rPr lang="en-US" sz="1000" dirty="0"/>
                    <a:t>Median</a:t>
                  </a:r>
                  <a:endParaRPr lang="en-US" sz="1000" baseline="30000" dirty="0"/>
                </a:p>
              </p:txBody>
            </p:sp>
            <p:cxnSp>
              <p:nvCxnSpPr>
                <p:cNvPr id="65" name="Straight Connector 64">
                  <a:extLst>
                    <a:ext uri="{FF2B5EF4-FFF2-40B4-BE49-F238E27FC236}">
                      <a16:creationId xmlns:a16="http://schemas.microsoft.com/office/drawing/2014/main" id="{ADC201D5-1233-49BD-99E3-830AF0E7B670}"/>
                    </a:ext>
                  </a:extLst>
                </p:cNvPr>
                <p:cNvCxnSpPr/>
                <p:nvPr/>
              </p:nvCxnSpPr>
              <p:spPr bwMode="auto">
                <a:xfrm>
                  <a:off x="8711956" y="2951708"/>
                  <a:ext cx="0" cy="2455074"/>
                </a:xfrm>
                <a:prstGeom prst="line">
                  <a:avLst/>
                </a:prstGeom>
                <a:noFill/>
                <a:ln w="1905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sp>
          <p:nvSpPr>
            <p:cNvPr id="66" name="Freeform 33">
              <a:extLst>
                <a:ext uri="{FF2B5EF4-FFF2-40B4-BE49-F238E27FC236}">
                  <a16:creationId xmlns:a16="http://schemas.microsoft.com/office/drawing/2014/main" id="{61FE2E87-5D69-4203-B005-CF30C92CD2CE}"/>
                </a:ext>
              </a:extLst>
            </p:cNvPr>
            <p:cNvSpPr/>
            <p:nvPr/>
          </p:nvSpPr>
          <p:spPr>
            <a:xfrm>
              <a:off x="7244594" y="3217821"/>
              <a:ext cx="4164451" cy="2019638"/>
            </a:xfrm>
            <a:custGeom>
              <a:avLst/>
              <a:gdLst>
                <a:gd name="connsiteX0" fmla="*/ 58472 w 3289316"/>
                <a:gd name="connsiteY0" fmla="*/ 1537351 h 1670430"/>
                <a:gd name="connsiteX1" fmla="*/ 712522 w 3289316"/>
                <a:gd name="connsiteY1" fmla="*/ 1505601 h 1670430"/>
                <a:gd name="connsiteX2" fmla="*/ 1176072 w 3289316"/>
                <a:gd name="connsiteY2" fmla="*/ 1346851 h 1670430"/>
                <a:gd name="connsiteX3" fmla="*/ 1487222 w 3289316"/>
                <a:gd name="connsiteY3" fmla="*/ 1165876 h 1670430"/>
                <a:gd name="connsiteX4" fmla="*/ 1953947 w 3289316"/>
                <a:gd name="connsiteY4" fmla="*/ 873776 h 1670430"/>
                <a:gd name="connsiteX5" fmla="*/ 2712772 w 3289316"/>
                <a:gd name="connsiteY5" fmla="*/ 432451 h 1670430"/>
                <a:gd name="connsiteX6" fmla="*/ 3211247 w 3289316"/>
                <a:gd name="connsiteY6" fmla="*/ 651 h 1670430"/>
                <a:gd name="connsiteX7" fmla="*/ 3220772 w 3289316"/>
                <a:gd name="connsiteY7" fmla="*/ 343551 h 1670430"/>
                <a:gd name="connsiteX8" fmla="*/ 2560372 w 3289316"/>
                <a:gd name="connsiteY8" fmla="*/ 695976 h 1670430"/>
                <a:gd name="connsiteX9" fmla="*/ 1922197 w 3289316"/>
                <a:gd name="connsiteY9" fmla="*/ 1016651 h 1670430"/>
                <a:gd name="connsiteX10" fmla="*/ 1522147 w 3289316"/>
                <a:gd name="connsiteY10" fmla="*/ 1229376 h 1670430"/>
                <a:gd name="connsiteX11" fmla="*/ 1261797 w 3289316"/>
                <a:gd name="connsiteY11" fmla="*/ 1369076 h 1670430"/>
                <a:gd name="connsiteX12" fmla="*/ 995097 w 3289316"/>
                <a:gd name="connsiteY12" fmla="*/ 1499251 h 1670430"/>
                <a:gd name="connsiteX13" fmla="*/ 807772 w 3289316"/>
                <a:gd name="connsiteY13" fmla="*/ 1550051 h 1670430"/>
                <a:gd name="connsiteX14" fmla="*/ 242622 w 3289316"/>
                <a:gd name="connsiteY14" fmla="*/ 1638951 h 1670430"/>
                <a:gd name="connsiteX15" fmla="*/ 52122 w 3289316"/>
                <a:gd name="connsiteY15" fmla="*/ 1664351 h 1670430"/>
                <a:gd name="connsiteX16" fmla="*/ 58472 w 3289316"/>
                <a:gd name="connsiteY16" fmla="*/ 1537351 h 1670430"/>
                <a:gd name="connsiteX0" fmla="*/ 19991 w 3250835"/>
                <a:gd name="connsiteY0" fmla="*/ 1537351 h 1670430"/>
                <a:gd name="connsiteX1" fmla="*/ 674041 w 3250835"/>
                <a:gd name="connsiteY1" fmla="*/ 1505601 h 1670430"/>
                <a:gd name="connsiteX2" fmla="*/ 1137591 w 3250835"/>
                <a:gd name="connsiteY2" fmla="*/ 1346851 h 1670430"/>
                <a:gd name="connsiteX3" fmla="*/ 1448741 w 3250835"/>
                <a:gd name="connsiteY3" fmla="*/ 1165876 h 1670430"/>
                <a:gd name="connsiteX4" fmla="*/ 1915466 w 3250835"/>
                <a:gd name="connsiteY4" fmla="*/ 873776 h 1670430"/>
                <a:gd name="connsiteX5" fmla="*/ 2674291 w 3250835"/>
                <a:gd name="connsiteY5" fmla="*/ 432451 h 1670430"/>
                <a:gd name="connsiteX6" fmla="*/ 3172766 w 3250835"/>
                <a:gd name="connsiteY6" fmla="*/ 651 h 1670430"/>
                <a:gd name="connsiteX7" fmla="*/ 3182291 w 3250835"/>
                <a:gd name="connsiteY7" fmla="*/ 343551 h 1670430"/>
                <a:gd name="connsiteX8" fmla="*/ 2521891 w 3250835"/>
                <a:gd name="connsiteY8" fmla="*/ 695976 h 1670430"/>
                <a:gd name="connsiteX9" fmla="*/ 1883716 w 3250835"/>
                <a:gd name="connsiteY9" fmla="*/ 1016651 h 1670430"/>
                <a:gd name="connsiteX10" fmla="*/ 1483666 w 3250835"/>
                <a:gd name="connsiteY10" fmla="*/ 1229376 h 1670430"/>
                <a:gd name="connsiteX11" fmla="*/ 1223316 w 3250835"/>
                <a:gd name="connsiteY11" fmla="*/ 1369076 h 1670430"/>
                <a:gd name="connsiteX12" fmla="*/ 956616 w 3250835"/>
                <a:gd name="connsiteY12" fmla="*/ 1499251 h 1670430"/>
                <a:gd name="connsiteX13" fmla="*/ 769291 w 3250835"/>
                <a:gd name="connsiteY13" fmla="*/ 1550051 h 1670430"/>
                <a:gd name="connsiteX14" fmla="*/ 204141 w 3250835"/>
                <a:gd name="connsiteY14" fmla="*/ 1638951 h 1670430"/>
                <a:gd name="connsiteX15" fmla="*/ 13641 w 3250835"/>
                <a:gd name="connsiteY15" fmla="*/ 1664351 h 1670430"/>
                <a:gd name="connsiteX16" fmla="*/ 19991 w 3250835"/>
                <a:gd name="connsiteY16" fmla="*/ 1537351 h 1670430"/>
                <a:gd name="connsiteX0" fmla="*/ 6378 w 3237222"/>
                <a:gd name="connsiteY0" fmla="*/ 1537351 h 1666588"/>
                <a:gd name="connsiteX1" fmla="*/ 660428 w 3237222"/>
                <a:gd name="connsiteY1" fmla="*/ 1505601 h 1666588"/>
                <a:gd name="connsiteX2" fmla="*/ 1123978 w 3237222"/>
                <a:gd name="connsiteY2" fmla="*/ 1346851 h 1666588"/>
                <a:gd name="connsiteX3" fmla="*/ 1435128 w 3237222"/>
                <a:gd name="connsiteY3" fmla="*/ 1165876 h 1666588"/>
                <a:gd name="connsiteX4" fmla="*/ 1901853 w 3237222"/>
                <a:gd name="connsiteY4" fmla="*/ 873776 h 1666588"/>
                <a:gd name="connsiteX5" fmla="*/ 2660678 w 3237222"/>
                <a:gd name="connsiteY5" fmla="*/ 432451 h 1666588"/>
                <a:gd name="connsiteX6" fmla="*/ 3159153 w 3237222"/>
                <a:gd name="connsiteY6" fmla="*/ 651 h 1666588"/>
                <a:gd name="connsiteX7" fmla="*/ 3168678 w 3237222"/>
                <a:gd name="connsiteY7" fmla="*/ 343551 h 1666588"/>
                <a:gd name="connsiteX8" fmla="*/ 2508278 w 3237222"/>
                <a:gd name="connsiteY8" fmla="*/ 695976 h 1666588"/>
                <a:gd name="connsiteX9" fmla="*/ 1870103 w 3237222"/>
                <a:gd name="connsiteY9" fmla="*/ 1016651 h 1666588"/>
                <a:gd name="connsiteX10" fmla="*/ 1470053 w 3237222"/>
                <a:gd name="connsiteY10" fmla="*/ 1229376 h 1666588"/>
                <a:gd name="connsiteX11" fmla="*/ 1209703 w 3237222"/>
                <a:gd name="connsiteY11" fmla="*/ 1369076 h 1666588"/>
                <a:gd name="connsiteX12" fmla="*/ 943003 w 3237222"/>
                <a:gd name="connsiteY12" fmla="*/ 1499251 h 1666588"/>
                <a:gd name="connsiteX13" fmla="*/ 755678 w 3237222"/>
                <a:gd name="connsiteY13" fmla="*/ 1550051 h 1666588"/>
                <a:gd name="connsiteX14" fmla="*/ 190528 w 3237222"/>
                <a:gd name="connsiteY14" fmla="*/ 1638951 h 1666588"/>
                <a:gd name="connsiteX15" fmla="*/ 28 w 3237222"/>
                <a:gd name="connsiteY15" fmla="*/ 1664351 h 1666588"/>
                <a:gd name="connsiteX16" fmla="*/ 6378 w 3237222"/>
                <a:gd name="connsiteY16" fmla="*/ 1537351 h 1666588"/>
                <a:gd name="connsiteX0" fmla="*/ 6378 w 3237222"/>
                <a:gd name="connsiteY0" fmla="*/ 1537351 h 1666588"/>
                <a:gd name="connsiteX1" fmla="*/ 660428 w 3237222"/>
                <a:gd name="connsiteY1" fmla="*/ 1505601 h 1666588"/>
                <a:gd name="connsiteX2" fmla="*/ 1123978 w 3237222"/>
                <a:gd name="connsiteY2" fmla="*/ 1346851 h 1666588"/>
                <a:gd name="connsiteX3" fmla="*/ 1435128 w 3237222"/>
                <a:gd name="connsiteY3" fmla="*/ 1165876 h 1666588"/>
                <a:gd name="connsiteX4" fmla="*/ 1901853 w 3237222"/>
                <a:gd name="connsiteY4" fmla="*/ 873776 h 1666588"/>
                <a:gd name="connsiteX5" fmla="*/ 2660678 w 3237222"/>
                <a:gd name="connsiteY5" fmla="*/ 432451 h 1666588"/>
                <a:gd name="connsiteX6" fmla="*/ 3159153 w 3237222"/>
                <a:gd name="connsiteY6" fmla="*/ 651 h 1666588"/>
                <a:gd name="connsiteX7" fmla="*/ 3168678 w 3237222"/>
                <a:gd name="connsiteY7" fmla="*/ 343551 h 1666588"/>
                <a:gd name="connsiteX8" fmla="*/ 2508278 w 3237222"/>
                <a:gd name="connsiteY8" fmla="*/ 695976 h 1666588"/>
                <a:gd name="connsiteX9" fmla="*/ 1870103 w 3237222"/>
                <a:gd name="connsiteY9" fmla="*/ 1016651 h 1666588"/>
                <a:gd name="connsiteX10" fmla="*/ 1470053 w 3237222"/>
                <a:gd name="connsiteY10" fmla="*/ 1229376 h 1666588"/>
                <a:gd name="connsiteX11" fmla="*/ 1209703 w 3237222"/>
                <a:gd name="connsiteY11" fmla="*/ 1369076 h 1666588"/>
                <a:gd name="connsiteX12" fmla="*/ 943003 w 3237222"/>
                <a:gd name="connsiteY12" fmla="*/ 1499251 h 1666588"/>
                <a:gd name="connsiteX13" fmla="*/ 600103 w 3237222"/>
                <a:gd name="connsiteY13" fmla="*/ 1575451 h 1666588"/>
                <a:gd name="connsiteX14" fmla="*/ 190528 w 3237222"/>
                <a:gd name="connsiteY14" fmla="*/ 1638951 h 1666588"/>
                <a:gd name="connsiteX15" fmla="*/ 28 w 3237222"/>
                <a:gd name="connsiteY15" fmla="*/ 1664351 h 1666588"/>
                <a:gd name="connsiteX16" fmla="*/ 6378 w 3237222"/>
                <a:gd name="connsiteY16" fmla="*/ 1537351 h 1666588"/>
                <a:gd name="connsiteX0" fmla="*/ 6378 w 3237222"/>
                <a:gd name="connsiteY0" fmla="*/ 1537351 h 1666588"/>
                <a:gd name="connsiteX1" fmla="*/ 660428 w 3237222"/>
                <a:gd name="connsiteY1" fmla="*/ 1505601 h 1666588"/>
                <a:gd name="connsiteX2" fmla="*/ 1123978 w 3237222"/>
                <a:gd name="connsiteY2" fmla="*/ 1346851 h 1666588"/>
                <a:gd name="connsiteX3" fmla="*/ 1435128 w 3237222"/>
                <a:gd name="connsiteY3" fmla="*/ 1165876 h 1666588"/>
                <a:gd name="connsiteX4" fmla="*/ 1901853 w 3237222"/>
                <a:gd name="connsiteY4" fmla="*/ 873776 h 1666588"/>
                <a:gd name="connsiteX5" fmla="*/ 2660678 w 3237222"/>
                <a:gd name="connsiteY5" fmla="*/ 432451 h 1666588"/>
                <a:gd name="connsiteX6" fmla="*/ 3159153 w 3237222"/>
                <a:gd name="connsiteY6" fmla="*/ 651 h 1666588"/>
                <a:gd name="connsiteX7" fmla="*/ 3168678 w 3237222"/>
                <a:gd name="connsiteY7" fmla="*/ 343551 h 1666588"/>
                <a:gd name="connsiteX8" fmla="*/ 2508278 w 3237222"/>
                <a:gd name="connsiteY8" fmla="*/ 695976 h 1666588"/>
                <a:gd name="connsiteX9" fmla="*/ 1870103 w 3237222"/>
                <a:gd name="connsiteY9" fmla="*/ 1016651 h 1666588"/>
                <a:gd name="connsiteX10" fmla="*/ 1470053 w 3237222"/>
                <a:gd name="connsiteY10" fmla="*/ 1229376 h 1666588"/>
                <a:gd name="connsiteX11" fmla="*/ 1209703 w 3237222"/>
                <a:gd name="connsiteY11" fmla="*/ 1369076 h 1666588"/>
                <a:gd name="connsiteX12" fmla="*/ 908078 w 3237222"/>
                <a:gd name="connsiteY12" fmla="*/ 1502426 h 1666588"/>
                <a:gd name="connsiteX13" fmla="*/ 600103 w 3237222"/>
                <a:gd name="connsiteY13" fmla="*/ 1575451 h 1666588"/>
                <a:gd name="connsiteX14" fmla="*/ 190528 w 3237222"/>
                <a:gd name="connsiteY14" fmla="*/ 1638951 h 1666588"/>
                <a:gd name="connsiteX15" fmla="*/ 28 w 3237222"/>
                <a:gd name="connsiteY15" fmla="*/ 1664351 h 1666588"/>
                <a:gd name="connsiteX16" fmla="*/ 6378 w 3237222"/>
                <a:gd name="connsiteY16" fmla="*/ 1537351 h 1666588"/>
                <a:gd name="connsiteX0" fmla="*/ 6378 w 3201187"/>
                <a:gd name="connsiteY0" fmla="*/ 1537150 h 1666387"/>
                <a:gd name="connsiteX1" fmla="*/ 660428 w 3201187"/>
                <a:gd name="connsiteY1" fmla="*/ 1505400 h 1666387"/>
                <a:gd name="connsiteX2" fmla="*/ 1123978 w 3201187"/>
                <a:gd name="connsiteY2" fmla="*/ 1346650 h 1666387"/>
                <a:gd name="connsiteX3" fmla="*/ 1435128 w 3201187"/>
                <a:gd name="connsiteY3" fmla="*/ 1165675 h 1666387"/>
                <a:gd name="connsiteX4" fmla="*/ 1901853 w 3201187"/>
                <a:gd name="connsiteY4" fmla="*/ 873575 h 1666387"/>
                <a:gd name="connsiteX5" fmla="*/ 2660678 w 3201187"/>
                <a:gd name="connsiteY5" fmla="*/ 432250 h 1666387"/>
                <a:gd name="connsiteX6" fmla="*/ 3159153 w 3201187"/>
                <a:gd name="connsiteY6" fmla="*/ 450 h 1666387"/>
                <a:gd name="connsiteX7" fmla="*/ 3168678 w 3201187"/>
                <a:gd name="connsiteY7" fmla="*/ 343350 h 1666387"/>
                <a:gd name="connsiteX8" fmla="*/ 2508278 w 3201187"/>
                <a:gd name="connsiteY8" fmla="*/ 695775 h 1666387"/>
                <a:gd name="connsiteX9" fmla="*/ 1870103 w 3201187"/>
                <a:gd name="connsiteY9" fmla="*/ 1016450 h 1666387"/>
                <a:gd name="connsiteX10" fmla="*/ 1470053 w 3201187"/>
                <a:gd name="connsiteY10" fmla="*/ 1229175 h 1666387"/>
                <a:gd name="connsiteX11" fmla="*/ 1209703 w 3201187"/>
                <a:gd name="connsiteY11" fmla="*/ 1368875 h 1666387"/>
                <a:gd name="connsiteX12" fmla="*/ 908078 w 3201187"/>
                <a:gd name="connsiteY12" fmla="*/ 1502225 h 1666387"/>
                <a:gd name="connsiteX13" fmla="*/ 600103 w 3201187"/>
                <a:gd name="connsiteY13" fmla="*/ 1575250 h 1666387"/>
                <a:gd name="connsiteX14" fmla="*/ 190528 w 3201187"/>
                <a:gd name="connsiteY14" fmla="*/ 1638750 h 1666387"/>
                <a:gd name="connsiteX15" fmla="*/ 28 w 3201187"/>
                <a:gd name="connsiteY15" fmla="*/ 1664150 h 1666387"/>
                <a:gd name="connsiteX16" fmla="*/ 6378 w 3201187"/>
                <a:gd name="connsiteY16" fmla="*/ 1537150 h 1666387"/>
                <a:gd name="connsiteX0" fmla="*/ 6378 w 3170287"/>
                <a:gd name="connsiteY0" fmla="*/ 1536710 h 1665947"/>
                <a:gd name="connsiteX1" fmla="*/ 660428 w 3170287"/>
                <a:gd name="connsiteY1" fmla="*/ 1504960 h 1665947"/>
                <a:gd name="connsiteX2" fmla="*/ 1123978 w 3170287"/>
                <a:gd name="connsiteY2" fmla="*/ 1346210 h 1665947"/>
                <a:gd name="connsiteX3" fmla="*/ 1435128 w 3170287"/>
                <a:gd name="connsiteY3" fmla="*/ 1165235 h 1665947"/>
                <a:gd name="connsiteX4" fmla="*/ 1901853 w 3170287"/>
                <a:gd name="connsiteY4" fmla="*/ 873135 h 1665947"/>
                <a:gd name="connsiteX5" fmla="*/ 2660678 w 3170287"/>
                <a:gd name="connsiteY5" fmla="*/ 431810 h 1665947"/>
                <a:gd name="connsiteX6" fmla="*/ 3159153 w 3170287"/>
                <a:gd name="connsiteY6" fmla="*/ 10 h 1665947"/>
                <a:gd name="connsiteX7" fmla="*/ 3168678 w 3170287"/>
                <a:gd name="connsiteY7" fmla="*/ 342910 h 1665947"/>
                <a:gd name="connsiteX8" fmla="*/ 2508278 w 3170287"/>
                <a:gd name="connsiteY8" fmla="*/ 695335 h 1665947"/>
                <a:gd name="connsiteX9" fmla="*/ 1870103 w 3170287"/>
                <a:gd name="connsiteY9" fmla="*/ 1016010 h 1665947"/>
                <a:gd name="connsiteX10" fmla="*/ 1470053 w 3170287"/>
                <a:gd name="connsiteY10" fmla="*/ 1228735 h 1665947"/>
                <a:gd name="connsiteX11" fmla="*/ 1209703 w 3170287"/>
                <a:gd name="connsiteY11" fmla="*/ 1368435 h 1665947"/>
                <a:gd name="connsiteX12" fmla="*/ 908078 w 3170287"/>
                <a:gd name="connsiteY12" fmla="*/ 1501785 h 1665947"/>
                <a:gd name="connsiteX13" fmla="*/ 600103 w 3170287"/>
                <a:gd name="connsiteY13" fmla="*/ 1574810 h 1665947"/>
                <a:gd name="connsiteX14" fmla="*/ 190528 w 3170287"/>
                <a:gd name="connsiteY14" fmla="*/ 1638310 h 1665947"/>
                <a:gd name="connsiteX15" fmla="*/ 28 w 3170287"/>
                <a:gd name="connsiteY15" fmla="*/ 1663710 h 1665947"/>
                <a:gd name="connsiteX16" fmla="*/ 6378 w 3170287"/>
                <a:gd name="connsiteY16" fmla="*/ 1536710 h 1665947"/>
                <a:gd name="connsiteX0" fmla="*/ 6378 w 3219520"/>
                <a:gd name="connsiteY0" fmla="*/ 1533540 h 1662777"/>
                <a:gd name="connsiteX1" fmla="*/ 660428 w 3219520"/>
                <a:gd name="connsiteY1" fmla="*/ 1501790 h 1662777"/>
                <a:gd name="connsiteX2" fmla="*/ 1123978 w 3219520"/>
                <a:gd name="connsiteY2" fmla="*/ 1343040 h 1662777"/>
                <a:gd name="connsiteX3" fmla="*/ 1435128 w 3219520"/>
                <a:gd name="connsiteY3" fmla="*/ 1162065 h 1662777"/>
                <a:gd name="connsiteX4" fmla="*/ 1901853 w 3219520"/>
                <a:gd name="connsiteY4" fmla="*/ 869965 h 1662777"/>
                <a:gd name="connsiteX5" fmla="*/ 2660678 w 3219520"/>
                <a:gd name="connsiteY5" fmla="*/ 428640 h 1662777"/>
                <a:gd name="connsiteX6" fmla="*/ 3175028 w 3219520"/>
                <a:gd name="connsiteY6" fmla="*/ 15 h 1662777"/>
                <a:gd name="connsiteX7" fmla="*/ 3168678 w 3219520"/>
                <a:gd name="connsiteY7" fmla="*/ 339740 h 1662777"/>
                <a:gd name="connsiteX8" fmla="*/ 2508278 w 3219520"/>
                <a:gd name="connsiteY8" fmla="*/ 692165 h 1662777"/>
                <a:gd name="connsiteX9" fmla="*/ 1870103 w 3219520"/>
                <a:gd name="connsiteY9" fmla="*/ 1012840 h 1662777"/>
                <a:gd name="connsiteX10" fmla="*/ 1470053 w 3219520"/>
                <a:gd name="connsiteY10" fmla="*/ 1225565 h 1662777"/>
                <a:gd name="connsiteX11" fmla="*/ 1209703 w 3219520"/>
                <a:gd name="connsiteY11" fmla="*/ 1365265 h 1662777"/>
                <a:gd name="connsiteX12" fmla="*/ 908078 w 3219520"/>
                <a:gd name="connsiteY12" fmla="*/ 1498615 h 1662777"/>
                <a:gd name="connsiteX13" fmla="*/ 600103 w 3219520"/>
                <a:gd name="connsiteY13" fmla="*/ 1571640 h 1662777"/>
                <a:gd name="connsiteX14" fmla="*/ 190528 w 3219520"/>
                <a:gd name="connsiteY14" fmla="*/ 1635140 h 1662777"/>
                <a:gd name="connsiteX15" fmla="*/ 28 w 3219520"/>
                <a:gd name="connsiteY15" fmla="*/ 1660540 h 1662777"/>
                <a:gd name="connsiteX16" fmla="*/ 6378 w 3219520"/>
                <a:gd name="connsiteY16" fmla="*/ 1533540 h 1662777"/>
                <a:gd name="connsiteX0" fmla="*/ 6378 w 3217362"/>
                <a:gd name="connsiteY0" fmla="*/ 1539889 h 1669126"/>
                <a:gd name="connsiteX1" fmla="*/ 660428 w 3217362"/>
                <a:gd name="connsiteY1" fmla="*/ 1508139 h 1669126"/>
                <a:gd name="connsiteX2" fmla="*/ 1123978 w 3217362"/>
                <a:gd name="connsiteY2" fmla="*/ 1349389 h 1669126"/>
                <a:gd name="connsiteX3" fmla="*/ 1435128 w 3217362"/>
                <a:gd name="connsiteY3" fmla="*/ 1168414 h 1669126"/>
                <a:gd name="connsiteX4" fmla="*/ 1901853 w 3217362"/>
                <a:gd name="connsiteY4" fmla="*/ 876314 h 1669126"/>
                <a:gd name="connsiteX5" fmla="*/ 2660678 w 3217362"/>
                <a:gd name="connsiteY5" fmla="*/ 434989 h 1669126"/>
                <a:gd name="connsiteX6" fmla="*/ 3168678 w 3217362"/>
                <a:gd name="connsiteY6" fmla="*/ 14 h 1669126"/>
                <a:gd name="connsiteX7" fmla="*/ 3168678 w 3217362"/>
                <a:gd name="connsiteY7" fmla="*/ 346089 h 1669126"/>
                <a:gd name="connsiteX8" fmla="*/ 2508278 w 3217362"/>
                <a:gd name="connsiteY8" fmla="*/ 698514 h 1669126"/>
                <a:gd name="connsiteX9" fmla="*/ 1870103 w 3217362"/>
                <a:gd name="connsiteY9" fmla="*/ 1019189 h 1669126"/>
                <a:gd name="connsiteX10" fmla="*/ 1470053 w 3217362"/>
                <a:gd name="connsiteY10" fmla="*/ 1231914 h 1669126"/>
                <a:gd name="connsiteX11" fmla="*/ 1209703 w 3217362"/>
                <a:gd name="connsiteY11" fmla="*/ 1371614 h 1669126"/>
                <a:gd name="connsiteX12" fmla="*/ 908078 w 3217362"/>
                <a:gd name="connsiteY12" fmla="*/ 1504964 h 1669126"/>
                <a:gd name="connsiteX13" fmla="*/ 600103 w 3217362"/>
                <a:gd name="connsiteY13" fmla="*/ 1577989 h 1669126"/>
                <a:gd name="connsiteX14" fmla="*/ 190528 w 3217362"/>
                <a:gd name="connsiteY14" fmla="*/ 1641489 h 1669126"/>
                <a:gd name="connsiteX15" fmla="*/ 28 w 3217362"/>
                <a:gd name="connsiteY15" fmla="*/ 1666889 h 1669126"/>
                <a:gd name="connsiteX16" fmla="*/ 6378 w 3217362"/>
                <a:gd name="connsiteY16" fmla="*/ 1539889 h 1669126"/>
                <a:gd name="connsiteX0" fmla="*/ 6378 w 3169423"/>
                <a:gd name="connsiteY0" fmla="*/ 1539885 h 1669122"/>
                <a:gd name="connsiteX1" fmla="*/ 660428 w 3169423"/>
                <a:gd name="connsiteY1" fmla="*/ 1508135 h 1669122"/>
                <a:gd name="connsiteX2" fmla="*/ 1123978 w 3169423"/>
                <a:gd name="connsiteY2" fmla="*/ 1349385 h 1669122"/>
                <a:gd name="connsiteX3" fmla="*/ 1435128 w 3169423"/>
                <a:gd name="connsiteY3" fmla="*/ 1168410 h 1669122"/>
                <a:gd name="connsiteX4" fmla="*/ 1901853 w 3169423"/>
                <a:gd name="connsiteY4" fmla="*/ 876310 h 1669122"/>
                <a:gd name="connsiteX5" fmla="*/ 2660678 w 3169423"/>
                <a:gd name="connsiteY5" fmla="*/ 434985 h 1669122"/>
                <a:gd name="connsiteX6" fmla="*/ 3168678 w 3169423"/>
                <a:gd name="connsiteY6" fmla="*/ 10 h 1669122"/>
                <a:gd name="connsiteX7" fmla="*/ 3168678 w 3169423"/>
                <a:gd name="connsiteY7" fmla="*/ 346085 h 1669122"/>
                <a:gd name="connsiteX8" fmla="*/ 2508278 w 3169423"/>
                <a:gd name="connsiteY8" fmla="*/ 698510 h 1669122"/>
                <a:gd name="connsiteX9" fmla="*/ 1870103 w 3169423"/>
                <a:gd name="connsiteY9" fmla="*/ 1019185 h 1669122"/>
                <a:gd name="connsiteX10" fmla="*/ 1470053 w 3169423"/>
                <a:gd name="connsiteY10" fmla="*/ 1231910 h 1669122"/>
                <a:gd name="connsiteX11" fmla="*/ 1209703 w 3169423"/>
                <a:gd name="connsiteY11" fmla="*/ 1371610 h 1669122"/>
                <a:gd name="connsiteX12" fmla="*/ 908078 w 3169423"/>
                <a:gd name="connsiteY12" fmla="*/ 1504960 h 1669122"/>
                <a:gd name="connsiteX13" fmla="*/ 600103 w 3169423"/>
                <a:gd name="connsiteY13" fmla="*/ 1577985 h 1669122"/>
                <a:gd name="connsiteX14" fmla="*/ 190528 w 3169423"/>
                <a:gd name="connsiteY14" fmla="*/ 1641485 h 1669122"/>
                <a:gd name="connsiteX15" fmla="*/ 28 w 3169423"/>
                <a:gd name="connsiteY15" fmla="*/ 1666885 h 1669122"/>
                <a:gd name="connsiteX16" fmla="*/ 6378 w 3169423"/>
                <a:gd name="connsiteY16" fmla="*/ 1539885 h 166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9423" h="1669122">
                  <a:moveTo>
                    <a:pt x="6378" y="1539885"/>
                  </a:moveTo>
                  <a:cubicBezTo>
                    <a:pt x="14845" y="1538827"/>
                    <a:pt x="474161" y="1539885"/>
                    <a:pt x="660428" y="1508135"/>
                  </a:cubicBezTo>
                  <a:cubicBezTo>
                    <a:pt x="846695" y="1476385"/>
                    <a:pt x="994861" y="1406006"/>
                    <a:pt x="1123978" y="1349385"/>
                  </a:cubicBezTo>
                  <a:cubicBezTo>
                    <a:pt x="1253095" y="1292764"/>
                    <a:pt x="1305482" y="1247256"/>
                    <a:pt x="1435128" y="1168410"/>
                  </a:cubicBezTo>
                  <a:cubicBezTo>
                    <a:pt x="1564774" y="1089564"/>
                    <a:pt x="1697595" y="998547"/>
                    <a:pt x="1901853" y="876310"/>
                  </a:cubicBezTo>
                  <a:cubicBezTo>
                    <a:pt x="2106111" y="754072"/>
                    <a:pt x="2449541" y="581035"/>
                    <a:pt x="2660678" y="434985"/>
                  </a:cubicBezTo>
                  <a:cubicBezTo>
                    <a:pt x="2871815" y="288935"/>
                    <a:pt x="3169736" y="2127"/>
                    <a:pt x="3168678" y="10"/>
                  </a:cubicBezTo>
                  <a:cubicBezTo>
                    <a:pt x="3167620" y="-2107"/>
                    <a:pt x="3170795" y="350318"/>
                    <a:pt x="3168678" y="346085"/>
                  </a:cubicBezTo>
                  <a:cubicBezTo>
                    <a:pt x="3166561" y="341852"/>
                    <a:pt x="2724707" y="586327"/>
                    <a:pt x="2508278" y="698510"/>
                  </a:cubicBezTo>
                  <a:cubicBezTo>
                    <a:pt x="2291849" y="810693"/>
                    <a:pt x="2043140" y="930285"/>
                    <a:pt x="1870103" y="1019185"/>
                  </a:cubicBezTo>
                  <a:cubicBezTo>
                    <a:pt x="1697066" y="1108085"/>
                    <a:pt x="1470053" y="1231910"/>
                    <a:pt x="1470053" y="1231910"/>
                  </a:cubicBezTo>
                  <a:cubicBezTo>
                    <a:pt x="1359986" y="1290647"/>
                    <a:pt x="1303365" y="1326102"/>
                    <a:pt x="1209703" y="1371610"/>
                  </a:cubicBezTo>
                  <a:cubicBezTo>
                    <a:pt x="1116041" y="1417118"/>
                    <a:pt x="1009678" y="1470564"/>
                    <a:pt x="908078" y="1504960"/>
                  </a:cubicBezTo>
                  <a:cubicBezTo>
                    <a:pt x="806478" y="1539356"/>
                    <a:pt x="719695" y="1555231"/>
                    <a:pt x="600103" y="1577985"/>
                  </a:cubicBezTo>
                  <a:cubicBezTo>
                    <a:pt x="480511" y="1600739"/>
                    <a:pt x="316470" y="1622435"/>
                    <a:pt x="190528" y="1641485"/>
                  </a:cubicBezTo>
                  <a:cubicBezTo>
                    <a:pt x="64586" y="1660535"/>
                    <a:pt x="-1560" y="1674822"/>
                    <a:pt x="28" y="1666885"/>
                  </a:cubicBezTo>
                  <a:cubicBezTo>
                    <a:pt x="1616" y="1658948"/>
                    <a:pt x="-2089" y="1540943"/>
                    <a:pt x="6378" y="1539885"/>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Imago" pitchFamily="2" charset="0"/>
              </a:endParaRPr>
            </a:p>
          </p:txBody>
        </p:sp>
        <p:sp>
          <p:nvSpPr>
            <p:cNvPr id="67" name="Freeform 34">
              <a:extLst>
                <a:ext uri="{FF2B5EF4-FFF2-40B4-BE49-F238E27FC236}">
                  <a16:creationId xmlns:a16="http://schemas.microsoft.com/office/drawing/2014/main" id="{C1A5C614-F0C8-4B3B-9796-78006ABD2E1C}"/>
                </a:ext>
              </a:extLst>
            </p:cNvPr>
            <p:cNvSpPr/>
            <p:nvPr/>
          </p:nvSpPr>
          <p:spPr>
            <a:xfrm>
              <a:off x="7244630" y="3398395"/>
              <a:ext cx="4171779" cy="1759522"/>
            </a:xfrm>
            <a:custGeom>
              <a:avLst/>
              <a:gdLst>
                <a:gd name="connsiteX0" fmla="*/ 0 w 3175000"/>
                <a:gd name="connsiteY0" fmla="*/ 1454150 h 1454150"/>
                <a:gd name="connsiteX1" fmla="*/ 539750 w 3175000"/>
                <a:gd name="connsiteY1" fmla="*/ 1409700 h 1454150"/>
                <a:gd name="connsiteX2" fmla="*/ 933450 w 3175000"/>
                <a:gd name="connsiteY2" fmla="*/ 1317625 h 1454150"/>
                <a:gd name="connsiteX3" fmla="*/ 1384300 w 3175000"/>
                <a:gd name="connsiteY3" fmla="*/ 1092200 h 1454150"/>
                <a:gd name="connsiteX4" fmla="*/ 1771650 w 3175000"/>
                <a:gd name="connsiteY4" fmla="*/ 860425 h 1454150"/>
                <a:gd name="connsiteX5" fmla="*/ 2162175 w 3175000"/>
                <a:gd name="connsiteY5" fmla="*/ 650875 h 1454150"/>
                <a:gd name="connsiteX6" fmla="*/ 2667000 w 3175000"/>
                <a:gd name="connsiteY6" fmla="*/ 368300 h 1454150"/>
                <a:gd name="connsiteX7" fmla="*/ 3175000 w 3175000"/>
                <a:gd name="connsiteY7" fmla="*/ 0 h 145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5000" h="1454150">
                  <a:moveTo>
                    <a:pt x="0" y="1454150"/>
                  </a:moveTo>
                  <a:cubicBezTo>
                    <a:pt x="192087" y="1443302"/>
                    <a:pt x="384175" y="1432454"/>
                    <a:pt x="539750" y="1409700"/>
                  </a:cubicBezTo>
                  <a:cubicBezTo>
                    <a:pt x="695325" y="1386946"/>
                    <a:pt x="792692" y="1370542"/>
                    <a:pt x="933450" y="1317625"/>
                  </a:cubicBezTo>
                  <a:cubicBezTo>
                    <a:pt x="1074208" y="1264708"/>
                    <a:pt x="1244600" y="1168400"/>
                    <a:pt x="1384300" y="1092200"/>
                  </a:cubicBezTo>
                  <a:cubicBezTo>
                    <a:pt x="1524000" y="1016000"/>
                    <a:pt x="1642004" y="933979"/>
                    <a:pt x="1771650" y="860425"/>
                  </a:cubicBezTo>
                  <a:cubicBezTo>
                    <a:pt x="1901296" y="786871"/>
                    <a:pt x="2012950" y="732896"/>
                    <a:pt x="2162175" y="650875"/>
                  </a:cubicBezTo>
                  <a:cubicBezTo>
                    <a:pt x="2311400" y="568854"/>
                    <a:pt x="2498196" y="476779"/>
                    <a:pt x="2667000" y="368300"/>
                  </a:cubicBezTo>
                  <a:cubicBezTo>
                    <a:pt x="2835804" y="259821"/>
                    <a:pt x="3005402" y="129910"/>
                    <a:pt x="3175000" y="0"/>
                  </a:cubicBezTo>
                </a:path>
              </a:pathLst>
            </a:custGeom>
            <a:noFill/>
            <a:ln w="25400">
              <a:solidFill>
                <a:schemeClr val="accent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Imago" pitchFamily="2" charset="0"/>
              </a:endParaRPr>
            </a:p>
          </p:txBody>
        </p:sp>
        <p:grpSp>
          <p:nvGrpSpPr>
            <p:cNvPr id="98" name="Group 97">
              <a:extLst>
                <a:ext uri="{FF2B5EF4-FFF2-40B4-BE49-F238E27FC236}">
                  <a16:creationId xmlns:a16="http://schemas.microsoft.com/office/drawing/2014/main" id="{D58BAED6-C029-4810-B646-740222D180C7}"/>
                </a:ext>
              </a:extLst>
            </p:cNvPr>
            <p:cNvGrpSpPr/>
            <p:nvPr/>
          </p:nvGrpSpPr>
          <p:grpSpPr>
            <a:xfrm>
              <a:off x="9993833" y="5055886"/>
              <a:ext cx="866250" cy="261610"/>
              <a:chOff x="9993833" y="5055886"/>
              <a:chExt cx="866250" cy="261610"/>
            </a:xfrm>
          </p:grpSpPr>
          <p:sp>
            <p:nvSpPr>
              <p:cNvPr id="62" name="Rectangle 61">
                <a:extLst>
                  <a:ext uri="{FF2B5EF4-FFF2-40B4-BE49-F238E27FC236}">
                    <a16:creationId xmlns:a16="http://schemas.microsoft.com/office/drawing/2014/main" id="{7604F10E-0BF9-4FA3-8F4A-FA5237D0292B}"/>
                  </a:ext>
                </a:extLst>
              </p:cNvPr>
              <p:cNvSpPr/>
              <p:nvPr/>
            </p:nvSpPr>
            <p:spPr>
              <a:xfrm>
                <a:off x="9993833" y="5096449"/>
                <a:ext cx="185735" cy="171042"/>
              </a:xfrm>
              <a:prstGeom prst="rect">
                <a:avLst/>
              </a:pr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Imago" pitchFamily="2" charset="0"/>
                </a:endParaRPr>
              </a:p>
            </p:txBody>
          </p:sp>
          <p:sp>
            <p:nvSpPr>
              <p:cNvPr id="90" name="Rectangle 89">
                <a:extLst>
                  <a:ext uri="{FF2B5EF4-FFF2-40B4-BE49-F238E27FC236}">
                    <a16:creationId xmlns:a16="http://schemas.microsoft.com/office/drawing/2014/main" id="{EAC42299-D825-45C9-8621-81ED279C3FE9}"/>
                  </a:ext>
                </a:extLst>
              </p:cNvPr>
              <p:cNvSpPr/>
              <p:nvPr/>
            </p:nvSpPr>
            <p:spPr>
              <a:xfrm>
                <a:off x="10213752" y="5055886"/>
                <a:ext cx="646331" cy="261610"/>
              </a:xfrm>
              <a:prstGeom prst="rect">
                <a:avLst/>
              </a:prstGeom>
            </p:spPr>
            <p:txBody>
              <a:bodyPr wrap="none">
                <a:spAutoFit/>
              </a:bodyPr>
              <a:lstStyle/>
              <a:p>
                <a:r>
                  <a:rPr lang="en-US" sz="1050" dirty="0"/>
                  <a:t>95% CI</a:t>
                </a:r>
              </a:p>
            </p:txBody>
          </p:sp>
        </p:grpSp>
      </p:grpSp>
      <p:sp>
        <p:nvSpPr>
          <p:cNvPr id="75" name="Rectangle 74">
            <a:extLst>
              <a:ext uri="{FF2B5EF4-FFF2-40B4-BE49-F238E27FC236}">
                <a16:creationId xmlns:a16="http://schemas.microsoft.com/office/drawing/2014/main" id="{9DE010C4-CB96-4D49-A019-219049A2C301}"/>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6" name="Rectangle 75">
            <a:extLst>
              <a:ext uri="{FF2B5EF4-FFF2-40B4-BE49-F238E27FC236}">
                <a16:creationId xmlns:a16="http://schemas.microsoft.com/office/drawing/2014/main" id="{4D63B7D9-ACE1-4C82-B292-433C0ADC08AF}"/>
              </a:ext>
            </a:extLst>
          </p:cNvPr>
          <p:cNvSpPr>
            <a:spLocks noChangeArrowheads="1"/>
          </p:cNvSpPr>
          <p:nvPr/>
        </p:nvSpPr>
        <p:spPr bwMode="auto">
          <a:xfrm>
            <a:off x="371476" y="6334538"/>
            <a:ext cx="11449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r>
              <a:rPr lang="en-GB" b="0" i="1" dirty="0">
                <a:solidFill>
                  <a:schemeClr val="bg1"/>
                </a:solidFill>
                <a:latin typeface="+mj-lt"/>
              </a:rPr>
              <a:t>Wollert KC, et al. </a:t>
            </a:r>
            <a:r>
              <a:rPr lang="en-GB" b="0" i="1" dirty="0" err="1">
                <a:solidFill>
                  <a:schemeClr val="bg1"/>
                </a:solidFill>
                <a:latin typeface="+mj-lt"/>
              </a:rPr>
              <a:t>Clin</a:t>
            </a:r>
            <a:r>
              <a:rPr lang="en-GB" b="0" i="1" dirty="0">
                <a:solidFill>
                  <a:schemeClr val="bg1"/>
                </a:solidFill>
                <a:latin typeface="+mj-lt"/>
              </a:rPr>
              <a:t> </a:t>
            </a:r>
            <a:r>
              <a:rPr lang="en-GB" b="0" i="1" dirty="0" err="1">
                <a:solidFill>
                  <a:schemeClr val="bg1"/>
                </a:solidFill>
                <a:latin typeface="+mj-lt"/>
              </a:rPr>
              <a:t>Chem</a:t>
            </a:r>
            <a:r>
              <a:rPr lang="en-GB" b="0" i="1" dirty="0">
                <a:solidFill>
                  <a:schemeClr val="bg1"/>
                </a:solidFill>
                <a:latin typeface="+mj-lt"/>
              </a:rPr>
              <a:t> 2017;63:140–51.</a:t>
            </a:r>
          </a:p>
        </p:txBody>
      </p:sp>
      <p:grpSp>
        <p:nvGrpSpPr>
          <p:cNvPr id="3" name="Group 2">
            <a:extLst>
              <a:ext uri="{FF2B5EF4-FFF2-40B4-BE49-F238E27FC236}">
                <a16:creationId xmlns:a16="http://schemas.microsoft.com/office/drawing/2014/main" id="{1412E01A-676E-4EDA-A5EC-3BFF32FC4905}"/>
              </a:ext>
            </a:extLst>
          </p:cNvPr>
          <p:cNvGrpSpPr/>
          <p:nvPr/>
        </p:nvGrpSpPr>
        <p:grpSpPr>
          <a:xfrm>
            <a:off x="356652" y="1689209"/>
            <a:ext cx="1523920" cy="4100027"/>
            <a:chOff x="-704950" y="1672990"/>
            <a:chExt cx="1312863" cy="3532189"/>
          </a:xfrm>
        </p:grpSpPr>
        <p:sp>
          <p:nvSpPr>
            <p:cNvPr id="77" name="Freeform 5">
              <a:extLst>
                <a:ext uri="{FF2B5EF4-FFF2-40B4-BE49-F238E27FC236}">
                  <a16:creationId xmlns:a16="http://schemas.microsoft.com/office/drawing/2014/main" id="{AF065F2C-6EBC-4490-9405-21A6BB6C8FB6}"/>
                </a:ext>
              </a:extLst>
            </p:cNvPr>
            <p:cNvSpPr>
              <a:spLocks/>
            </p:cNvSpPr>
            <p:nvPr/>
          </p:nvSpPr>
          <p:spPr bwMode="auto">
            <a:xfrm>
              <a:off x="-704950" y="1672990"/>
              <a:ext cx="1312863" cy="3532189"/>
            </a:xfrm>
            <a:custGeom>
              <a:avLst/>
              <a:gdLst>
                <a:gd name="T0" fmla="*/ 2741 w 2745"/>
                <a:gd name="T1" fmla="*/ 3943 h 7418"/>
                <a:gd name="T2" fmla="*/ 2536 w 2745"/>
                <a:gd name="T3" fmla="*/ 3603 h 7418"/>
                <a:gd name="T4" fmla="*/ 2320 w 2745"/>
                <a:gd name="T5" fmla="*/ 2501 h 7418"/>
                <a:gd name="T6" fmla="*/ 2130 w 2745"/>
                <a:gd name="T7" fmla="*/ 1375 h 7418"/>
                <a:gd name="T8" fmla="*/ 1618 w 2745"/>
                <a:gd name="T9" fmla="*/ 893 h 7418"/>
                <a:gd name="T10" fmla="*/ 1644 w 2745"/>
                <a:gd name="T11" fmla="*/ 766 h 7418"/>
                <a:gd name="T12" fmla="*/ 1707 w 2745"/>
                <a:gd name="T13" fmla="*/ 513 h 7418"/>
                <a:gd name="T14" fmla="*/ 1435 w 2745"/>
                <a:gd name="T15" fmla="*/ 4 h 7418"/>
                <a:gd name="T16" fmla="*/ 1372 w 2745"/>
                <a:gd name="T17" fmla="*/ 0 h 7418"/>
                <a:gd name="T18" fmla="*/ 1310 w 2745"/>
                <a:gd name="T19" fmla="*/ 4 h 7418"/>
                <a:gd name="T20" fmla="*/ 1038 w 2745"/>
                <a:gd name="T21" fmla="*/ 513 h 7418"/>
                <a:gd name="T22" fmla="*/ 1101 w 2745"/>
                <a:gd name="T23" fmla="*/ 766 h 7418"/>
                <a:gd name="T24" fmla="*/ 1127 w 2745"/>
                <a:gd name="T25" fmla="*/ 893 h 7418"/>
                <a:gd name="T26" fmla="*/ 615 w 2745"/>
                <a:gd name="T27" fmla="*/ 1375 h 7418"/>
                <a:gd name="T28" fmla="*/ 425 w 2745"/>
                <a:gd name="T29" fmla="*/ 2501 h 7418"/>
                <a:gd name="T30" fmla="*/ 209 w 2745"/>
                <a:gd name="T31" fmla="*/ 3603 h 7418"/>
                <a:gd name="T32" fmla="*/ 4 w 2745"/>
                <a:gd name="T33" fmla="*/ 3943 h 7418"/>
                <a:gd name="T34" fmla="*/ 45 w 2745"/>
                <a:gd name="T35" fmla="*/ 4180 h 7418"/>
                <a:gd name="T36" fmla="*/ 101 w 2745"/>
                <a:gd name="T37" fmla="*/ 4376 h 7418"/>
                <a:gd name="T38" fmla="*/ 209 w 2745"/>
                <a:gd name="T39" fmla="*/ 4376 h 7418"/>
                <a:gd name="T40" fmla="*/ 331 w 2745"/>
                <a:gd name="T41" fmla="*/ 4271 h 7418"/>
                <a:gd name="T42" fmla="*/ 410 w 2745"/>
                <a:gd name="T43" fmla="*/ 4365 h 7418"/>
                <a:gd name="T44" fmla="*/ 453 w 2745"/>
                <a:gd name="T45" fmla="*/ 4102 h 7418"/>
                <a:gd name="T46" fmla="*/ 792 w 2745"/>
                <a:gd name="T47" fmla="*/ 2783 h 7418"/>
                <a:gd name="T48" fmla="*/ 826 w 2745"/>
                <a:gd name="T49" fmla="*/ 2772 h 7418"/>
                <a:gd name="T50" fmla="*/ 780 w 2745"/>
                <a:gd name="T51" fmla="*/ 4727 h 7418"/>
                <a:gd name="T52" fmla="*/ 850 w 2745"/>
                <a:gd name="T53" fmla="*/ 5398 h 7418"/>
                <a:gd name="T54" fmla="*/ 993 w 2745"/>
                <a:gd name="T55" fmla="*/ 6777 h 7418"/>
                <a:gd name="T56" fmla="*/ 607 w 2745"/>
                <a:gd name="T57" fmla="*/ 7245 h 7418"/>
                <a:gd name="T58" fmla="*/ 792 w 2745"/>
                <a:gd name="T59" fmla="*/ 7348 h 7418"/>
                <a:gd name="T60" fmla="*/ 1050 w 2745"/>
                <a:gd name="T61" fmla="*/ 7205 h 7418"/>
                <a:gd name="T62" fmla="*/ 1268 w 2745"/>
                <a:gd name="T63" fmla="*/ 6858 h 7418"/>
                <a:gd name="T64" fmla="*/ 1248 w 2745"/>
                <a:gd name="T65" fmla="*/ 6184 h 7418"/>
                <a:gd name="T66" fmla="*/ 1272 w 2745"/>
                <a:gd name="T67" fmla="*/ 5470 h 7418"/>
                <a:gd name="T68" fmla="*/ 1372 w 2745"/>
                <a:gd name="T69" fmla="*/ 3892 h 7418"/>
                <a:gd name="T70" fmla="*/ 1473 w 2745"/>
                <a:gd name="T71" fmla="*/ 5470 h 7418"/>
                <a:gd name="T72" fmla="*/ 1497 w 2745"/>
                <a:gd name="T73" fmla="*/ 6184 h 7418"/>
                <a:gd name="T74" fmla="*/ 1476 w 2745"/>
                <a:gd name="T75" fmla="*/ 6858 h 7418"/>
                <a:gd name="T76" fmla="*/ 1694 w 2745"/>
                <a:gd name="T77" fmla="*/ 7205 h 7418"/>
                <a:gd name="T78" fmla="*/ 1953 w 2745"/>
                <a:gd name="T79" fmla="*/ 7348 h 7418"/>
                <a:gd name="T80" fmla="*/ 2138 w 2745"/>
                <a:gd name="T81" fmla="*/ 7245 h 7418"/>
                <a:gd name="T82" fmla="*/ 1752 w 2745"/>
                <a:gd name="T83" fmla="*/ 6777 h 7418"/>
                <a:gd name="T84" fmla="*/ 1895 w 2745"/>
                <a:gd name="T85" fmla="*/ 5398 h 7418"/>
                <a:gd name="T86" fmla="*/ 1965 w 2745"/>
                <a:gd name="T87" fmla="*/ 4727 h 7418"/>
                <a:gd name="T88" fmla="*/ 1918 w 2745"/>
                <a:gd name="T89" fmla="*/ 2772 h 7418"/>
                <a:gd name="T90" fmla="*/ 1953 w 2745"/>
                <a:gd name="T91" fmla="*/ 2783 h 7418"/>
                <a:gd name="T92" fmla="*/ 2292 w 2745"/>
                <a:gd name="T93" fmla="*/ 4102 h 7418"/>
                <a:gd name="T94" fmla="*/ 2335 w 2745"/>
                <a:gd name="T95" fmla="*/ 4365 h 7418"/>
                <a:gd name="T96" fmla="*/ 2414 w 2745"/>
                <a:gd name="T97" fmla="*/ 4271 h 7418"/>
                <a:gd name="T98" fmla="*/ 2536 w 2745"/>
                <a:gd name="T99" fmla="*/ 4376 h 7418"/>
                <a:gd name="T100" fmla="*/ 2644 w 2745"/>
                <a:gd name="T101" fmla="*/ 4376 h 7418"/>
                <a:gd name="T102" fmla="*/ 2700 w 2745"/>
                <a:gd name="T103" fmla="*/ 4180 h 7418"/>
                <a:gd name="T104" fmla="*/ 2741 w 2745"/>
                <a:gd name="T105" fmla="*/ 3943 h 7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45" h="7418">
                  <a:moveTo>
                    <a:pt x="2741" y="3943"/>
                  </a:moveTo>
                  <a:lnTo>
                    <a:pt x="2741" y="3943"/>
                  </a:lnTo>
                  <a:lnTo>
                    <a:pt x="2569" y="3697"/>
                  </a:lnTo>
                  <a:lnTo>
                    <a:pt x="2536" y="3603"/>
                  </a:lnTo>
                  <a:cubicBezTo>
                    <a:pt x="2454" y="3111"/>
                    <a:pt x="2290" y="2710"/>
                    <a:pt x="2290" y="2710"/>
                  </a:cubicBezTo>
                  <a:lnTo>
                    <a:pt x="2320" y="2501"/>
                  </a:lnTo>
                  <a:cubicBezTo>
                    <a:pt x="2366" y="2233"/>
                    <a:pt x="2275" y="1905"/>
                    <a:pt x="2275" y="1905"/>
                  </a:cubicBezTo>
                  <a:cubicBezTo>
                    <a:pt x="2387" y="1453"/>
                    <a:pt x="2130" y="1375"/>
                    <a:pt x="2130" y="1375"/>
                  </a:cubicBezTo>
                  <a:cubicBezTo>
                    <a:pt x="1618" y="1227"/>
                    <a:pt x="1615" y="1060"/>
                    <a:pt x="1615" y="1060"/>
                  </a:cubicBezTo>
                  <a:lnTo>
                    <a:pt x="1618" y="893"/>
                  </a:lnTo>
                  <a:lnTo>
                    <a:pt x="1637" y="867"/>
                  </a:lnTo>
                  <a:lnTo>
                    <a:pt x="1644" y="766"/>
                  </a:lnTo>
                  <a:cubicBezTo>
                    <a:pt x="1697" y="772"/>
                    <a:pt x="1728" y="689"/>
                    <a:pt x="1728" y="689"/>
                  </a:cubicBezTo>
                  <a:cubicBezTo>
                    <a:pt x="1782" y="558"/>
                    <a:pt x="1707" y="513"/>
                    <a:pt x="1707" y="513"/>
                  </a:cubicBezTo>
                  <a:cubicBezTo>
                    <a:pt x="1784" y="307"/>
                    <a:pt x="1670" y="147"/>
                    <a:pt x="1670" y="147"/>
                  </a:cubicBezTo>
                  <a:cubicBezTo>
                    <a:pt x="1605" y="50"/>
                    <a:pt x="1511" y="15"/>
                    <a:pt x="1435" y="4"/>
                  </a:cubicBezTo>
                  <a:lnTo>
                    <a:pt x="1435" y="4"/>
                  </a:lnTo>
                  <a:cubicBezTo>
                    <a:pt x="1435" y="4"/>
                    <a:pt x="1410" y="0"/>
                    <a:pt x="1372" y="0"/>
                  </a:cubicBezTo>
                  <a:cubicBezTo>
                    <a:pt x="1335" y="0"/>
                    <a:pt x="1310" y="4"/>
                    <a:pt x="1310" y="4"/>
                  </a:cubicBezTo>
                  <a:lnTo>
                    <a:pt x="1310" y="4"/>
                  </a:lnTo>
                  <a:cubicBezTo>
                    <a:pt x="1234" y="15"/>
                    <a:pt x="1140" y="50"/>
                    <a:pt x="1075" y="147"/>
                  </a:cubicBezTo>
                  <a:cubicBezTo>
                    <a:pt x="1075" y="147"/>
                    <a:pt x="961" y="307"/>
                    <a:pt x="1038" y="513"/>
                  </a:cubicBezTo>
                  <a:cubicBezTo>
                    <a:pt x="1038" y="513"/>
                    <a:pt x="962" y="558"/>
                    <a:pt x="1017" y="689"/>
                  </a:cubicBezTo>
                  <a:cubicBezTo>
                    <a:pt x="1017" y="689"/>
                    <a:pt x="1047" y="772"/>
                    <a:pt x="1101" y="766"/>
                  </a:cubicBezTo>
                  <a:lnTo>
                    <a:pt x="1108" y="867"/>
                  </a:lnTo>
                  <a:lnTo>
                    <a:pt x="1127" y="893"/>
                  </a:lnTo>
                  <a:lnTo>
                    <a:pt x="1129" y="1060"/>
                  </a:lnTo>
                  <a:cubicBezTo>
                    <a:pt x="1129" y="1060"/>
                    <a:pt x="1127" y="1227"/>
                    <a:pt x="615" y="1375"/>
                  </a:cubicBezTo>
                  <a:cubicBezTo>
                    <a:pt x="615" y="1375"/>
                    <a:pt x="358" y="1453"/>
                    <a:pt x="470" y="1905"/>
                  </a:cubicBezTo>
                  <a:cubicBezTo>
                    <a:pt x="470" y="1905"/>
                    <a:pt x="379" y="2233"/>
                    <a:pt x="425" y="2501"/>
                  </a:cubicBezTo>
                  <a:lnTo>
                    <a:pt x="455" y="2710"/>
                  </a:lnTo>
                  <a:cubicBezTo>
                    <a:pt x="455" y="2710"/>
                    <a:pt x="291" y="3111"/>
                    <a:pt x="209" y="3603"/>
                  </a:cubicBezTo>
                  <a:lnTo>
                    <a:pt x="176" y="3697"/>
                  </a:lnTo>
                  <a:lnTo>
                    <a:pt x="4" y="3943"/>
                  </a:lnTo>
                  <a:lnTo>
                    <a:pt x="0" y="4148"/>
                  </a:lnTo>
                  <a:cubicBezTo>
                    <a:pt x="0" y="4148"/>
                    <a:pt x="7" y="4223"/>
                    <a:pt x="45" y="4180"/>
                  </a:cubicBezTo>
                  <a:lnTo>
                    <a:pt x="37" y="4369"/>
                  </a:lnTo>
                  <a:cubicBezTo>
                    <a:pt x="37" y="4369"/>
                    <a:pt x="44" y="4431"/>
                    <a:pt x="101" y="4376"/>
                  </a:cubicBezTo>
                  <a:cubicBezTo>
                    <a:pt x="101" y="4376"/>
                    <a:pt x="83" y="4590"/>
                    <a:pt x="177" y="4440"/>
                  </a:cubicBezTo>
                  <a:lnTo>
                    <a:pt x="209" y="4376"/>
                  </a:lnTo>
                  <a:cubicBezTo>
                    <a:pt x="209" y="4376"/>
                    <a:pt x="241" y="4542"/>
                    <a:pt x="297" y="4372"/>
                  </a:cubicBezTo>
                  <a:lnTo>
                    <a:pt x="331" y="4271"/>
                  </a:lnTo>
                  <a:cubicBezTo>
                    <a:pt x="331" y="4271"/>
                    <a:pt x="329" y="4350"/>
                    <a:pt x="355" y="4364"/>
                  </a:cubicBezTo>
                  <a:cubicBezTo>
                    <a:pt x="355" y="4364"/>
                    <a:pt x="379" y="4381"/>
                    <a:pt x="410" y="4365"/>
                  </a:cubicBezTo>
                  <a:cubicBezTo>
                    <a:pt x="410" y="4365"/>
                    <a:pt x="407" y="4255"/>
                    <a:pt x="428" y="4217"/>
                  </a:cubicBezTo>
                  <a:lnTo>
                    <a:pt x="453" y="4102"/>
                  </a:lnTo>
                  <a:cubicBezTo>
                    <a:pt x="453" y="4102"/>
                    <a:pt x="512" y="3945"/>
                    <a:pt x="457" y="3801"/>
                  </a:cubicBezTo>
                  <a:cubicBezTo>
                    <a:pt x="457" y="3801"/>
                    <a:pt x="777" y="3236"/>
                    <a:pt x="792" y="2783"/>
                  </a:cubicBezTo>
                  <a:lnTo>
                    <a:pt x="804" y="2548"/>
                  </a:lnTo>
                  <a:cubicBezTo>
                    <a:pt x="804" y="2548"/>
                    <a:pt x="829" y="2694"/>
                    <a:pt x="826" y="2772"/>
                  </a:cubicBezTo>
                  <a:cubicBezTo>
                    <a:pt x="826" y="2772"/>
                    <a:pt x="738" y="3236"/>
                    <a:pt x="677" y="3412"/>
                  </a:cubicBezTo>
                  <a:cubicBezTo>
                    <a:pt x="677" y="3412"/>
                    <a:pt x="567" y="3980"/>
                    <a:pt x="780" y="4727"/>
                  </a:cubicBezTo>
                  <a:lnTo>
                    <a:pt x="832" y="4903"/>
                  </a:lnTo>
                  <a:cubicBezTo>
                    <a:pt x="832" y="4903"/>
                    <a:pt x="804" y="5143"/>
                    <a:pt x="850" y="5398"/>
                  </a:cubicBezTo>
                  <a:cubicBezTo>
                    <a:pt x="850" y="5398"/>
                    <a:pt x="747" y="5790"/>
                    <a:pt x="879" y="6218"/>
                  </a:cubicBezTo>
                  <a:cubicBezTo>
                    <a:pt x="879" y="6218"/>
                    <a:pt x="999" y="6583"/>
                    <a:pt x="993" y="6777"/>
                  </a:cubicBezTo>
                  <a:cubicBezTo>
                    <a:pt x="993" y="6777"/>
                    <a:pt x="953" y="6841"/>
                    <a:pt x="953" y="6874"/>
                  </a:cubicBezTo>
                  <a:cubicBezTo>
                    <a:pt x="953" y="6874"/>
                    <a:pt x="622" y="7139"/>
                    <a:pt x="607" y="7245"/>
                  </a:cubicBezTo>
                  <a:lnTo>
                    <a:pt x="631" y="7315"/>
                  </a:lnTo>
                  <a:cubicBezTo>
                    <a:pt x="631" y="7315"/>
                    <a:pt x="631" y="7418"/>
                    <a:pt x="792" y="7348"/>
                  </a:cubicBezTo>
                  <a:lnTo>
                    <a:pt x="926" y="7303"/>
                  </a:lnTo>
                  <a:cubicBezTo>
                    <a:pt x="926" y="7303"/>
                    <a:pt x="1038" y="7257"/>
                    <a:pt x="1050" y="7205"/>
                  </a:cubicBezTo>
                  <a:cubicBezTo>
                    <a:pt x="1050" y="7205"/>
                    <a:pt x="1114" y="7111"/>
                    <a:pt x="1211" y="7075"/>
                  </a:cubicBezTo>
                  <a:cubicBezTo>
                    <a:pt x="1211" y="7075"/>
                    <a:pt x="1360" y="7011"/>
                    <a:pt x="1268" y="6858"/>
                  </a:cubicBezTo>
                  <a:cubicBezTo>
                    <a:pt x="1268" y="6858"/>
                    <a:pt x="1300" y="6776"/>
                    <a:pt x="1271" y="6733"/>
                  </a:cubicBezTo>
                  <a:cubicBezTo>
                    <a:pt x="1271" y="6733"/>
                    <a:pt x="1221" y="6394"/>
                    <a:pt x="1248" y="6184"/>
                  </a:cubicBezTo>
                  <a:cubicBezTo>
                    <a:pt x="1248" y="6184"/>
                    <a:pt x="1344" y="5977"/>
                    <a:pt x="1298" y="5740"/>
                  </a:cubicBezTo>
                  <a:cubicBezTo>
                    <a:pt x="1298" y="5740"/>
                    <a:pt x="1251" y="5535"/>
                    <a:pt x="1272" y="5470"/>
                  </a:cubicBezTo>
                  <a:cubicBezTo>
                    <a:pt x="1272" y="5470"/>
                    <a:pt x="1332" y="5243"/>
                    <a:pt x="1318" y="5066"/>
                  </a:cubicBezTo>
                  <a:lnTo>
                    <a:pt x="1372" y="3892"/>
                  </a:lnTo>
                  <a:lnTo>
                    <a:pt x="1426" y="5066"/>
                  </a:lnTo>
                  <a:cubicBezTo>
                    <a:pt x="1413" y="5243"/>
                    <a:pt x="1473" y="5470"/>
                    <a:pt x="1473" y="5470"/>
                  </a:cubicBezTo>
                  <a:cubicBezTo>
                    <a:pt x="1494" y="5535"/>
                    <a:pt x="1447" y="5740"/>
                    <a:pt x="1447" y="5740"/>
                  </a:cubicBezTo>
                  <a:cubicBezTo>
                    <a:pt x="1401" y="5977"/>
                    <a:pt x="1497" y="6184"/>
                    <a:pt x="1497" y="6184"/>
                  </a:cubicBezTo>
                  <a:cubicBezTo>
                    <a:pt x="1524" y="6394"/>
                    <a:pt x="1474" y="6733"/>
                    <a:pt x="1474" y="6733"/>
                  </a:cubicBezTo>
                  <a:cubicBezTo>
                    <a:pt x="1445" y="6776"/>
                    <a:pt x="1476" y="6858"/>
                    <a:pt x="1476" y="6858"/>
                  </a:cubicBezTo>
                  <a:cubicBezTo>
                    <a:pt x="1385" y="7011"/>
                    <a:pt x="1533" y="7075"/>
                    <a:pt x="1533" y="7075"/>
                  </a:cubicBezTo>
                  <a:cubicBezTo>
                    <a:pt x="1631" y="7111"/>
                    <a:pt x="1694" y="7205"/>
                    <a:pt x="1694" y="7205"/>
                  </a:cubicBezTo>
                  <a:cubicBezTo>
                    <a:pt x="1707" y="7257"/>
                    <a:pt x="1819" y="7303"/>
                    <a:pt x="1819" y="7303"/>
                  </a:cubicBezTo>
                  <a:lnTo>
                    <a:pt x="1953" y="7348"/>
                  </a:lnTo>
                  <a:cubicBezTo>
                    <a:pt x="2114" y="7418"/>
                    <a:pt x="2114" y="7315"/>
                    <a:pt x="2114" y="7315"/>
                  </a:cubicBezTo>
                  <a:lnTo>
                    <a:pt x="2138" y="7245"/>
                  </a:lnTo>
                  <a:cubicBezTo>
                    <a:pt x="2123" y="7139"/>
                    <a:pt x="1792" y="6874"/>
                    <a:pt x="1792" y="6874"/>
                  </a:cubicBezTo>
                  <a:cubicBezTo>
                    <a:pt x="1792" y="6841"/>
                    <a:pt x="1752" y="6777"/>
                    <a:pt x="1752" y="6777"/>
                  </a:cubicBezTo>
                  <a:cubicBezTo>
                    <a:pt x="1746" y="6583"/>
                    <a:pt x="1866" y="6218"/>
                    <a:pt x="1866" y="6218"/>
                  </a:cubicBezTo>
                  <a:cubicBezTo>
                    <a:pt x="1998" y="5790"/>
                    <a:pt x="1895" y="5398"/>
                    <a:pt x="1895" y="5398"/>
                  </a:cubicBezTo>
                  <a:cubicBezTo>
                    <a:pt x="1940" y="5143"/>
                    <a:pt x="1913" y="4903"/>
                    <a:pt x="1913" y="4903"/>
                  </a:cubicBezTo>
                  <a:lnTo>
                    <a:pt x="1965" y="4727"/>
                  </a:lnTo>
                  <a:cubicBezTo>
                    <a:pt x="2177" y="3980"/>
                    <a:pt x="2068" y="3412"/>
                    <a:pt x="2068" y="3412"/>
                  </a:cubicBezTo>
                  <a:cubicBezTo>
                    <a:pt x="2007" y="3236"/>
                    <a:pt x="1918" y="2772"/>
                    <a:pt x="1918" y="2772"/>
                  </a:cubicBezTo>
                  <a:cubicBezTo>
                    <a:pt x="1916" y="2694"/>
                    <a:pt x="1941" y="2548"/>
                    <a:pt x="1941" y="2548"/>
                  </a:cubicBezTo>
                  <a:lnTo>
                    <a:pt x="1953" y="2783"/>
                  </a:lnTo>
                  <a:cubicBezTo>
                    <a:pt x="1968" y="3236"/>
                    <a:pt x="2287" y="3801"/>
                    <a:pt x="2287" y="3801"/>
                  </a:cubicBezTo>
                  <a:cubicBezTo>
                    <a:pt x="2233" y="3945"/>
                    <a:pt x="2292" y="4102"/>
                    <a:pt x="2292" y="4102"/>
                  </a:cubicBezTo>
                  <a:lnTo>
                    <a:pt x="2317" y="4217"/>
                  </a:lnTo>
                  <a:cubicBezTo>
                    <a:pt x="2338" y="4255"/>
                    <a:pt x="2335" y="4365"/>
                    <a:pt x="2335" y="4365"/>
                  </a:cubicBezTo>
                  <a:cubicBezTo>
                    <a:pt x="2366" y="4381"/>
                    <a:pt x="2390" y="4364"/>
                    <a:pt x="2390" y="4364"/>
                  </a:cubicBezTo>
                  <a:cubicBezTo>
                    <a:pt x="2416" y="4350"/>
                    <a:pt x="2414" y="4271"/>
                    <a:pt x="2414" y="4271"/>
                  </a:cubicBezTo>
                  <a:lnTo>
                    <a:pt x="2448" y="4372"/>
                  </a:lnTo>
                  <a:cubicBezTo>
                    <a:pt x="2504" y="4542"/>
                    <a:pt x="2536" y="4376"/>
                    <a:pt x="2536" y="4376"/>
                  </a:cubicBezTo>
                  <a:lnTo>
                    <a:pt x="2568" y="4440"/>
                  </a:lnTo>
                  <a:cubicBezTo>
                    <a:pt x="2662" y="4590"/>
                    <a:pt x="2644" y="4376"/>
                    <a:pt x="2644" y="4376"/>
                  </a:cubicBezTo>
                  <a:cubicBezTo>
                    <a:pt x="2701" y="4431"/>
                    <a:pt x="2707" y="4369"/>
                    <a:pt x="2707" y="4369"/>
                  </a:cubicBezTo>
                  <a:lnTo>
                    <a:pt x="2700" y="4180"/>
                  </a:lnTo>
                  <a:cubicBezTo>
                    <a:pt x="2738" y="4223"/>
                    <a:pt x="2745" y="4148"/>
                    <a:pt x="2745" y="4148"/>
                  </a:cubicBezTo>
                  <a:lnTo>
                    <a:pt x="2741" y="3943"/>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6">
              <a:extLst>
                <a:ext uri="{FF2B5EF4-FFF2-40B4-BE49-F238E27FC236}">
                  <a16:creationId xmlns:a16="http://schemas.microsoft.com/office/drawing/2014/main" id="{C90CDF09-3D00-42F7-8E2C-A98ED4C0C5A9}"/>
                </a:ext>
              </a:extLst>
            </p:cNvPr>
            <p:cNvSpPr>
              <a:spLocks noEditPoints="1"/>
            </p:cNvSpPr>
            <p:nvPr/>
          </p:nvSpPr>
          <p:spPr bwMode="auto">
            <a:xfrm>
              <a:off x="-701775" y="1722203"/>
              <a:ext cx="1298575" cy="3459163"/>
            </a:xfrm>
            <a:custGeom>
              <a:avLst/>
              <a:gdLst>
                <a:gd name="T0" fmla="*/ 1534 w 2715"/>
                <a:gd name="T1" fmla="*/ 6737 h 7265"/>
                <a:gd name="T2" fmla="*/ 674 w 2715"/>
                <a:gd name="T3" fmla="*/ 7067 h 7265"/>
                <a:gd name="T4" fmla="*/ 1365 w 2715"/>
                <a:gd name="T5" fmla="*/ 505 h 7265"/>
                <a:gd name="T6" fmla="*/ 1477 w 2715"/>
                <a:gd name="T7" fmla="*/ 328 h 7265"/>
                <a:gd name="T8" fmla="*/ 1342 w 2715"/>
                <a:gd name="T9" fmla="*/ 722 h 7265"/>
                <a:gd name="T10" fmla="*/ 1555 w 2715"/>
                <a:gd name="T11" fmla="*/ 637 h 7265"/>
                <a:gd name="T12" fmla="*/ 1318 w 2715"/>
                <a:gd name="T13" fmla="*/ 774 h 7265"/>
                <a:gd name="T14" fmla="*/ 1142 w 2715"/>
                <a:gd name="T15" fmla="*/ 796 h 7265"/>
                <a:gd name="T16" fmla="*/ 58 w 2715"/>
                <a:gd name="T17" fmla="*/ 3894 h 7265"/>
                <a:gd name="T18" fmla="*/ 169 w 2715"/>
                <a:gd name="T19" fmla="*/ 3922 h 7265"/>
                <a:gd name="T20" fmla="*/ 314 w 2715"/>
                <a:gd name="T21" fmla="*/ 4042 h 7265"/>
                <a:gd name="T22" fmla="*/ 2705 w 2715"/>
                <a:gd name="T23" fmla="*/ 4010 h 7265"/>
                <a:gd name="T24" fmla="*/ 2595 w 2715"/>
                <a:gd name="T25" fmla="*/ 3971 h 7265"/>
                <a:gd name="T26" fmla="*/ 2391 w 2715"/>
                <a:gd name="T27" fmla="*/ 3981 h 7265"/>
                <a:gd name="T28" fmla="*/ 2121 w 2715"/>
                <a:gd name="T29" fmla="*/ 2749 h 7265"/>
                <a:gd name="T30" fmla="*/ 1898 w 2715"/>
                <a:gd name="T31" fmla="*/ 2025 h 7265"/>
                <a:gd name="T32" fmla="*/ 1831 w 2715"/>
                <a:gd name="T33" fmla="*/ 2413 h 7265"/>
                <a:gd name="T34" fmla="*/ 1887 w 2715"/>
                <a:gd name="T35" fmla="*/ 2381 h 7265"/>
                <a:gd name="T36" fmla="*/ 1446 w 2715"/>
                <a:gd name="T37" fmla="*/ 2252 h 7265"/>
                <a:gd name="T38" fmla="*/ 1180 w 2715"/>
                <a:gd name="T39" fmla="*/ 3083 h 7265"/>
                <a:gd name="T40" fmla="*/ 1520 w 2715"/>
                <a:gd name="T41" fmla="*/ 3499 h 7265"/>
                <a:gd name="T42" fmla="*/ 1296 w 2715"/>
                <a:gd name="T43" fmla="*/ 2206 h 7265"/>
                <a:gd name="T44" fmla="*/ 897 w 2715"/>
                <a:gd name="T45" fmla="*/ 2521 h 7265"/>
                <a:gd name="T46" fmla="*/ 987 w 2715"/>
                <a:gd name="T47" fmla="*/ 2271 h 7265"/>
                <a:gd name="T48" fmla="*/ 840 w 2715"/>
                <a:gd name="T49" fmla="*/ 2034 h 7265"/>
                <a:gd name="T50" fmla="*/ 1048 w 2715"/>
                <a:gd name="T51" fmla="*/ 1400 h 7265"/>
                <a:gd name="T52" fmla="*/ 1499 w 2715"/>
                <a:gd name="T53" fmla="*/ 1332 h 7265"/>
                <a:gd name="T54" fmla="*/ 1450 w 2715"/>
                <a:gd name="T55" fmla="*/ 1958 h 7265"/>
                <a:gd name="T56" fmla="*/ 1619 w 2715"/>
                <a:gd name="T57" fmla="*/ 2196 h 7265"/>
                <a:gd name="T58" fmla="*/ 984 w 2715"/>
                <a:gd name="T59" fmla="*/ 1918 h 7265"/>
                <a:gd name="T60" fmla="*/ 1116 w 2715"/>
                <a:gd name="T61" fmla="*/ 1478 h 7265"/>
                <a:gd name="T62" fmla="*/ 1445 w 2715"/>
                <a:gd name="T63" fmla="*/ 1473 h 7265"/>
                <a:gd name="T64" fmla="*/ 1624 w 2715"/>
                <a:gd name="T65" fmla="*/ 1757 h 7265"/>
                <a:gd name="T66" fmla="*/ 1283 w 2715"/>
                <a:gd name="T67" fmla="*/ 1715 h 7265"/>
                <a:gd name="T68" fmla="*/ 1287 w 2715"/>
                <a:gd name="T69" fmla="*/ 1679 h 7265"/>
                <a:gd name="T70" fmla="*/ 1194 w 2715"/>
                <a:gd name="T71" fmla="*/ 1592 h 7265"/>
                <a:gd name="T72" fmla="*/ 1277 w 2715"/>
                <a:gd name="T73" fmla="*/ 1437 h 7265"/>
                <a:gd name="T74" fmla="*/ 1867 w 2715"/>
                <a:gd name="T75" fmla="*/ 1902 h 7265"/>
                <a:gd name="T76" fmla="*/ 1013 w 2715"/>
                <a:gd name="T77" fmla="*/ 5451 h 7265"/>
                <a:gd name="T78" fmla="*/ 2421 w 2715"/>
                <a:gd name="T79" fmla="*/ 3954 h 7265"/>
                <a:gd name="T80" fmla="*/ 2479 w 2715"/>
                <a:gd name="T81" fmla="*/ 3612 h 7265"/>
                <a:gd name="T82" fmla="*/ 2113 w 2715"/>
                <a:gd name="T83" fmla="*/ 1459 h 7265"/>
                <a:gd name="T84" fmla="*/ 1446 w 2715"/>
                <a:gd name="T85" fmla="*/ 1091 h 7265"/>
                <a:gd name="T86" fmla="*/ 1291 w 2715"/>
                <a:gd name="T87" fmla="*/ 1062 h 7265"/>
                <a:gd name="T88" fmla="*/ 692 w 2715"/>
                <a:gd name="T89" fmla="*/ 1434 h 7265"/>
                <a:gd name="T90" fmla="*/ 233 w 2715"/>
                <a:gd name="T91" fmla="*/ 3603 h 7265"/>
                <a:gd name="T92" fmla="*/ 293 w 2715"/>
                <a:gd name="T93" fmla="*/ 3957 h 7265"/>
                <a:gd name="T94" fmla="*/ 687 w 2715"/>
                <a:gd name="T95" fmla="*/ 2731 h 7265"/>
                <a:gd name="T96" fmla="*/ 799 w 2715"/>
                <a:gd name="T97" fmla="*/ 2107 h 7265"/>
                <a:gd name="T98" fmla="*/ 1311 w 2715"/>
                <a:gd name="T99" fmla="*/ 2306 h 7265"/>
                <a:gd name="T100" fmla="*/ 1311 w 2715"/>
                <a:gd name="T101" fmla="*/ 2564 h 7265"/>
                <a:gd name="T102" fmla="*/ 1184 w 2715"/>
                <a:gd name="T103" fmla="*/ 2826 h 7265"/>
                <a:gd name="T104" fmla="*/ 886 w 2715"/>
                <a:gd name="T105" fmla="*/ 3323 h 7265"/>
                <a:gd name="T106" fmla="*/ 1042 w 2715"/>
                <a:gd name="T107" fmla="*/ 6721 h 7265"/>
                <a:gd name="T108" fmla="*/ 993 w 2715"/>
                <a:gd name="T109" fmla="*/ 3425 h 7265"/>
                <a:gd name="T110" fmla="*/ 1748 w 2715"/>
                <a:gd name="T111" fmla="*/ 3403 h 7265"/>
                <a:gd name="T112" fmla="*/ 1699 w 2715"/>
                <a:gd name="T113" fmla="*/ 6700 h 7265"/>
                <a:gd name="T114" fmla="*/ 1855 w 2715"/>
                <a:gd name="T115" fmla="*/ 3302 h 7265"/>
                <a:gd name="T116" fmla="*/ 1563 w 2715"/>
                <a:gd name="T117" fmla="*/ 2826 h 7265"/>
                <a:gd name="T118" fmla="*/ 1431 w 2715"/>
                <a:gd name="T119" fmla="*/ 2559 h 7265"/>
                <a:gd name="T120" fmla="*/ 1431 w 2715"/>
                <a:gd name="T121" fmla="*/ 2284 h 7265"/>
                <a:gd name="T122" fmla="*/ 1914 w 2715"/>
                <a:gd name="T123" fmla="*/ 1997 h 7265"/>
                <a:gd name="T124" fmla="*/ 2032 w 2715"/>
                <a:gd name="T125" fmla="*/ 2777 h 7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15" h="7265">
                  <a:moveTo>
                    <a:pt x="2067" y="7046"/>
                  </a:moveTo>
                  <a:lnTo>
                    <a:pt x="2067" y="7046"/>
                  </a:lnTo>
                  <a:cubicBezTo>
                    <a:pt x="2139" y="7136"/>
                    <a:pt x="2086" y="7106"/>
                    <a:pt x="2086" y="7106"/>
                  </a:cubicBezTo>
                  <a:cubicBezTo>
                    <a:pt x="2132" y="7154"/>
                    <a:pt x="2067" y="7134"/>
                    <a:pt x="2067" y="7134"/>
                  </a:cubicBezTo>
                  <a:cubicBezTo>
                    <a:pt x="2107" y="7188"/>
                    <a:pt x="2061" y="7175"/>
                    <a:pt x="2061" y="7175"/>
                  </a:cubicBezTo>
                  <a:cubicBezTo>
                    <a:pt x="2122" y="7244"/>
                    <a:pt x="2028" y="7204"/>
                    <a:pt x="2028" y="7204"/>
                  </a:cubicBezTo>
                  <a:cubicBezTo>
                    <a:pt x="2002" y="7191"/>
                    <a:pt x="1877" y="7133"/>
                    <a:pt x="1877" y="7133"/>
                  </a:cubicBezTo>
                  <a:cubicBezTo>
                    <a:pt x="1793" y="7146"/>
                    <a:pt x="1787" y="7059"/>
                    <a:pt x="1787" y="7059"/>
                  </a:cubicBezTo>
                  <a:cubicBezTo>
                    <a:pt x="1753" y="6967"/>
                    <a:pt x="1564" y="6867"/>
                    <a:pt x="1564" y="6867"/>
                  </a:cubicBezTo>
                  <a:cubicBezTo>
                    <a:pt x="1500" y="6922"/>
                    <a:pt x="1490" y="6842"/>
                    <a:pt x="1490" y="6842"/>
                  </a:cubicBezTo>
                  <a:cubicBezTo>
                    <a:pt x="1474" y="6782"/>
                    <a:pt x="1529" y="6776"/>
                    <a:pt x="1529" y="6776"/>
                  </a:cubicBezTo>
                  <a:lnTo>
                    <a:pt x="1534" y="6737"/>
                  </a:lnTo>
                  <a:cubicBezTo>
                    <a:pt x="1591" y="6677"/>
                    <a:pt x="1686" y="6728"/>
                    <a:pt x="1686" y="6728"/>
                  </a:cubicBezTo>
                  <a:cubicBezTo>
                    <a:pt x="1833" y="6816"/>
                    <a:pt x="2067" y="7046"/>
                    <a:pt x="2067" y="7046"/>
                  </a:cubicBezTo>
                  <a:close/>
                  <a:moveTo>
                    <a:pt x="1251" y="6863"/>
                  </a:moveTo>
                  <a:lnTo>
                    <a:pt x="1251" y="6863"/>
                  </a:lnTo>
                  <a:cubicBezTo>
                    <a:pt x="1251" y="6863"/>
                    <a:pt x="1241" y="6943"/>
                    <a:pt x="1176" y="6888"/>
                  </a:cubicBezTo>
                  <a:cubicBezTo>
                    <a:pt x="1176" y="6888"/>
                    <a:pt x="988" y="6988"/>
                    <a:pt x="953" y="7080"/>
                  </a:cubicBezTo>
                  <a:cubicBezTo>
                    <a:pt x="953" y="7080"/>
                    <a:pt x="947" y="7167"/>
                    <a:pt x="863" y="7154"/>
                  </a:cubicBezTo>
                  <a:cubicBezTo>
                    <a:pt x="863" y="7154"/>
                    <a:pt x="738" y="7213"/>
                    <a:pt x="713" y="7225"/>
                  </a:cubicBezTo>
                  <a:cubicBezTo>
                    <a:pt x="713" y="7225"/>
                    <a:pt x="618" y="7265"/>
                    <a:pt x="680" y="7196"/>
                  </a:cubicBezTo>
                  <a:cubicBezTo>
                    <a:pt x="680" y="7196"/>
                    <a:pt x="633" y="7210"/>
                    <a:pt x="674" y="7155"/>
                  </a:cubicBezTo>
                  <a:cubicBezTo>
                    <a:pt x="674" y="7155"/>
                    <a:pt x="609" y="7175"/>
                    <a:pt x="654" y="7127"/>
                  </a:cubicBezTo>
                  <a:cubicBezTo>
                    <a:pt x="654" y="7127"/>
                    <a:pt x="602" y="7157"/>
                    <a:pt x="674" y="7067"/>
                  </a:cubicBezTo>
                  <a:cubicBezTo>
                    <a:pt x="674" y="7067"/>
                    <a:pt x="908" y="6837"/>
                    <a:pt x="1055" y="6749"/>
                  </a:cubicBezTo>
                  <a:cubicBezTo>
                    <a:pt x="1055" y="6749"/>
                    <a:pt x="1149" y="6698"/>
                    <a:pt x="1207" y="6758"/>
                  </a:cubicBezTo>
                  <a:lnTo>
                    <a:pt x="1211" y="6797"/>
                  </a:lnTo>
                  <a:cubicBezTo>
                    <a:pt x="1211" y="6797"/>
                    <a:pt x="1267" y="6803"/>
                    <a:pt x="1251" y="6863"/>
                  </a:cubicBezTo>
                  <a:close/>
                  <a:moveTo>
                    <a:pt x="1136" y="377"/>
                  </a:moveTo>
                  <a:lnTo>
                    <a:pt x="1136" y="377"/>
                  </a:lnTo>
                  <a:cubicBezTo>
                    <a:pt x="1165" y="317"/>
                    <a:pt x="1210" y="303"/>
                    <a:pt x="1260" y="327"/>
                  </a:cubicBezTo>
                  <a:cubicBezTo>
                    <a:pt x="1309" y="351"/>
                    <a:pt x="1321" y="395"/>
                    <a:pt x="1281" y="449"/>
                  </a:cubicBezTo>
                  <a:cubicBezTo>
                    <a:pt x="1242" y="501"/>
                    <a:pt x="1216" y="537"/>
                    <a:pt x="1167" y="513"/>
                  </a:cubicBezTo>
                  <a:cubicBezTo>
                    <a:pt x="1117" y="489"/>
                    <a:pt x="1107" y="437"/>
                    <a:pt x="1136" y="377"/>
                  </a:cubicBezTo>
                  <a:close/>
                  <a:moveTo>
                    <a:pt x="1365" y="505"/>
                  </a:moveTo>
                  <a:lnTo>
                    <a:pt x="1365" y="505"/>
                  </a:lnTo>
                  <a:cubicBezTo>
                    <a:pt x="1382" y="500"/>
                    <a:pt x="1405" y="514"/>
                    <a:pt x="1420" y="540"/>
                  </a:cubicBezTo>
                  <a:cubicBezTo>
                    <a:pt x="1435" y="567"/>
                    <a:pt x="1434" y="597"/>
                    <a:pt x="1418" y="607"/>
                  </a:cubicBezTo>
                  <a:cubicBezTo>
                    <a:pt x="1404" y="614"/>
                    <a:pt x="1385" y="606"/>
                    <a:pt x="1370" y="588"/>
                  </a:cubicBezTo>
                  <a:cubicBezTo>
                    <a:pt x="1354" y="607"/>
                    <a:pt x="1334" y="616"/>
                    <a:pt x="1321" y="608"/>
                  </a:cubicBezTo>
                  <a:cubicBezTo>
                    <a:pt x="1304" y="599"/>
                    <a:pt x="1303" y="569"/>
                    <a:pt x="1319" y="541"/>
                  </a:cubicBezTo>
                  <a:cubicBezTo>
                    <a:pt x="1331" y="519"/>
                    <a:pt x="1349" y="506"/>
                    <a:pt x="1365" y="505"/>
                  </a:cubicBezTo>
                  <a:close/>
                  <a:moveTo>
                    <a:pt x="1477" y="328"/>
                  </a:moveTo>
                  <a:lnTo>
                    <a:pt x="1477" y="328"/>
                  </a:lnTo>
                  <a:cubicBezTo>
                    <a:pt x="1527" y="304"/>
                    <a:pt x="1572" y="318"/>
                    <a:pt x="1601" y="378"/>
                  </a:cubicBezTo>
                  <a:cubicBezTo>
                    <a:pt x="1630" y="438"/>
                    <a:pt x="1620" y="491"/>
                    <a:pt x="1570" y="515"/>
                  </a:cubicBezTo>
                  <a:cubicBezTo>
                    <a:pt x="1521" y="539"/>
                    <a:pt x="1495" y="503"/>
                    <a:pt x="1456" y="450"/>
                  </a:cubicBezTo>
                  <a:cubicBezTo>
                    <a:pt x="1416" y="397"/>
                    <a:pt x="1428" y="352"/>
                    <a:pt x="1477" y="328"/>
                  </a:cubicBezTo>
                  <a:close/>
                  <a:moveTo>
                    <a:pt x="1176" y="644"/>
                  </a:moveTo>
                  <a:lnTo>
                    <a:pt x="1176" y="644"/>
                  </a:lnTo>
                  <a:lnTo>
                    <a:pt x="1204" y="704"/>
                  </a:lnTo>
                  <a:lnTo>
                    <a:pt x="1205" y="704"/>
                  </a:lnTo>
                  <a:cubicBezTo>
                    <a:pt x="1205" y="704"/>
                    <a:pt x="1204" y="704"/>
                    <a:pt x="1204" y="705"/>
                  </a:cubicBezTo>
                  <a:lnTo>
                    <a:pt x="1204" y="719"/>
                  </a:lnTo>
                  <a:cubicBezTo>
                    <a:pt x="1204" y="730"/>
                    <a:pt x="1215" y="740"/>
                    <a:pt x="1228" y="740"/>
                  </a:cubicBezTo>
                  <a:cubicBezTo>
                    <a:pt x="1240" y="740"/>
                    <a:pt x="1249" y="732"/>
                    <a:pt x="1251" y="722"/>
                  </a:cubicBezTo>
                  <a:cubicBezTo>
                    <a:pt x="1252" y="732"/>
                    <a:pt x="1262" y="741"/>
                    <a:pt x="1274" y="741"/>
                  </a:cubicBezTo>
                  <a:cubicBezTo>
                    <a:pt x="1285" y="741"/>
                    <a:pt x="1294" y="733"/>
                    <a:pt x="1296" y="723"/>
                  </a:cubicBezTo>
                  <a:cubicBezTo>
                    <a:pt x="1298" y="733"/>
                    <a:pt x="1307" y="741"/>
                    <a:pt x="1319" y="741"/>
                  </a:cubicBezTo>
                  <a:cubicBezTo>
                    <a:pt x="1331" y="741"/>
                    <a:pt x="1340" y="733"/>
                    <a:pt x="1342" y="722"/>
                  </a:cubicBezTo>
                  <a:cubicBezTo>
                    <a:pt x="1343" y="733"/>
                    <a:pt x="1353" y="741"/>
                    <a:pt x="1365" y="741"/>
                  </a:cubicBezTo>
                  <a:cubicBezTo>
                    <a:pt x="1376" y="741"/>
                    <a:pt x="1385" y="734"/>
                    <a:pt x="1387" y="725"/>
                  </a:cubicBezTo>
                  <a:cubicBezTo>
                    <a:pt x="1390" y="734"/>
                    <a:pt x="1399" y="741"/>
                    <a:pt x="1410" y="741"/>
                  </a:cubicBezTo>
                  <a:cubicBezTo>
                    <a:pt x="1422" y="741"/>
                    <a:pt x="1431" y="733"/>
                    <a:pt x="1433" y="722"/>
                  </a:cubicBezTo>
                  <a:cubicBezTo>
                    <a:pt x="1434" y="732"/>
                    <a:pt x="1444" y="740"/>
                    <a:pt x="1455" y="740"/>
                  </a:cubicBezTo>
                  <a:cubicBezTo>
                    <a:pt x="1467" y="740"/>
                    <a:pt x="1476" y="732"/>
                    <a:pt x="1478" y="722"/>
                  </a:cubicBezTo>
                  <a:cubicBezTo>
                    <a:pt x="1481" y="731"/>
                    <a:pt x="1490" y="738"/>
                    <a:pt x="1501" y="738"/>
                  </a:cubicBezTo>
                  <a:cubicBezTo>
                    <a:pt x="1514" y="738"/>
                    <a:pt x="1524" y="729"/>
                    <a:pt x="1524" y="717"/>
                  </a:cubicBezTo>
                  <a:lnTo>
                    <a:pt x="1524" y="703"/>
                  </a:lnTo>
                  <a:cubicBezTo>
                    <a:pt x="1524" y="702"/>
                    <a:pt x="1524" y="701"/>
                    <a:pt x="1523" y="700"/>
                  </a:cubicBezTo>
                  <a:lnTo>
                    <a:pt x="1553" y="637"/>
                  </a:lnTo>
                  <a:lnTo>
                    <a:pt x="1555" y="637"/>
                  </a:lnTo>
                  <a:lnTo>
                    <a:pt x="1532" y="777"/>
                  </a:lnTo>
                  <a:cubicBezTo>
                    <a:pt x="1529" y="768"/>
                    <a:pt x="1521" y="761"/>
                    <a:pt x="1511" y="761"/>
                  </a:cubicBezTo>
                  <a:cubicBezTo>
                    <a:pt x="1503" y="761"/>
                    <a:pt x="1496" y="766"/>
                    <a:pt x="1492" y="773"/>
                  </a:cubicBezTo>
                  <a:cubicBezTo>
                    <a:pt x="1489" y="771"/>
                    <a:pt x="1486" y="770"/>
                    <a:pt x="1482" y="770"/>
                  </a:cubicBezTo>
                  <a:cubicBezTo>
                    <a:pt x="1472" y="770"/>
                    <a:pt x="1464" y="776"/>
                    <a:pt x="1461" y="784"/>
                  </a:cubicBezTo>
                  <a:cubicBezTo>
                    <a:pt x="1458" y="777"/>
                    <a:pt x="1450" y="772"/>
                    <a:pt x="1442" y="772"/>
                  </a:cubicBezTo>
                  <a:cubicBezTo>
                    <a:pt x="1431" y="772"/>
                    <a:pt x="1422" y="781"/>
                    <a:pt x="1420" y="792"/>
                  </a:cubicBezTo>
                  <a:cubicBezTo>
                    <a:pt x="1417" y="783"/>
                    <a:pt x="1409" y="777"/>
                    <a:pt x="1400" y="777"/>
                  </a:cubicBezTo>
                  <a:cubicBezTo>
                    <a:pt x="1390" y="777"/>
                    <a:pt x="1382" y="783"/>
                    <a:pt x="1379" y="792"/>
                  </a:cubicBezTo>
                  <a:cubicBezTo>
                    <a:pt x="1376" y="783"/>
                    <a:pt x="1368" y="778"/>
                    <a:pt x="1358" y="778"/>
                  </a:cubicBezTo>
                  <a:cubicBezTo>
                    <a:pt x="1350" y="778"/>
                    <a:pt x="1342" y="783"/>
                    <a:pt x="1339" y="790"/>
                  </a:cubicBezTo>
                  <a:cubicBezTo>
                    <a:pt x="1336" y="781"/>
                    <a:pt x="1328" y="774"/>
                    <a:pt x="1318" y="774"/>
                  </a:cubicBezTo>
                  <a:cubicBezTo>
                    <a:pt x="1309" y="774"/>
                    <a:pt x="1301" y="780"/>
                    <a:pt x="1298" y="787"/>
                  </a:cubicBezTo>
                  <a:cubicBezTo>
                    <a:pt x="1295" y="778"/>
                    <a:pt x="1287" y="771"/>
                    <a:pt x="1277" y="771"/>
                  </a:cubicBezTo>
                  <a:cubicBezTo>
                    <a:pt x="1268" y="771"/>
                    <a:pt x="1260" y="776"/>
                    <a:pt x="1257" y="784"/>
                  </a:cubicBezTo>
                  <a:cubicBezTo>
                    <a:pt x="1254" y="774"/>
                    <a:pt x="1246" y="766"/>
                    <a:pt x="1235" y="766"/>
                  </a:cubicBezTo>
                  <a:cubicBezTo>
                    <a:pt x="1225" y="766"/>
                    <a:pt x="1217" y="774"/>
                    <a:pt x="1214" y="784"/>
                  </a:cubicBezTo>
                  <a:lnTo>
                    <a:pt x="1205" y="781"/>
                  </a:lnTo>
                  <a:lnTo>
                    <a:pt x="1176" y="644"/>
                  </a:lnTo>
                  <a:close/>
                  <a:moveTo>
                    <a:pt x="1074" y="485"/>
                  </a:moveTo>
                  <a:lnTo>
                    <a:pt x="1074" y="485"/>
                  </a:lnTo>
                  <a:lnTo>
                    <a:pt x="1098" y="594"/>
                  </a:lnTo>
                  <a:cubicBezTo>
                    <a:pt x="1098" y="610"/>
                    <a:pt x="1113" y="622"/>
                    <a:pt x="1130" y="629"/>
                  </a:cubicBezTo>
                  <a:lnTo>
                    <a:pt x="1142" y="796"/>
                  </a:lnTo>
                  <a:lnTo>
                    <a:pt x="1295" y="911"/>
                  </a:lnTo>
                  <a:lnTo>
                    <a:pt x="1437" y="911"/>
                  </a:lnTo>
                  <a:lnTo>
                    <a:pt x="1586" y="803"/>
                  </a:lnTo>
                  <a:lnTo>
                    <a:pt x="1603" y="624"/>
                  </a:lnTo>
                  <a:cubicBezTo>
                    <a:pt x="1620" y="618"/>
                    <a:pt x="1639" y="605"/>
                    <a:pt x="1639" y="588"/>
                  </a:cubicBezTo>
                  <a:lnTo>
                    <a:pt x="1663" y="481"/>
                  </a:lnTo>
                  <a:cubicBezTo>
                    <a:pt x="1682" y="438"/>
                    <a:pt x="1692" y="390"/>
                    <a:pt x="1692" y="340"/>
                  </a:cubicBezTo>
                  <a:cubicBezTo>
                    <a:pt x="1692" y="152"/>
                    <a:pt x="1547" y="0"/>
                    <a:pt x="1369" y="0"/>
                  </a:cubicBezTo>
                  <a:cubicBezTo>
                    <a:pt x="1190" y="0"/>
                    <a:pt x="1046" y="152"/>
                    <a:pt x="1046" y="340"/>
                  </a:cubicBezTo>
                  <a:cubicBezTo>
                    <a:pt x="1046" y="390"/>
                    <a:pt x="1056" y="437"/>
                    <a:pt x="1074" y="480"/>
                  </a:cubicBezTo>
                  <a:cubicBezTo>
                    <a:pt x="1074" y="482"/>
                    <a:pt x="1074" y="483"/>
                    <a:pt x="1074" y="485"/>
                  </a:cubicBezTo>
                  <a:close/>
                  <a:moveTo>
                    <a:pt x="58" y="3894"/>
                  </a:moveTo>
                  <a:lnTo>
                    <a:pt x="58" y="3894"/>
                  </a:lnTo>
                  <a:cubicBezTo>
                    <a:pt x="40" y="3963"/>
                    <a:pt x="18" y="4016"/>
                    <a:pt x="9" y="4014"/>
                  </a:cubicBezTo>
                  <a:cubicBezTo>
                    <a:pt x="0" y="4011"/>
                    <a:pt x="7" y="3954"/>
                    <a:pt x="25" y="3885"/>
                  </a:cubicBezTo>
                  <a:cubicBezTo>
                    <a:pt x="27" y="3876"/>
                    <a:pt x="30" y="3867"/>
                    <a:pt x="32" y="3858"/>
                  </a:cubicBezTo>
                  <a:lnTo>
                    <a:pt x="65" y="3867"/>
                  </a:lnTo>
                  <a:cubicBezTo>
                    <a:pt x="63" y="3876"/>
                    <a:pt x="61" y="3885"/>
                    <a:pt x="58" y="3894"/>
                  </a:cubicBezTo>
                  <a:close/>
                  <a:moveTo>
                    <a:pt x="153" y="3983"/>
                  </a:moveTo>
                  <a:lnTo>
                    <a:pt x="153" y="3983"/>
                  </a:lnTo>
                  <a:cubicBezTo>
                    <a:pt x="110" y="4138"/>
                    <a:pt x="69" y="4261"/>
                    <a:pt x="59" y="4258"/>
                  </a:cubicBezTo>
                  <a:cubicBezTo>
                    <a:pt x="50" y="4256"/>
                    <a:pt x="77" y="4129"/>
                    <a:pt x="119" y="3974"/>
                  </a:cubicBezTo>
                  <a:cubicBezTo>
                    <a:pt x="125" y="3953"/>
                    <a:pt x="131" y="3933"/>
                    <a:pt x="136" y="3913"/>
                  </a:cubicBezTo>
                  <a:lnTo>
                    <a:pt x="169" y="3922"/>
                  </a:lnTo>
                  <a:cubicBezTo>
                    <a:pt x="164" y="3942"/>
                    <a:pt x="158" y="3962"/>
                    <a:pt x="153" y="3983"/>
                  </a:cubicBezTo>
                  <a:close/>
                  <a:moveTo>
                    <a:pt x="201" y="3959"/>
                  </a:moveTo>
                  <a:lnTo>
                    <a:pt x="201" y="3959"/>
                  </a:lnTo>
                  <a:lnTo>
                    <a:pt x="234" y="3968"/>
                  </a:lnTo>
                  <a:cubicBezTo>
                    <a:pt x="228" y="3990"/>
                    <a:pt x="222" y="4013"/>
                    <a:pt x="215" y="4036"/>
                  </a:cubicBezTo>
                  <a:cubicBezTo>
                    <a:pt x="169" y="4207"/>
                    <a:pt x="124" y="4343"/>
                    <a:pt x="114" y="4340"/>
                  </a:cubicBezTo>
                  <a:cubicBezTo>
                    <a:pt x="105" y="4338"/>
                    <a:pt x="136" y="4198"/>
                    <a:pt x="182" y="4027"/>
                  </a:cubicBezTo>
                  <a:cubicBezTo>
                    <a:pt x="188" y="4004"/>
                    <a:pt x="195" y="3981"/>
                    <a:pt x="201" y="3959"/>
                  </a:cubicBezTo>
                  <a:close/>
                  <a:moveTo>
                    <a:pt x="290" y="3979"/>
                  </a:moveTo>
                  <a:lnTo>
                    <a:pt x="290" y="3979"/>
                  </a:lnTo>
                  <a:lnTo>
                    <a:pt x="324" y="3984"/>
                  </a:lnTo>
                  <a:cubicBezTo>
                    <a:pt x="321" y="4003"/>
                    <a:pt x="318" y="4022"/>
                    <a:pt x="314" y="4042"/>
                  </a:cubicBezTo>
                  <a:cubicBezTo>
                    <a:pt x="290" y="4187"/>
                    <a:pt x="262" y="4303"/>
                    <a:pt x="253" y="4301"/>
                  </a:cubicBezTo>
                  <a:cubicBezTo>
                    <a:pt x="243" y="4300"/>
                    <a:pt x="256" y="4181"/>
                    <a:pt x="280" y="4036"/>
                  </a:cubicBezTo>
                  <a:cubicBezTo>
                    <a:pt x="284" y="4016"/>
                    <a:pt x="287" y="3997"/>
                    <a:pt x="290" y="3979"/>
                  </a:cubicBezTo>
                  <a:close/>
                  <a:moveTo>
                    <a:pt x="371" y="3982"/>
                  </a:moveTo>
                  <a:lnTo>
                    <a:pt x="371" y="3982"/>
                  </a:lnTo>
                  <a:lnTo>
                    <a:pt x="404" y="3985"/>
                  </a:lnTo>
                  <a:cubicBezTo>
                    <a:pt x="403" y="3999"/>
                    <a:pt x="402" y="4014"/>
                    <a:pt x="400" y="4029"/>
                  </a:cubicBezTo>
                  <a:cubicBezTo>
                    <a:pt x="387" y="4138"/>
                    <a:pt x="370" y="4225"/>
                    <a:pt x="360" y="4224"/>
                  </a:cubicBezTo>
                  <a:cubicBezTo>
                    <a:pt x="351" y="4223"/>
                    <a:pt x="353" y="4134"/>
                    <a:pt x="365" y="4025"/>
                  </a:cubicBezTo>
                  <a:cubicBezTo>
                    <a:pt x="367" y="4010"/>
                    <a:pt x="369" y="3996"/>
                    <a:pt x="371" y="3982"/>
                  </a:cubicBezTo>
                  <a:close/>
                  <a:moveTo>
                    <a:pt x="2705" y="4010"/>
                  </a:moveTo>
                  <a:lnTo>
                    <a:pt x="2705" y="4010"/>
                  </a:lnTo>
                  <a:cubicBezTo>
                    <a:pt x="2696" y="4013"/>
                    <a:pt x="2674" y="3959"/>
                    <a:pt x="2656" y="3891"/>
                  </a:cubicBezTo>
                  <a:cubicBezTo>
                    <a:pt x="2654" y="3881"/>
                    <a:pt x="2652" y="3872"/>
                    <a:pt x="2650" y="3863"/>
                  </a:cubicBezTo>
                  <a:lnTo>
                    <a:pt x="2682" y="3855"/>
                  </a:lnTo>
                  <a:cubicBezTo>
                    <a:pt x="2685" y="3864"/>
                    <a:pt x="2687" y="3873"/>
                    <a:pt x="2690" y="3882"/>
                  </a:cubicBezTo>
                  <a:cubicBezTo>
                    <a:pt x="2708" y="3950"/>
                    <a:pt x="2715" y="4008"/>
                    <a:pt x="2705" y="4010"/>
                  </a:cubicBezTo>
                  <a:close/>
                  <a:moveTo>
                    <a:pt x="2595" y="3971"/>
                  </a:moveTo>
                  <a:lnTo>
                    <a:pt x="2595" y="3971"/>
                  </a:lnTo>
                  <a:cubicBezTo>
                    <a:pt x="2637" y="4125"/>
                    <a:pt x="2664" y="4253"/>
                    <a:pt x="2655" y="4255"/>
                  </a:cubicBezTo>
                  <a:cubicBezTo>
                    <a:pt x="2646" y="4258"/>
                    <a:pt x="2604" y="4134"/>
                    <a:pt x="2562" y="3980"/>
                  </a:cubicBezTo>
                  <a:cubicBezTo>
                    <a:pt x="2556" y="3959"/>
                    <a:pt x="2551" y="3938"/>
                    <a:pt x="2545" y="3918"/>
                  </a:cubicBezTo>
                  <a:lnTo>
                    <a:pt x="2578" y="3909"/>
                  </a:lnTo>
                  <a:cubicBezTo>
                    <a:pt x="2584" y="3929"/>
                    <a:pt x="2589" y="3950"/>
                    <a:pt x="2595" y="3971"/>
                  </a:cubicBezTo>
                  <a:close/>
                  <a:moveTo>
                    <a:pt x="2532" y="4024"/>
                  </a:moveTo>
                  <a:lnTo>
                    <a:pt x="2532" y="4024"/>
                  </a:lnTo>
                  <a:cubicBezTo>
                    <a:pt x="2579" y="4194"/>
                    <a:pt x="2609" y="4334"/>
                    <a:pt x="2600" y="4337"/>
                  </a:cubicBezTo>
                  <a:cubicBezTo>
                    <a:pt x="2591" y="4339"/>
                    <a:pt x="2546" y="4203"/>
                    <a:pt x="2499" y="4033"/>
                  </a:cubicBezTo>
                  <a:cubicBezTo>
                    <a:pt x="2493" y="4009"/>
                    <a:pt x="2487" y="3987"/>
                    <a:pt x="2481" y="3965"/>
                  </a:cubicBezTo>
                  <a:lnTo>
                    <a:pt x="2513" y="3956"/>
                  </a:lnTo>
                  <a:cubicBezTo>
                    <a:pt x="2520" y="3978"/>
                    <a:pt x="2526" y="4000"/>
                    <a:pt x="2532" y="4024"/>
                  </a:cubicBezTo>
                  <a:close/>
                  <a:moveTo>
                    <a:pt x="2434" y="4033"/>
                  </a:moveTo>
                  <a:lnTo>
                    <a:pt x="2434" y="4033"/>
                  </a:lnTo>
                  <a:cubicBezTo>
                    <a:pt x="2459" y="4178"/>
                    <a:pt x="2471" y="4296"/>
                    <a:pt x="2462" y="4298"/>
                  </a:cubicBezTo>
                  <a:cubicBezTo>
                    <a:pt x="2452" y="4300"/>
                    <a:pt x="2425" y="4183"/>
                    <a:pt x="2400" y="4039"/>
                  </a:cubicBezTo>
                  <a:cubicBezTo>
                    <a:pt x="2397" y="4019"/>
                    <a:pt x="2394" y="3999"/>
                    <a:pt x="2391" y="3981"/>
                  </a:cubicBezTo>
                  <a:lnTo>
                    <a:pt x="2424" y="3975"/>
                  </a:lnTo>
                  <a:cubicBezTo>
                    <a:pt x="2428" y="3994"/>
                    <a:pt x="2431" y="4013"/>
                    <a:pt x="2434" y="4033"/>
                  </a:cubicBezTo>
                  <a:close/>
                  <a:moveTo>
                    <a:pt x="2349" y="4022"/>
                  </a:moveTo>
                  <a:lnTo>
                    <a:pt x="2349" y="4022"/>
                  </a:lnTo>
                  <a:cubicBezTo>
                    <a:pt x="2361" y="4130"/>
                    <a:pt x="2364" y="4220"/>
                    <a:pt x="2354" y="4221"/>
                  </a:cubicBezTo>
                  <a:cubicBezTo>
                    <a:pt x="2345" y="4222"/>
                    <a:pt x="2327" y="4134"/>
                    <a:pt x="2315" y="4025"/>
                  </a:cubicBezTo>
                  <a:cubicBezTo>
                    <a:pt x="2313" y="4010"/>
                    <a:pt x="2311" y="3996"/>
                    <a:pt x="2310" y="3982"/>
                  </a:cubicBezTo>
                  <a:lnTo>
                    <a:pt x="2344" y="3978"/>
                  </a:lnTo>
                  <a:cubicBezTo>
                    <a:pt x="2345" y="3992"/>
                    <a:pt x="2347" y="4007"/>
                    <a:pt x="2349" y="4022"/>
                  </a:cubicBezTo>
                  <a:close/>
                  <a:moveTo>
                    <a:pt x="2261" y="3381"/>
                  </a:moveTo>
                  <a:lnTo>
                    <a:pt x="2261" y="3381"/>
                  </a:lnTo>
                  <a:lnTo>
                    <a:pt x="2121" y="2749"/>
                  </a:lnTo>
                  <a:cubicBezTo>
                    <a:pt x="2121" y="2749"/>
                    <a:pt x="2120" y="2744"/>
                    <a:pt x="2117" y="2738"/>
                  </a:cubicBezTo>
                  <a:lnTo>
                    <a:pt x="2129" y="2735"/>
                  </a:lnTo>
                  <a:cubicBezTo>
                    <a:pt x="2131" y="2751"/>
                    <a:pt x="2140" y="2766"/>
                    <a:pt x="2140" y="2766"/>
                  </a:cubicBezTo>
                  <a:cubicBezTo>
                    <a:pt x="2318" y="3133"/>
                    <a:pt x="2336" y="3490"/>
                    <a:pt x="2338" y="3536"/>
                  </a:cubicBezTo>
                  <a:cubicBezTo>
                    <a:pt x="2318" y="3511"/>
                    <a:pt x="2289" y="3464"/>
                    <a:pt x="2261" y="3381"/>
                  </a:cubicBezTo>
                  <a:close/>
                  <a:moveTo>
                    <a:pt x="1913" y="2092"/>
                  </a:moveTo>
                  <a:lnTo>
                    <a:pt x="1913" y="2092"/>
                  </a:lnTo>
                  <a:cubicBezTo>
                    <a:pt x="1906" y="2135"/>
                    <a:pt x="1868" y="2177"/>
                    <a:pt x="1804" y="2214"/>
                  </a:cubicBezTo>
                  <a:cubicBezTo>
                    <a:pt x="1799" y="2217"/>
                    <a:pt x="1706" y="2272"/>
                    <a:pt x="1605" y="2135"/>
                  </a:cubicBezTo>
                  <a:cubicBezTo>
                    <a:pt x="1628" y="2141"/>
                    <a:pt x="1649" y="2144"/>
                    <a:pt x="1668" y="2144"/>
                  </a:cubicBezTo>
                  <a:cubicBezTo>
                    <a:pt x="1720" y="2144"/>
                    <a:pt x="1754" y="2128"/>
                    <a:pt x="1755" y="2128"/>
                  </a:cubicBezTo>
                  <a:cubicBezTo>
                    <a:pt x="1824" y="2097"/>
                    <a:pt x="1872" y="2063"/>
                    <a:pt x="1898" y="2025"/>
                  </a:cubicBezTo>
                  <a:cubicBezTo>
                    <a:pt x="1901" y="2029"/>
                    <a:pt x="1918" y="2056"/>
                    <a:pt x="1913" y="2092"/>
                  </a:cubicBezTo>
                  <a:close/>
                  <a:moveTo>
                    <a:pt x="1900" y="2209"/>
                  </a:moveTo>
                  <a:lnTo>
                    <a:pt x="1900" y="2209"/>
                  </a:lnTo>
                  <a:cubicBezTo>
                    <a:pt x="1895" y="2243"/>
                    <a:pt x="1868" y="2276"/>
                    <a:pt x="1821" y="2305"/>
                  </a:cubicBezTo>
                  <a:cubicBezTo>
                    <a:pt x="1818" y="2307"/>
                    <a:pt x="1755" y="2351"/>
                    <a:pt x="1683" y="2243"/>
                  </a:cubicBezTo>
                  <a:cubicBezTo>
                    <a:pt x="1708" y="2256"/>
                    <a:pt x="1731" y="2261"/>
                    <a:pt x="1751" y="2261"/>
                  </a:cubicBezTo>
                  <a:cubicBezTo>
                    <a:pt x="1789" y="2261"/>
                    <a:pt x="1815" y="2246"/>
                    <a:pt x="1815" y="2246"/>
                  </a:cubicBezTo>
                  <a:cubicBezTo>
                    <a:pt x="1850" y="2226"/>
                    <a:pt x="1878" y="2204"/>
                    <a:pt x="1898" y="2180"/>
                  </a:cubicBezTo>
                  <a:cubicBezTo>
                    <a:pt x="1900" y="2188"/>
                    <a:pt x="1901" y="2198"/>
                    <a:pt x="1900" y="2209"/>
                  </a:cubicBezTo>
                  <a:close/>
                  <a:moveTo>
                    <a:pt x="1891" y="2318"/>
                  </a:moveTo>
                  <a:lnTo>
                    <a:pt x="1891" y="2318"/>
                  </a:lnTo>
                  <a:cubicBezTo>
                    <a:pt x="1887" y="2352"/>
                    <a:pt x="1866" y="2385"/>
                    <a:pt x="1831" y="2413"/>
                  </a:cubicBezTo>
                  <a:cubicBezTo>
                    <a:pt x="1828" y="2416"/>
                    <a:pt x="1764" y="2444"/>
                    <a:pt x="1703" y="2301"/>
                  </a:cubicBezTo>
                  <a:cubicBezTo>
                    <a:pt x="1733" y="2329"/>
                    <a:pt x="1762" y="2342"/>
                    <a:pt x="1782" y="2342"/>
                  </a:cubicBezTo>
                  <a:cubicBezTo>
                    <a:pt x="1810" y="2342"/>
                    <a:pt x="1829" y="2330"/>
                    <a:pt x="1829" y="2330"/>
                  </a:cubicBezTo>
                  <a:cubicBezTo>
                    <a:pt x="1854" y="2315"/>
                    <a:pt x="1873" y="2298"/>
                    <a:pt x="1888" y="2281"/>
                  </a:cubicBezTo>
                  <a:cubicBezTo>
                    <a:pt x="1891" y="2290"/>
                    <a:pt x="1893" y="2303"/>
                    <a:pt x="1891" y="2318"/>
                  </a:cubicBezTo>
                  <a:close/>
                  <a:moveTo>
                    <a:pt x="1889" y="2416"/>
                  </a:moveTo>
                  <a:lnTo>
                    <a:pt x="1889" y="2416"/>
                  </a:lnTo>
                  <a:cubicBezTo>
                    <a:pt x="1886" y="2450"/>
                    <a:pt x="1869" y="2483"/>
                    <a:pt x="1841" y="2512"/>
                  </a:cubicBezTo>
                  <a:cubicBezTo>
                    <a:pt x="1839" y="2514"/>
                    <a:pt x="1793" y="2540"/>
                    <a:pt x="1747" y="2418"/>
                  </a:cubicBezTo>
                  <a:cubicBezTo>
                    <a:pt x="1769" y="2440"/>
                    <a:pt x="1789" y="2451"/>
                    <a:pt x="1801" y="2451"/>
                  </a:cubicBezTo>
                  <a:cubicBezTo>
                    <a:pt x="1823" y="2451"/>
                    <a:pt x="1837" y="2439"/>
                    <a:pt x="1837" y="2438"/>
                  </a:cubicBezTo>
                  <a:cubicBezTo>
                    <a:pt x="1859" y="2421"/>
                    <a:pt x="1875" y="2402"/>
                    <a:pt x="1887" y="2381"/>
                  </a:cubicBezTo>
                  <a:cubicBezTo>
                    <a:pt x="1889" y="2390"/>
                    <a:pt x="1890" y="2402"/>
                    <a:pt x="1889" y="2416"/>
                  </a:cubicBezTo>
                  <a:close/>
                  <a:moveTo>
                    <a:pt x="1446" y="2252"/>
                  </a:moveTo>
                  <a:lnTo>
                    <a:pt x="1446" y="2252"/>
                  </a:lnTo>
                  <a:cubicBezTo>
                    <a:pt x="1449" y="2247"/>
                    <a:pt x="1451" y="2241"/>
                    <a:pt x="1451" y="2234"/>
                  </a:cubicBezTo>
                  <a:lnTo>
                    <a:pt x="1451" y="2206"/>
                  </a:lnTo>
                  <a:cubicBezTo>
                    <a:pt x="1451" y="2192"/>
                    <a:pt x="1443" y="2180"/>
                    <a:pt x="1431" y="2174"/>
                  </a:cubicBezTo>
                  <a:lnTo>
                    <a:pt x="1431" y="2165"/>
                  </a:lnTo>
                  <a:cubicBezTo>
                    <a:pt x="1489" y="2179"/>
                    <a:pt x="1580" y="2208"/>
                    <a:pt x="1662" y="2262"/>
                  </a:cubicBezTo>
                  <a:lnTo>
                    <a:pt x="1665" y="2258"/>
                  </a:lnTo>
                  <a:cubicBezTo>
                    <a:pt x="1669" y="2263"/>
                    <a:pt x="1673" y="2268"/>
                    <a:pt x="1676" y="2273"/>
                  </a:cubicBezTo>
                  <a:cubicBezTo>
                    <a:pt x="1681" y="2300"/>
                    <a:pt x="1689" y="2324"/>
                    <a:pt x="1698" y="2345"/>
                  </a:cubicBezTo>
                  <a:cubicBezTo>
                    <a:pt x="1606" y="2293"/>
                    <a:pt x="1508" y="2266"/>
                    <a:pt x="1446" y="2252"/>
                  </a:cubicBezTo>
                  <a:close/>
                  <a:moveTo>
                    <a:pt x="1492" y="3122"/>
                  </a:moveTo>
                  <a:lnTo>
                    <a:pt x="1492" y="3122"/>
                  </a:lnTo>
                  <a:cubicBezTo>
                    <a:pt x="1492" y="3122"/>
                    <a:pt x="1540" y="3122"/>
                    <a:pt x="1547" y="3061"/>
                  </a:cubicBezTo>
                  <a:cubicBezTo>
                    <a:pt x="1547" y="3061"/>
                    <a:pt x="1552" y="3065"/>
                    <a:pt x="1559" y="3067"/>
                  </a:cubicBezTo>
                  <a:cubicBezTo>
                    <a:pt x="1567" y="3093"/>
                    <a:pt x="1580" y="3102"/>
                    <a:pt x="1580" y="3102"/>
                  </a:cubicBezTo>
                  <a:cubicBezTo>
                    <a:pt x="1623" y="3176"/>
                    <a:pt x="1567" y="3195"/>
                    <a:pt x="1567" y="3195"/>
                  </a:cubicBezTo>
                  <a:cubicBezTo>
                    <a:pt x="1541" y="3199"/>
                    <a:pt x="1544" y="3222"/>
                    <a:pt x="1544" y="3222"/>
                  </a:cubicBezTo>
                  <a:cubicBezTo>
                    <a:pt x="1537" y="3383"/>
                    <a:pt x="1421" y="3421"/>
                    <a:pt x="1374" y="3430"/>
                  </a:cubicBezTo>
                  <a:cubicBezTo>
                    <a:pt x="1328" y="3422"/>
                    <a:pt x="1209" y="3385"/>
                    <a:pt x="1202" y="3222"/>
                  </a:cubicBezTo>
                  <a:cubicBezTo>
                    <a:pt x="1202" y="3222"/>
                    <a:pt x="1204" y="3198"/>
                    <a:pt x="1178" y="3195"/>
                  </a:cubicBezTo>
                  <a:cubicBezTo>
                    <a:pt x="1178" y="3195"/>
                    <a:pt x="1123" y="3176"/>
                    <a:pt x="1166" y="3102"/>
                  </a:cubicBezTo>
                  <a:cubicBezTo>
                    <a:pt x="1166" y="3102"/>
                    <a:pt x="1173" y="3097"/>
                    <a:pt x="1180" y="3083"/>
                  </a:cubicBezTo>
                  <a:cubicBezTo>
                    <a:pt x="1189" y="3082"/>
                    <a:pt x="1199" y="3077"/>
                    <a:pt x="1214" y="3069"/>
                  </a:cubicBezTo>
                  <a:cubicBezTo>
                    <a:pt x="1214" y="3069"/>
                    <a:pt x="1217" y="3116"/>
                    <a:pt x="1259" y="3128"/>
                  </a:cubicBezTo>
                  <a:lnTo>
                    <a:pt x="1259" y="3197"/>
                  </a:lnTo>
                  <a:lnTo>
                    <a:pt x="1377" y="3343"/>
                  </a:lnTo>
                  <a:lnTo>
                    <a:pt x="1478" y="3210"/>
                  </a:lnTo>
                  <a:lnTo>
                    <a:pt x="1492" y="3122"/>
                  </a:lnTo>
                  <a:close/>
                  <a:moveTo>
                    <a:pt x="1520" y="3499"/>
                  </a:moveTo>
                  <a:lnTo>
                    <a:pt x="1520" y="3499"/>
                  </a:lnTo>
                  <a:cubicBezTo>
                    <a:pt x="1493" y="3499"/>
                    <a:pt x="1472" y="3481"/>
                    <a:pt x="1472" y="3458"/>
                  </a:cubicBezTo>
                  <a:cubicBezTo>
                    <a:pt x="1472" y="3435"/>
                    <a:pt x="1493" y="3416"/>
                    <a:pt x="1520" y="3416"/>
                  </a:cubicBezTo>
                  <a:cubicBezTo>
                    <a:pt x="1546" y="3416"/>
                    <a:pt x="1568" y="3435"/>
                    <a:pt x="1568" y="3458"/>
                  </a:cubicBezTo>
                  <a:cubicBezTo>
                    <a:pt x="1568" y="3481"/>
                    <a:pt x="1546" y="3499"/>
                    <a:pt x="1520" y="3499"/>
                  </a:cubicBezTo>
                  <a:close/>
                  <a:moveTo>
                    <a:pt x="1226" y="3499"/>
                  </a:moveTo>
                  <a:lnTo>
                    <a:pt x="1226" y="3499"/>
                  </a:lnTo>
                  <a:cubicBezTo>
                    <a:pt x="1199" y="3499"/>
                    <a:pt x="1178" y="3480"/>
                    <a:pt x="1178" y="3457"/>
                  </a:cubicBezTo>
                  <a:cubicBezTo>
                    <a:pt x="1178" y="3434"/>
                    <a:pt x="1199" y="3415"/>
                    <a:pt x="1226" y="3415"/>
                  </a:cubicBezTo>
                  <a:cubicBezTo>
                    <a:pt x="1252" y="3415"/>
                    <a:pt x="1274" y="3434"/>
                    <a:pt x="1274" y="3457"/>
                  </a:cubicBezTo>
                  <a:cubicBezTo>
                    <a:pt x="1274" y="3480"/>
                    <a:pt x="1252" y="3499"/>
                    <a:pt x="1226" y="3499"/>
                  </a:cubicBezTo>
                  <a:close/>
                  <a:moveTo>
                    <a:pt x="1061" y="2282"/>
                  </a:moveTo>
                  <a:lnTo>
                    <a:pt x="1061" y="2282"/>
                  </a:lnTo>
                  <a:cubicBezTo>
                    <a:pt x="1068" y="2275"/>
                    <a:pt x="1074" y="2267"/>
                    <a:pt x="1080" y="2258"/>
                  </a:cubicBezTo>
                  <a:cubicBezTo>
                    <a:pt x="1120" y="2239"/>
                    <a:pt x="1228" y="2187"/>
                    <a:pt x="1311" y="2165"/>
                  </a:cubicBezTo>
                  <a:lnTo>
                    <a:pt x="1311" y="2177"/>
                  </a:lnTo>
                  <a:cubicBezTo>
                    <a:pt x="1302" y="2183"/>
                    <a:pt x="1296" y="2194"/>
                    <a:pt x="1296" y="2206"/>
                  </a:cubicBezTo>
                  <a:lnTo>
                    <a:pt x="1296" y="2234"/>
                  </a:lnTo>
                  <a:cubicBezTo>
                    <a:pt x="1296" y="2241"/>
                    <a:pt x="1298" y="2247"/>
                    <a:pt x="1301" y="2253"/>
                  </a:cubicBezTo>
                  <a:cubicBezTo>
                    <a:pt x="1209" y="2275"/>
                    <a:pt x="1095" y="2323"/>
                    <a:pt x="1043" y="2345"/>
                  </a:cubicBezTo>
                  <a:cubicBezTo>
                    <a:pt x="1051" y="2326"/>
                    <a:pt x="1057" y="2305"/>
                    <a:pt x="1061" y="2282"/>
                  </a:cubicBezTo>
                  <a:close/>
                  <a:moveTo>
                    <a:pt x="897" y="2521"/>
                  </a:moveTo>
                  <a:lnTo>
                    <a:pt x="897" y="2521"/>
                  </a:lnTo>
                  <a:cubicBezTo>
                    <a:pt x="868" y="2492"/>
                    <a:pt x="852" y="2459"/>
                    <a:pt x="849" y="2425"/>
                  </a:cubicBezTo>
                  <a:cubicBezTo>
                    <a:pt x="848" y="2411"/>
                    <a:pt x="849" y="2399"/>
                    <a:pt x="851" y="2390"/>
                  </a:cubicBezTo>
                  <a:cubicBezTo>
                    <a:pt x="863" y="2411"/>
                    <a:pt x="879" y="2430"/>
                    <a:pt x="901" y="2448"/>
                  </a:cubicBezTo>
                  <a:cubicBezTo>
                    <a:pt x="901" y="2448"/>
                    <a:pt x="915" y="2460"/>
                    <a:pt x="937" y="2460"/>
                  </a:cubicBezTo>
                  <a:cubicBezTo>
                    <a:pt x="949" y="2460"/>
                    <a:pt x="969" y="2449"/>
                    <a:pt x="990" y="2427"/>
                  </a:cubicBezTo>
                  <a:cubicBezTo>
                    <a:pt x="945" y="2549"/>
                    <a:pt x="899" y="2523"/>
                    <a:pt x="897" y="2521"/>
                  </a:cubicBezTo>
                  <a:close/>
                  <a:moveTo>
                    <a:pt x="909" y="2339"/>
                  </a:moveTo>
                  <a:lnTo>
                    <a:pt x="909" y="2339"/>
                  </a:lnTo>
                  <a:cubicBezTo>
                    <a:pt x="909" y="2340"/>
                    <a:pt x="927" y="2352"/>
                    <a:pt x="955" y="2352"/>
                  </a:cubicBezTo>
                  <a:cubicBezTo>
                    <a:pt x="976" y="2352"/>
                    <a:pt x="1005" y="2338"/>
                    <a:pt x="1035" y="2310"/>
                  </a:cubicBezTo>
                  <a:cubicBezTo>
                    <a:pt x="974" y="2454"/>
                    <a:pt x="910" y="2425"/>
                    <a:pt x="907" y="2423"/>
                  </a:cubicBezTo>
                  <a:cubicBezTo>
                    <a:pt x="871" y="2394"/>
                    <a:pt x="851" y="2361"/>
                    <a:pt x="847" y="2327"/>
                  </a:cubicBezTo>
                  <a:cubicBezTo>
                    <a:pt x="845" y="2312"/>
                    <a:pt x="847" y="2299"/>
                    <a:pt x="850" y="2290"/>
                  </a:cubicBezTo>
                  <a:cubicBezTo>
                    <a:pt x="864" y="2308"/>
                    <a:pt x="884" y="2324"/>
                    <a:pt x="909" y="2339"/>
                  </a:cubicBezTo>
                  <a:close/>
                  <a:moveTo>
                    <a:pt x="839" y="2190"/>
                  </a:moveTo>
                  <a:lnTo>
                    <a:pt x="839" y="2190"/>
                  </a:lnTo>
                  <a:cubicBezTo>
                    <a:pt x="860" y="2213"/>
                    <a:pt x="887" y="2235"/>
                    <a:pt x="923" y="2255"/>
                  </a:cubicBezTo>
                  <a:cubicBezTo>
                    <a:pt x="923" y="2255"/>
                    <a:pt x="948" y="2271"/>
                    <a:pt x="987" y="2271"/>
                  </a:cubicBezTo>
                  <a:cubicBezTo>
                    <a:pt x="1006" y="2271"/>
                    <a:pt x="1030" y="2266"/>
                    <a:pt x="1055" y="2253"/>
                  </a:cubicBezTo>
                  <a:cubicBezTo>
                    <a:pt x="983" y="2361"/>
                    <a:pt x="920" y="2317"/>
                    <a:pt x="917" y="2315"/>
                  </a:cubicBezTo>
                  <a:cubicBezTo>
                    <a:pt x="870" y="2286"/>
                    <a:pt x="843" y="2253"/>
                    <a:pt x="838" y="2219"/>
                  </a:cubicBezTo>
                  <a:cubicBezTo>
                    <a:pt x="836" y="2208"/>
                    <a:pt x="838" y="2198"/>
                    <a:pt x="839" y="2190"/>
                  </a:cubicBezTo>
                  <a:close/>
                  <a:moveTo>
                    <a:pt x="840" y="2034"/>
                  </a:moveTo>
                  <a:lnTo>
                    <a:pt x="840" y="2034"/>
                  </a:lnTo>
                  <a:cubicBezTo>
                    <a:pt x="866" y="2072"/>
                    <a:pt x="914" y="2107"/>
                    <a:pt x="983" y="2137"/>
                  </a:cubicBezTo>
                  <a:cubicBezTo>
                    <a:pt x="984" y="2137"/>
                    <a:pt x="1018" y="2153"/>
                    <a:pt x="1070" y="2153"/>
                  </a:cubicBezTo>
                  <a:cubicBezTo>
                    <a:pt x="1088" y="2153"/>
                    <a:pt x="1110" y="2151"/>
                    <a:pt x="1133" y="2144"/>
                  </a:cubicBezTo>
                  <a:cubicBezTo>
                    <a:pt x="1032" y="2281"/>
                    <a:pt x="938" y="2226"/>
                    <a:pt x="934" y="2223"/>
                  </a:cubicBezTo>
                  <a:cubicBezTo>
                    <a:pt x="869" y="2187"/>
                    <a:pt x="832" y="2144"/>
                    <a:pt x="825" y="2101"/>
                  </a:cubicBezTo>
                  <a:cubicBezTo>
                    <a:pt x="820" y="2065"/>
                    <a:pt x="837" y="2039"/>
                    <a:pt x="840" y="2034"/>
                  </a:cubicBezTo>
                  <a:close/>
                  <a:moveTo>
                    <a:pt x="1290" y="1995"/>
                  </a:moveTo>
                  <a:lnTo>
                    <a:pt x="1290" y="1995"/>
                  </a:lnTo>
                  <a:cubicBezTo>
                    <a:pt x="1146" y="2172"/>
                    <a:pt x="1005" y="2108"/>
                    <a:pt x="998" y="2104"/>
                  </a:cubicBezTo>
                  <a:cubicBezTo>
                    <a:pt x="912" y="2066"/>
                    <a:pt x="862" y="2023"/>
                    <a:pt x="853" y="1978"/>
                  </a:cubicBezTo>
                  <a:cubicBezTo>
                    <a:pt x="847" y="1947"/>
                    <a:pt x="861" y="1923"/>
                    <a:pt x="869" y="1913"/>
                  </a:cubicBezTo>
                  <a:cubicBezTo>
                    <a:pt x="945" y="1958"/>
                    <a:pt x="1099" y="1989"/>
                    <a:pt x="1290" y="1995"/>
                  </a:cubicBezTo>
                  <a:close/>
                  <a:moveTo>
                    <a:pt x="1048" y="1400"/>
                  </a:moveTo>
                  <a:lnTo>
                    <a:pt x="1048" y="1400"/>
                  </a:lnTo>
                  <a:cubicBezTo>
                    <a:pt x="1072" y="1420"/>
                    <a:pt x="1106" y="1436"/>
                    <a:pt x="1148" y="1449"/>
                  </a:cubicBezTo>
                  <a:cubicBezTo>
                    <a:pt x="1131" y="1452"/>
                    <a:pt x="1115" y="1454"/>
                    <a:pt x="1099" y="1457"/>
                  </a:cubicBezTo>
                  <a:cubicBezTo>
                    <a:pt x="1083" y="1440"/>
                    <a:pt x="1058" y="1423"/>
                    <a:pt x="1024" y="1415"/>
                  </a:cubicBezTo>
                  <a:cubicBezTo>
                    <a:pt x="1031" y="1410"/>
                    <a:pt x="1039" y="1405"/>
                    <a:pt x="1048" y="1400"/>
                  </a:cubicBezTo>
                  <a:close/>
                  <a:moveTo>
                    <a:pt x="1044" y="1330"/>
                  </a:moveTo>
                  <a:lnTo>
                    <a:pt x="1044" y="1330"/>
                  </a:lnTo>
                  <a:cubicBezTo>
                    <a:pt x="1044" y="1284"/>
                    <a:pt x="1144" y="1233"/>
                    <a:pt x="1294" y="1221"/>
                  </a:cubicBezTo>
                  <a:cubicBezTo>
                    <a:pt x="1298" y="1229"/>
                    <a:pt x="1304" y="1235"/>
                    <a:pt x="1311" y="1238"/>
                  </a:cubicBezTo>
                  <a:lnTo>
                    <a:pt x="1311" y="1250"/>
                  </a:lnTo>
                  <a:cubicBezTo>
                    <a:pt x="1273" y="1262"/>
                    <a:pt x="1242" y="1286"/>
                    <a:pt x="1239" y="1329"/>
                  </a:cubicBezTo>
                  <a:cubicBezTo>
                    <a:pt x="1171" y="1336"/>
                    <a:pt x="1110" y="1349"/>
                    <a:pt x="1063" y="1366"/>
                  </a:cubicBezTo>
                  <a:cubicBezTo>
                    <a:pt x="1051" y="1354"/>
                    <a:pt x="1044" y="1342"/>
                    <a:pt x="1044" y="1330"/>
                  </a:cubicBezTo>
                  <a:close/>
                  <a:moveTo>
                    <a:pt x="1672" y="1330"/>
                  </a:moveTo>
                  <a:lnTo>
                    <a:pt x="1672" y="1330"/>
                  </a:lnTo>
                  <a:cubicBezTo>
                    <a:pt x="1672" y="1342"/>
                    <a:pt x="1665" y="1355"/>
                    <a:pt x="1652" y="1367"/>
                  </a:cubicBezTo>
                  <a:cubicBezTo>
                    <a:pt x="1610" y="1352"/>
                    <a:pt x="1559" y="1339"/>
                    <a:pt x="1499" y="1332"/>
                  </a:cubicBezTo>
                  <a:cubicBezTo>
                    <a:pt x="1498" y="1287"/>
                    <a:pt x="1469" y="1262"/>
                    <a:pt x="1431" y="1250"/>
                  </a:cubicBezTo>
                  <a:lnTo>
                    <a:pt x="1431" y="1235"/>
                  </a:lnTo>
                  <a:cubicBezTo>
                    <a:pt x="1435" y="1231"/>
                    <a:pt x="1439" y="1228"/>
                    <a:pt x="1441" y="1223"/>
                  </a:cubicBezTo>
                  <a:cubicBezTo>
                    <a:pt x="1581" y="1237"/>
                    <a:pt x="1672" y="1286"/>
                    <a:pt x="1672" y="1330"/>
                  </a:cubicBezTo>
                  <a:close/>
                  <a:moveTo>
                    <a:pt x="1612" y="1457"/>
                  </a:moveTo>
                  <a:lnTo>
                    <a:pt x="1612" y="1457"/>
                  </a:lnTo>
                  <a:cubicBezTo>
                    <a:pt x="1598" y="1454"/>
                    <a:pt x="1583" y="1452"/>
                    <a:pt x="1568" y="1450"/>
                  </a:cubicBezTo>
                  <a:cubicBezTo>
                    <a:pt x="1610" y="1437"/>
                    <a:pt x="1645" y="1420"/>
                    <a:pt x="1669" y="1401"/>
                  </a:cubicBezTo>
                  <a:cubicBezTo>
                    <a:pt x="1676" y="1405"/>
                    <a:pt x="1683" y="1409"/>
                    <a:pt x="1688" y="1412"/>
                  </a:cubicBezTo>
                  <a:cubicBezTo>
                    <a:pt x="1653" y="1421"/>
                    <a:pt x="1629" y="1439"/>
                    <a:pt x="1612" y="1457"/>
                  </a:cubicBezTo>
                  <a:close/>
                  <a:moveTo>
                    <a:pt x="1450" y="1958"/>
                  </a:moveTo>
                  <a:lnTo>
                    <a:pt x="1450" y="1958"/>
                  </a:lnTo>
                  <a:lnTo>
                    <a:pt x="1450" y="1949"/>
                  </a:lnTo>
                  <a:cubicBezTo>
                    <a:pt x="1450" y="1935"/>
                    <a:pt x="1442" y="1924"/>
                    <a:pt x="1431" y="1918"/>
                  </a:cubicBezTo>
                  <a:lnTo>
                    <a:pt x="1431" y="1880"/>
                  </a:lnTo>
                  <a:cubicBezTo>
                    <a:pt x="1438" y="1876"/>
                    <a:pt x="1443" y="1870"/>
                    <a:pt x="1446" y="1863"/>
                  </a:cubicBezTo>
                  <a:cubicBezTo>
                    <a:pt x="1527" y="1859"/>
                    <a:pt x="1600" y="1850"/>
                    <a:pt x="1661" y="1836"/>
                  </a:cubicBezTo>
                  <a:cubicBezTo>
                    <a:pt x="1689" y="1887"/>
                    <a:pt x="1716" y="1908"/>
                    <a:pt x="1735" y="1917"/>
                  </a:cubicBezTo>
                  <a:cubicBezTo>
                    <a:pt x="1666" y="1937"/>
                    <a:pt x="1568" y="1952"/>
                    <a:pt x="1450" y="1958"/>
                  </a:cubicBezTo>
                  <a:close/>
                  <a:moveTo>
                    <a:pt x="1431" y="2046"/>
                  </a:moveTo>
                  <a:lnTo>
                    <a:pt x="1431" y="2046"/>
                  </a:lnTo>
                  <a:lnTo>
                    <a:pt x="1431" y="2020"/>
                  </a:lnTo>
                  <a:cubicBezTo>
                    <a:pt x="1474" y="2067"/>
                    <a:pt x="1518" y="2099"/>
                    <a:pt x="1559" y="2118"/>
                  </a:cubicBezTo>
                  <a:cubicBezTo>
                    <a:pt x="1579" y="2150"/>
                    <a:pt x="1599" y="2175"/>
                    <a:pt x="1619" y="2196"/>
                  </a:cubicBezTo>
                  <a:cubicBezTo>
                    <a:pt x="1552" y="2161"/>
                    <a:pt x="1487" y="2141"/>
                    <a:pt x="1441" y="2130"/>
                  </a:cubicBezTo>
                  <a:cubicBezTo>
                    <a:pt x="1447" y="2124"/>
                    <a:pt x="1450" y="2115"/>
                    <a:pt x="1450" y="2106"/>
                  </a:cubicBezTo>
                  <a:lnTo>
                    <a:pt x="1450" y="2077"/>
                  </a:lnTo>
                  <a:cubicBezTo>
                    <a:pt x="1450" y="2064"/>
                    <a:pt x="1443" y="2052"/>
                    <a:pt x="1431" y="2046"/>
                  </a:cubicBezTo>
                  <a:close/>
                  <a:moveTo>
                    <a:pt x="1055" y="1836"/>
                  </a:moveTo>
                  <a:lnTo>
                    <a:pt x="1055" y="1836"/>
                  </a:lnTo>
                  <a:cubicBezTo>
                    <a:pt x="1123" y="1851"/>
                    <a:pt x="1206" y="1861"/>
                    <a:pt x="1298" y="1864"/>
                  </a:cubicBezTo>
                  <a:cubicBezTo>
                    <a:pt x="1301" y="1870"/>
                    <a:pt x="1305" y="1876"/>
                    <a:pt x="1311" y="1879"/>
                  </a:cubicBezTo>
                  <a:lnTo>
                    <a:pt x="1311" y="1919"/>
                  </a:lnTo>
                  <a:cubicBezTo>
                    <a:pt x="1301" y="1925"/>
                    <a:pt x="1295" y="1936"/>
                    <a:pt x="1295" y="1949"/>
                  </a:cubicBezTo>
                  <a:lnTo>
                    <a:pt x="1295" y="1959"/>
                  </a:lnTo>
                  <a:cubicBezTo>
                    <a:pt x="1166" y="1955"/>
                    <a:pt x="1058" y="1939"/>
                    <a:pt x="984" y="1918"/>
                  </a:cubicBezTo>
                  <a:cubicBezTo>
                    <a:pt x="1003" y="1907"/>
                    <a:pt x="1029" y="1885"/>
                    <a:pt x="1055" y="1836"/>
                  </a:cubicBezTo>
                  <a:close/>
                  <a:moveTo>
                    <a:pt x="1294" y="1475"/>
                  </a:moveTo>
                  <a:lnTo>
                    <a:pt x="1294" y="1475"/>
                  </a:lnTo>
                  <a:cubicBezTo>
                    <a:pt x="1297" y="1483"/>
                    <a:pt x="1303" y="1490"/>
                    <a:pt x="1311" y="1495"/>
                  </a:cubicBezTo>
                  <a:lnTo>
                    <a:pt x="1311" y="1498"/>
                  </a:lnTo>
                  <a:cubicBezTo>
                    <a:pt x="1308" y="1506"/>
                    <a:pt x="1307" y="1514"/>
                    <a:pt x="1307" y="1522"/>
                  </a:cubicBezTo>
                  <a:lnTo>
                    <a:pt x="1305" y="1536"/>
                  </a:lnTo>
                  <a:cubicBezTo>
                    <a:pt x="1297" y="1543"/>
                    <a:pt x="1293" y="1552"/>
                    <a:pt x="1293" y="1563"/>
                  </a:cubicBezTo>
                  <a:lnTo>
                    <a:pt x="1293" y="1566"/>
                  </a:lnTo>
                  <a:cubicBezTo>
                    <a:pt x="1234" y="1562"/>
                    <a:pt x="1183" y="1554"/>
                    <a:pt x="1139" y="1544"/>
                  </a:cubicBezTo>
                  <a:cubicBezTo>
                    <a:pt x="1138" y="1533"/>
                    <a:pt x="1136" y="1522"/>
                    <a:pt x="1133" y="1512"/>
                  </a:cubicBezTo>
                  <a:cubicBezTo>
                    <a:pt x="1133" y="1512"/>
                    <a:pt x="1128" y="1497"/>
                    <a:pt x="1116" y="1478"/>
                  </a:cubicBezTo>
                  <a:cubicBezTo>
                    <a:pt x="1145" y="1473"/>
                    <a:pt x="1178" y="1468"/>
                    <a:pt x="1212" y="1465"/>
                  </a:cubicBezTo>
                  <a:cubicBezTo>
                    <a:pt x="1238" y="1469"/>
                    <a:pt x="1265" y="1473"/>
                    <a:pt x="1294" y="1475"/>
                  </a:cubicBezTo>
                  <a:close/>
                  <a:moveTo>
                    <a:pt x="1582" y="1509"/>
                  </a:moveTo>
                  <a:lnTo>
                    <a:pt x="1582" y="1509"/>
                  </a:lnTo>
                  <a:cubicBezTo>
                    <a:pt x="1578" y="1520"/>
                    <a:pt x="1576" y="1532"/>
                    <a:pt x="1575" y="1544"/>
                  </a:cubicBezTo>
                  <a:cubicBezTo>
                    <a:pt x="1538" y="1553"/>
                    <a:pt x="1495" y="1560"/>
                    <a:pt x="1448" y="1564"/>
                  </a:cubicBezTo>
                  <a:lnTo>
                    <a:pt x="1448" y="1563"/>
                  </a:lnTo>
                  <a:cubicBezTo>
                    <a:pt x="1448" y="1553"/>
                    <a:pt x="1444" y="1544"/>
                    <a:pt x="1437" y="1537"/>
                  </a:cubicBezTo>
                  <a:lnTo>
                    <a:pt x="1435" y="1522"/>
                  </a:lnTo>
                  <a:cubicBezTo>
                    <a:pt x="1435" y="1515"/>
                    <a:pt x="1434" y="1508"/>
                    <a:pt x="1431" y="1501"/>
                  </a:cubicBezTo>
                  <a:lnTo>
                    <a:pt x="1431" y="1493"/>
                  </a:lnTo>
                  <a:cubicBezTo>
                    <a:pt x="1438" y="1488"/>
                    <a:pt x="1443" y="1481"/>
                    <a:pt x="1445" y="1473"/>
                  </a:cubicBezTo>
                  <a:cubicBezTo>
                    <a:pt x="1466" y="1471"/>
                    <a:pt x="1485" y="1468"/>
                    <a:pt x="1504" y="1465"/>
                  </a:cubicBezTo>
                  <a:cubicBezTo>
                    <a:pt x="1537" y="1468"/>
                    <a:pt x="1568" y="1472"/>
                    <a:pt x="1597" y="1478"/>
                  </a:cubicBezTo>
                  <a:cubicBezTo>
                    <a:pt x="1586" y="1495"/>
                    <a:pt x="1582" y="1509"/>
                    <a:pt x="1582" y="1509"/>
                  </a:cubicBezTo>
                  <a:close/>
                  <a:moveTo>
                    <a:pt x="1459" y="1717"/>
                  </a:moveTo>
                  <a:lnTo>
                    <a:pt x="1459" y="1717"/>
                  </a:lnTo>
                  <a:lnTo>
                    <a:pt x="1459" y="1713"/>
                  </a:lnTo>
                  <a:cubicBezTo>
                    <a:pt x="1510" y="1710"/>
                    <a:pt x="1558" y="1705"/>
                    <a:pt x="1601" y="1697"/>
                  </a:cubicBezTo>
                  <a:cubicBezTo>
                    <a:pt x="1605" y="1710"/>
                    <a:pt x="1609" y="1721"/>
                    <a:pt x="1614" y="1732"/>
                  </a:cubicBezTo>
                  <a:cubicBezTo>
                    <a:pt x="1566" y="1725"/>
                    <a:pt x="1515" y="1720"/>
                    <a:pt x="1459" y="1717"/>
                  </a:cubicBezTo>
                  <a:close/>
                  <a:moveTo>
                    <a:pt x="1462" y="1740"/>
                  </a:moveTo>
                  <a:lnTo>
                    <a:pt x="1462" y="1740"/>
                  </a:lnTo>
                  <a:cubicBezTo>
                    <a:pt x="1522" y="1743"/>
                    <a:pt x="1576" y="1749"/>
                    <a:pt x="1624" y="1757"/>
                  </a:cubicBezTo>
                  <a:cubicBezTo>
                    <a:pt x="1635" y="1782"/>
                    <a:pt x="1644" y="1799"/>
                    <a:pt x="1645" y="1801"/>
                  </a:cubicBezTo>
                  <a:cubicBezTo>
                    <a:pt x="1595" y="1812"/>
                    <a:pt x="1536" y="1821"/>
                    <a:pt x="1469" y="1825"/>
                  </a:cubicBezTo>
                  <a:cubicBezTo>
                    <a:pt x="1470" y="1822"/>
                    <a:pt x="1471" y="1819"/>
                    <a:pt x="1471" y="1815"/>
                  </a:cubicBezTo>
                  <a:lnTo>
                    <a:pt x="1462" y="1740"/>
                  </a:lnTo>
                  <a:close/>
                  <a:moveTo>
                    <a:pt x="1280" y="1739"/>
                  </a:moveTo>
                  <a:lnTo>
                    <a:pt x="1280" y="1739"/>
                  </a:lnTo>
                  <a:lnTo>
                    <a:pt x="1270" y="1815"/>
                  </a:lnTo>
                  <a:cubicBezTo>
                    <a:pt x="1270" y="1819"/>
                    <a:pt x="1271" y="1823"/>
                    <a:pt x="1273" y="1827"/>
                  </a:cubicBezTo>
                  <a:cubicBezTo>
                    <a:pt x="1195" y="1823"/>
                    <a:pt x="1127" y="1814"/>
                    <a:pt x="1071" y="1801"/>
                  </a:cubicBezTo>
                  <a:cubicBezTo>
                    <a:pt x="1075" y="1794"/>
                    <a:pt x="1083" y="1779"/>
                    <a:pt x="1092" y="1757"/>
                  </a:cubicBezTo>
                  <a:cubicBezTo>
                    <a:pt x="1147" y="1748"/>
                    <a:pt x="1210" y="1742"/>
                    <a:pt x="1280" y="1739"/>
                  </a:cubicBezTo>
                  <a:close/>
                  <a:moveTo>
                    <a:pt x="1283" y="1715"/>
                  </a:moveTo>
                  <a:lnTo>
                    <a:pt x="1283" y="1715"/>
                  </a:lnTo>
                  <a:lnTo>
                    <a:pt x="1283" y="1716"/>
                  </a:lnTo>
                  <a:cubicBezTo>
                    <a:pt x="1218" y="1719"/>
                    <a:pt x="1157" y="1724"/>
                    <a:pt x="1102" y="1731"/>
                  </a:cubicBezTo>
                  <a:cubicBezTo>
                    <a:pt x="1106" y="1721"/>
                    <a:pt x="1111" y="1709"/>
                    <a:pt x="1115" y="1697"/>
                  </a:cubicBezTo>
                  <a:cubicBezTo>
                    <a:pt x="1165" y="1706"/>
                    <a:pt x="1222" y="1712"/>
                    <a:pt x="1283" y="1715"/>
                  </a:cubicBezTo>
                  <a:close/>
                  <a:moveTo>
                    <a:pt x="1446" y="1609"/>
                  </a:moveTo>
                  <a:lnTo>
                    <a:pt x="1446" y="1609"/>
                  </a:lnTo>
                  <a:cubicBezTo>
                    <a:pt x="1495" y="1612"/>
                    <a:pt x="1540" y="1616"/>
                    <a:pt x="1581" y="1623"/>
                  </a:cubicBezTo>
                  <a:cubicBezTo>
                    <a:pt x="1583" y="1636"/>
                    <a:pt x="1586" y="1649"/>
                    <a:pt x="1590" y="1662"/>
                  </a:cubicBezTo>
                  <a:cubicBezTo>
                    <a:pt x="1550" y="1669"/>
                    <a:pt x="1504" y="1674"/>
                    <a:pt x="1454" y="1677"/>
                  </a:cubicBezTo>
                  <a:lnTo>
                    <a:pt x="1446" y="1609"/>
                  </a:lnTo>
                  <a:close/>
                  <a:moveTo>
                    <a:pt x="1287" y="1679"/>
                  </a:moveTo>
                  <a:lnTo>
                    <a:pt x="1287" y="1679"/>
                  </a:lnTo>
                  <a:cubicBezTo>
                    <a:pt x="1227" y="1676"/>
                    <a:pt x="1173" y="1670"/>
                    <a:pt x="1125" y="1662"/>
                  </a:cubicBezTo>
                  <a:cubicBezTo>
                    <a:pt x="1129" y="1649"/>
                    <a:pt x="1132" y="1636"/>
                    <a:pt x="1134" y="1623"/>
                  </a:cubicBezTo>
                  <a:cubicBezTo>
                    <a:pt x="1182" y="1615"/>
                    <a:pt x="1237" y="1610"/>
                    <a:pt x="1296" y="1608"/>
                  </a:cubicBezTo>
                  <a:lnTo>
                    <a:pt x="1287" y="1679"/>
                  </a:lnTo>
                  <a:close/>
                  <a:moveTo>
                    <a:pt x="1575" y="1582"/>
                  </a:moveTo>
                  <a:lnTo>
                    <a:pt x="1575" y="1582"/>
                  </a:lnTo>
                  <a:cubicBezTo>
                    <a:pt x="1575" y="1588"/>
                    <a:pt x="1576" y="1593"/>
                    <a:pt x="1577" y="1599"/>
                  </a:cubicBezTo>
                  <a:cubicBezTo>
                    <a:pt x="1559" y="1596"/>
                    <a:pt x="1540" y="1594"/>
                    <a:pt x="1521" y="1592"/>
                  </a:cubicBezTo>
                  <a:cubicBezTo>
                    <a:pt x="1540" y="1589"/>
                    <a:pt x="1558" y="1586"/>
                    <a:pt x="1575" y="1582"/>
                  </a:cubicBezTo>
                  <a:close/>
                  <a:moveTo>
                    <a:pt x="1194" y="1592"/>
                  </a:moveTo>
                  <a:lnTo>
                    <a:pt x="1194" y="1592"/>
                  </a:lnTo>
                  <a:cubicBezTo>
                    <a:pt x="1175" y="1594"/>
                    <a:pt x="1156" y="1596"/>
                    <a:pt x="1138" y="1598"/>
                  </a:cubicBezTo>
                  <a:cubicBezTo>
                    <a:pt x="1139" y="1593"/>
                    <a:pt x="1139" y="1587"/>
                    <a:pt x="1140" y="1582"/>
                  </a:cubicBezTo>
                  <a:cubicBezTo>
                    <a:pt x="1157" y="1585"/>
                    <a:pt x="1175" y="1589"/>
                    <a:pt x="1194" y="1592"/>
                  </a:cubicBezTo>
                  <a:close/>
                  <a:moveTo>
                    <a:pt x="1629" y="1384"/>
                  </a:moveTo>
                  <a:lnTo>
                    <a:pt x="1629" y="1384"/>
                  </a:lnTo>
                  <a:cubicBezTo>
                    <a:pt x="1592" y="1406"/>
                    <a:pt x="1534" y="1425"/>
                    <a:pt x="1462" y="1435"/>
                  </a:cubicBezTo>
                  <a:cubicBezTo>
                    <a:pt x="1480" y="1411"/>
                    <a:pt x="1493" y="1382"/>
                    <a:pt x="1498" y="1354"/>
                  </a:cubicBezTo>
                  <a:cubicBezTo>
                    <a:pt x="1549" y="1361"/>
                    <a:pt x="1593" y="1371"/>
                    <a:pt x="1629" y="1384"/>
                  </a:cubicBezTo>
                  <a:close/>
                  <a:moveTo>
                    <a:pt x="1240" y="1351"/>
                  </a:moveTo>
                  <a:lnTo>
                    <a:pt x="1240" y="1351"/>
                  </a:lnTo>
                  <a:cubicBezTo>
                    <a:pt x="1245" y="1381"/>
                    <a:pt x="1260" y="1412"/>
                    <a:pt x="1282" y="1437"/>
                  </a:cubicBezTo>
                  <a:cubicBezTo>
                    <a:pt x="1280" y="1437"/>
                    <a:pt x="1279" y="1437"/>
                    <a:pt x="1277" y="1437"/>
                  </a:cubicBezTo>
                  <a:cubicBezTo>
                    <a:pt x="1194" y="1429"/>
                    <a:pt x="1128" y="1409"/>
                    <a:pt x="1087" y="1384"/>
                  </a:cubicBezTo>
                  <a:cubicBezTo>
                    <a:pt x="1128" y="1370"/>
                    <a:pt x="1180" y="1358"/>
                    <a:pt x="1240" y="1351"/>
                  </a:cubicBezTo>
                  <a:close/>
                  <a:moveTo>
                    <a:pt x="1311" y="2024"/>
                  </a:moveTo>
                  <a:lnTo>
                    <a:pt x="1311" y="2024"/>
                  </a:lnTo>
                  <a:lnTo>
                    <a:pt x="1311" y="2047"/>
                  </a:lnTo>
                  <a:cubicBezTo>
                    <a:pt x="1302" y="2054"/>
                    <a:pt x="1295" y="2065"/>
                    <a:pt x="1295" y="2077"/>
                  </a:cubicBezTo>
                  <a:lnTo>
                    <a:pt x="1295" y="2106"/>
                  </a:lnTo>
                  <a:cubicBezTo>
                    <a:pt x="1295" y="2115"/>
                    <a:pt x="1299" y="2123"/>
                    <a:pt x="1304" y="2130"/>
                  </a:cubicBezTo>
                  <a:cubicBezTo>
                    <a:pt x="1246" y="2145"/>
                    <a:pt x="1178" y="2173"/>
                    <a:pt x="1127" y="2196"/>
                  </a:cubicBezTo>
                  <a:cubicBezTo>
                    <a:pt x="1144" y="2178"/>
                    <a:pt x="1162" y="2155"/>
                    <a:pt x="1179" y="2127"/>
                  </a:cubicBezTo>
                  <a:cubicBezTo>
                    <a:pt x="1221" y="2107"/>
                    <a:pt x="1267" y="2074"/>
                    <a:pt x="1311" y="2024"/>
                  </a:cubicBezTo>
                  <a:close/>
                  <a:moveTo>
                    <a:pt x="1867" y="1902"/>
                  </a:moveTo>
                  <a:lnTo>
                    <a:pt x="1867" y="1902"/>
                  </a:lnTo>
                  <a:cubicBezTo>
                    <a:pt x="1874" y="1910"/>
                    <a:pt x="1892" y="1935"/>
                    <a:pt x="1885" y="1968"/>
                  </a:cubicBezTo>
                  <a:cubicBezTo>
                    <a:pt x="1876" y="2013"/>
                    <a:pt x="1826" y="2057"/>
                    <a:pt x="1739" y="2095"/>
                  </a:cubicBezTo>
                  <a:cubicBezTo>
                    <a:pt x="1733" y="2098"/>
                    <a:pt x="1597" y="2160"/>
                    <a:pt x="1455" y="1994"/>
                  </a:cubicBezTo>
                  <a:cubicBezTo>
                    <a:pt x="1649" y="1985"/>
                    <a:pt x="1804" y="1950"/>
                    <a:pt x="1867" y="1902"/>
                  </a:cubicBezTo>
                  <a:close/>
                  <a:moveTo>
                    <a:pt x="1688" y="6270"/>
                  </a:moveTo>
                  <a:lnTo>
                    <a:pt x="1688" y="6270"/>
                  </a:lnTo>
                  <a:cubicBezTo>
                    <a:pt x="1673" y="6023"/>
                    <a:pt x="1708" y="5529"/>
                    <a:pt x="1708" y="5529"/>
                  </a:cubicBezTo>
                  <a:cubicBezTo>
                    <a:pt x="1713" y="5490"/>
                    <a:pt x="1720" y="5457"/>
                    <a:pt x="1728" y="5430"/>
                  </a:cubicBezTo>
                  <a:cubicBezTo>
                    <a:pt x="1759" y="5639"/>
                    <a:pt x="1693" y="6227"/>
                    <a:pt x="1688" y="6270"/>
                  </a:cubicBezTo>
                  <a:close/>
                  <a:moveTo>
                    <a:pt x="1013" y="5451"/>
                  </a:moveTo>
                  <a:lnTo>
                    <a:pt x="1013" y="5451"/>
                  </a:lnTo>
                  <a:cubicBezTo>
                    <a:pt x="1021" y="5478"/>
                    <a:pt x="1028" y="5511"/>
                    <a:pt x="1032" y="5550"/>
                  </a:cubicBezTo>
                  <a:cubicBezTo>
                    <a:pt x="1032" y="5550"/>
                    <a:pt x="1068" y="6045"/>
                    <a:pt x="1052" y="6291"/>
                  </a:cubicBezTo>
                  <a:cubicBezTo>
                    <a:pt x="1048" y="6249"/>
                    <a:pt x="982" y="5660"/>
                    <a:pt x="1013" y="5451"/>
                  </a:cubicBezTo>
                  <a:close/>
                  <a:moveTo>
                    <a:pt x="453" y="3384"/>
                  </a:moveTo>
                  <a:lnTo>
                    <a:pt x="453" y="3384"/>
                  </a:lnTo>
                  <a:cubicBezTo>
                    <a:pt x="426" y="3467"/>
                    <a:pt x="396" y="3515"/>
                    <a:pt x="377" y="3539"/>
                  </a:cubicBezTo>
                  <a:cubicBezTo>
                    <a:pt x="378" y="3494"/>
                    <a:pt x="396" y="3136"/>
                    <a:pt x="575" y="2769"/>
                  </a:cubicBezTo>
                  <a:cubicBezTo>
                    <a:pt x="575" y="2769"/>
                    <a:pt x="583" y="2754"/>
                    <a:pt x="586" y="2738"/>
                  </a:cubicBezTo>
                  <a:lnTo>
                    <a:pt x="597" y="2741"/>
                  </a:lnTo>
                  <a:cubicBezTo>
                    <a:pt x="594" y="2747"/>
                    <a:pt x="593" y="2752"/>
                    <a:pt x="593" y="2752"/>
                  </a:cubicBezTo>
                  <a:lnTo>
                    <a:pt x="453" y="3384"/>
                  </a:lnTo>
                  <a:close/>
                  <a:moveTo>
                    <a:pt x="2421" y="3954"/>
                  </a:moveTo>
                  <a:lnTo>
                    <a:pt x="2421" y="3954"/>
                  </a:lnTo>
                  <a:cubicBezTo>
                    <a:pt x="2421" y="3954"/>
                    <a:pt x="2382" y="3808"/>
                    <a:pt x="2398" y="3787"/>
                  </a:cubicBezTo>
                  <a:cubicBezTo>
                    <a:pt x="2398" y="3787"/>
                    <a:pt x="2419" y="3767"/>
                    <a:pt x="2465" y="3948"/>
                  </a:cubicBezTo>
                  <a:cubicBezTo>
                    <a:pt x="2465" y="3948"/>
                    <a:pt x="2501" y="3972"/>
                    <a:pt x="2502" y="3930"/>
                  </a:cubicBezTo>
                  <a:cubicBezTo>
                    <a:pt x="2502" y="3930"/>
                    <a:pt x="2445" y="3794"/>
                    <a:pt x="2469" y="3776"/>
                  </a:cubicBezTo>
                  <a:cubicBezTo>
                    <a:pt x="2469" y="3776"/>
                    <a:pt x="2502" y="3758"/>
                    <a:pt x="2532" y="3913"/>
                  </a:cubicBezTo>
                  <a:cubicBezTo>
                    <a:pt x="2532" y="3913"/>
                    <a:pt x="2577" y="3904"/>
                    <a:pt x="2577" y="3898"/>
                  </a:cubicBezTo>
                  <a:cubicBezTo>
                    <a:pt x="2577" y="3898"/>
                    <a:pt x="2505" y="3755"/>
                    <a:pt x="2537" y="3748"/>
                  </a:cubicBezTo>
                  <a:cubicBezTo>
                    <a:pt x="2537" y="3748"/>
                    <a:pt x="2565" y="3733"/>
                    <a:pt x="2631" y="3858"/>
                  </a:cubicBezTo>
                  <a:lnTo>
                    <a:pt x="2674" y="3844"/>
                  </a:lnTo>
                  <a:cubicBezTo>
                    <a:pt x="2674" y="3844"/>
                    <a:pt x="2552" y="3647"/>
                    <a:pt x="2484" y="3612"/>
                  </a:cubicBezTo>
                  <a:lnTo>
                    <a:pt x="2479" y="3612"/>
                  </a:lnTo>
                  <a:cubicBezTo>
                    <a:pt x="2480" y="3608"/>
                    <a:pt x="2481" y="3604"/>
                    <a:pt x="2481" y="3599"/>
                  </a:cubicBezTo>
                  <a:cubicBezTo>
                    <a:pt x="2481" y="3586"/>
                    <a:pt x="2476" y="3574"/>
                    <a:pt x="2469" y="3565"/>
                  </a:cubicBezTo>
                  <a:cubicBezTo>
                    <a:pt x="2490" y="3547"/>
                    <a:pt x="2472" y="3524"/>
                    <a:pt x="2472" y="3524"/>
                  </a:cubicBezTo>
                  <a:cubicBezTo>
                    <a:pt x="2447" y="3489"/>
                    <a:pt x="2395" y="3348"/>
                    <a:pt x="2395" y="3348"/>
                  </a:cubicBezTo>
                  <a:cubicBezTo>
                    <a:pt x="2332" y="3133"/>
                    <a:pt x="2231" y="2838"/>
                    <a:pt x="2231" y="2838"/>
                  </a:cubicBezTo>
                  <a:cubicBezTo>
                    <a:pt x="2212" y="2776"/>
                    <a:pt x="2213" y="2746"/>
                    <a:pt x="2213" y="2746"/>
                  </a:cubicBezTo>
                  <a:cubicBezTo>
                    <a:pt x="2215" y="2711"/>
                    <a:pt x="2199" y="2699"/>
                    <a:pt x="2183" y="2695"/>
                  </a:cubicBezTo>
                  <a:lnTo>
                    <a:pt x="2179" y="2677"/>
                  </a:lnTo>
                  <a:cubicBezTo>
                    <a:pt x="2196" y="2665"/>
                    <a:pt x="2204" y="2645"/>
                    <a:pt x="2194" y="2613"/>
                  </a:cubicBezTo>
                  <a:lnTo>
                    <a:pt x="2132" y="2491"/>
                  </a:lnTo>
                  <a:cubicBezTo>
                    <a:pt x="2132" y="2491"/>
                    <a:pt x="2071" y="2220"/>
                    <a:pt x="2098" y="1625"/>
                  </a:cubicBezTo>
                  <a:cubicBezTo>
                    <a:pt x="2098" y="1625"/>
                    <a:pt x="2138" y="1530"/>
                    <a:pt x="2113" y="1459"/>
                  </a:cubicBezTo>
                  <a:cubicBezTo>
                    <a:pt x="2113" y="1459"/>
                    <a:pt x="2073" y="1408"/>
                    <a:pt x="2022" y="1431"/>
                  </a:cubicBezTo>
                  <a:lnTo>
                    <a:pt x="2022" y="1431"/>
                  </a:lnTo>
                  <a:cubicBezTo>
                    <a:pt x="2012" y="1339"/>
                    <a:pt x="1896" y="1402"/>
                    <a:pt x="1896" y="1402"/>
                  </a:cubicBezTo>
                  <a:cubicBezTo>
                    <a:pt x="1853" y="1426"/>
                    <a:pt x="1765" y="1407"/>
                    <a:pt x="1765" y="1407"/>
                  </a:cubicBezTo>
                  <a:cubicBezTo>
                    <a:pt x="1752" y="1406"/>
                    <a:pt x="1741" y="1406"/>
                    <a:pt x="1730" y="1407"/>
                  </a:cubicBezTo>
                  <a:cubicBezTo>
                    <a:pt x="1719" y="1398"/>
                    <a:pt x="1705" y="1390"/>
                    <a:pt x="1688" y="1382"/>
                  </a:cubicBezTo>
                  <a:cubicBezTo>
                    <a:pt x="1702" y="1366"/>
                    <a:pt x="1709" y="1348"/>
                    <a:pt x="1708" y="1330"/>
                  </a:cubicBezTo>
                  <a:cubicBezTo>
                    <a:pt x="1706" y="1274"/>
                    <a:pt x="1600" y="1217"/>
                    <a:pt x="1446" y="1201"/>
                  </a:cubicBezTo>
                  <a:lnTo>
                    <a:pt x="1446" y="1177"/>
                  </a:lnTo>
                  <a:cubicBezTo>
                    <a:pt x="1446" y="1166"/>
                    <a:pt x="1440" y="1155"/>
                    <a:pt x="1431" y="1149"/>
                  </a:cubicBezTo>
                  <a:lnTo>
                    <a:pt x="1431" y="1120"/>
                  </a:lnTo>
                  <a:cubicBezTo>
                    <a:pt x="1440" y="1113"/>
                    <a:pt x="1446" y="1103"/>
                    <a:pt x="1446" y="1091"/>
                  </a:cubicBezTo>
                  <a:lnTo>
                    <a:pt x="1446" y="1062"/>
                  </a:lnTo>
                  <a:cubicBezTo>
                    <a:pt x="1446" y="1050"/>
                    <a:pt x="1440" y="1040"/>
                    <a:pt x="1431" y="1033"/>
                  </a:cubicBezTo>
                  <a:lnTo>
                    <a:pt x="1431" y="1006"/>
                  </a:lnTo>
                  <a:cubicBezTo>
                    <a:pt x="1439" y="999"/>
                    <a:pt x="1445" y="989"/>
                    <a:pt x="1445" y="978"/>
                  </a:cubicBezTo>
                  <a:lnTo>
                    <a:pt x="1445" y="950"/>
                  </a:lnTo>
                  <a:cubicBezTo>
                    <a:pt x="1445" y="930"/>
                    <a:pt x="1428" y="913"/>
                    <a:pt x="1408" y="913"/>
                  </a:cubicBezTo>
                  <a:lnTo>
                    <a:pt x="1326" y="913"/>
                  </a:lnTo>
                  <a:cubicBezTo>
                    <a:pt x="1306" y="913"/>
                    <a:pt x="1290" y="930"/>
                    <a:pt x="1290" y="950"/>
                  </a:cubicBezTo>
                  <a:lnTo>
                    <a:pt x="1290" y="978"/>
                  </a:lnTo>
                  <a:cubicBezTo>
                    <a:pt x="1290" y="993"/>
                    <a:pt x="1299" y="1005"/>
                    <a:pt x="1311" y="1011"/>
                  </a:cubicBezTo>
                  <a:lnTo>
                    <a:pt x="1311" y="1030"/>
                  </a:lnTo>
                  <a:cubicBezTo>
                    <a:pt x="1299" y="1036"/>
                    <a:pt x="1291" y="1048"/>
                    <a:pt x="1291" y="1062"/>
                  </a:cubicBezTo>
                  <a:lnTo>
                    <a:pt x="1291" y="1091"/>
                  </a:lnTo>
                  <a:cubicBezTo>
                    <a:pt x="1291" y="1105"/>
                    <a:pt x="1299" y="1117"/>
                    <a:pt x="1311" y="1123"/>
                  </a:cubicBezTo>
                  <a:lnTo>
                    <a:pt x="1311" y="1145"/>
                  </a:lnTo>
                  <a:cubicBezTo>
                    <a:pt x="1299" y="1151"/>
                    <a:pt x="1291" y="1163"/>
                    <a:pt x="1291" y="1177"/>
                  </a:cubicBezTo>
                  <a:lnTo>
                    <a:pt x="1291" y="1199"/>
                  </a:lnTo>
                  <a:cubicBezTo>
                    <a:pt x="1125" y="1211"/>
                    <a:pt x="1007" y="1270"/>
                    <a:pt x="1008" y="1330"/>
                  </a:cubicBezTo>
                  <a:cubicBezTo>
                    <a:pt x="1008" y="1348"/>
                    <a:pt x="1015" y="1365"/>
                    <a:pt x="1028" y="1380"/>
                  </a:cubicBezTo>
                  <a:cubicBezTo>
                    <a:pt x="1008" y="1389"/>
                    <a:pt x="992" y="1399"/>
                    <a:pt x="979" y="1410"/>
                  </a:cubicBezTo>
                  <a:cubicBezTo>
                    <a:pt x="970" y="1410"/>
                    <a:pt x="960" y="1410"/>
                    <a:pt x="950" y="1411"/>
                  </a:cubicBezTo>
                  <a:cubicBezTo>
                    <a:pt x="950" y="1411"/>
                    <a:pt x="862" y="1430"/>
                    <a:pt x="818" y="1406"/>
                  </a:cubicBezTo>
                  <a:cubicBezTo>
                    <a:pt x="818" y="1406"/>
                    <a:pt x="702" y="1342"/>
                    <a:pt x="692" y="1434"/>
                  </a:cubicBezTo>
                  <a:lnTo>
                    <a:pt x="692" y="1434"/>
                  </a:lnTo>
                  <a:cubicBezTo>
                    <a:pt x="642" y="1411"/>
                    <a:pt x="601" y="1462"/>
                    <a:pt x="601" y="1462"/>
                  </a:cubicBezTo>
                  <a:cubicBezTo>
                    <a:pt x="576" y="1533"/>
                    <a:pt x="617" y="1628"/>
                    <a:pt x="617" y="1628"/>
                  </a:cubicBezTo>
                  <a:cubicBezTo>
                    <a:pt x="644" y="2223"/>
                    <a:pt x="582" y="2494"/>
                    <a:pt x="582" y="2494"/>
                  </a:cubicBezTo>
                  <a:lnTo>
                    <a:pt x="521" y="2616"/>
                  </a:lnTo>
                  <a:cubicBezTo>
                    <a:pt x="511" y="2648"/>
                    <a:pt x="518" y="2668"/>
                    <a:pt x="535" y="2680"/>
                  </a:cubicBezTo>
                  <a:lnTo>
                    <a:pt x="531" y="2699"/>
                  </a:lnTo>
                  <a:cubicBezTo>
                    <a:pt x="515" y="2702"/>
                    <a:pt x="499" y="2714"/>
                    <a:pt x="501" y="2750"/>
                  </a:cubicBezTo>
                  <a:cubicBezTo>
                    <a:pt x="501" y="2750"/>
                    <a:pt x="502" y="2780"/>
                    <a:pt x="483" y="2841"/>
                  </a:cubicBezTo>
                  <a:cubicBezTo>
                    <a:pt x="483" y="2841"/>
                    <a:pt x="382" y="3136"/>
                    <a:pt x="319" y="3351"/>
                  </a:cubicBezTo>
                  <a:cubicBezTo>
                    <a:pt x="319" y="3351"/>
                    <a:pt x="268" y="3493"/>
                    <a:pt x="242" y="3527"/>
                  </a:cubicBezTo>
                  <a:cubicBezTo>
                    <a:pt x="242" y="3527"/>
                    <a:pt x="224" y="3551"/>
                    <a:pt x="246" y="3568"/>
                  </a:cubicBezTo>
                  <a:cubicBezTo>
                    <a:pt x="238" y="3578"/>
                    <a:pt x="233" y="3590"/>
                    <a:pt x="233" y="3603"/>
                  </a:cubicBezTo>
                  <a:cubicBezTo>
                    <a:pt x="233" y="3607"/>
                    <a:pt x="234" y="3611"/>
                    <a:pt x="235" y="3616"/>
                  </a:cubicBezTo>
                  <a:lnTo>
                    <a:pt x="230" y="3616"/>
                  </a:lnTo>
                  <a:cubicBezTo>
                    <a:pt x="163" y="3650"/>
                    <a:pt x="41" y="3847"/>
                    <a:pt x="41" y="3847"/>
                  </a:cubicBezTo>
                  <a:lnTo>
                    <a:pt x="83" y="3861"/>
                  </a:lnTo>
                  <a:cubicBezTo>
                    <a:pt x="149" y="3736"/>
                    <a:pt x="178" y="3751"/>
                    <a:pt x="178" y="3751"/>
                  </a:cubicBezTo>
                  <a:cubicBezTo>
                    <a:pt x="209" y="3759"/>
                    <a:pt x="137" y="3902"/>
                    <a:pt x="137" y="3902"/>
                  </a:cubicBezTo>
                  <a:cubicBezTo>
                    <a:pt x="137" y="3908"/>
                    <a:pt x="182" y="3917"/>
                    <a:pt x="182" y="3917"/>
                  </a:cubicBezTo>
                  <a:cubicBezTo>
                    <a:pt x="212" y="3762"/>
                    <a:pt x="245" y="3780"/>
                    <a:pt x="245" y="3780"/>
                  </a:cubicBezTo>
                  <a:cubicBezTo>
                    <a:pt x="269" y="3798"/>
                    <a:pt x="212" y="3933"/>
                    <a:pt x="212" y="3933"/>
                  </a:cubicBezTo>
                  <a:cubicBezTo>
                    <a:pt x="214" y="3975"/>
                    <a:pt x="250" y="3951"/>
                    <a:pt x="250" y="3951"/>
                  </a:cubicBezTo>
                  <a:cubicBezTo>
                    <a:pt x="295" y="3771"/>
                    <a:pt x="316" y="3790"/>
                    <a:pt x="316" y="3790"/>
                  </a:cubicBezTo>
                  <a:cubicBezTo>
                    <a:pt x="333" y="3811"/>
                    <a:pt x="293" y="3957"/>
                    <a:pt x="293" y="3957"/>
                  </a:cubicBezTo>
                  <a:cubicBezTo>
                    <a:pt x="301" y="3983"/>
                    <a:pt x="328" y="3971"/>
                    <a:pt x="328" y="3971"/>
                  </a:cubicBezTo>
                  <a:cubicBezTo>
                    <a:pt x="360" y="3753"/>
                    <a:pt x="375" y="3778"/>
                    <a:pt x="375" y="3778"/>
                  </a:cubicBezTo>
                  <a:cubicBezTo>
                    <a:pt x="405" y="3784"/>
                    <a:pt x="372" y="3951"/>
                    <a:pt x="372" y="3951"/>
                  </a:cubicBezTo>
                  <a:cubicBezTo>
                    <a:pt x="375" y="3992"/>
                    <a:pt x="414" y="3965"/>
                    <a:pt x="414" y="3965"/>
                  </a:cubicBezTo>
                  <a:lnTo>
                    <a:pt x="426" y="3799"/>
                  </a:lnTo>
                  <a:cubicBezTo>
                    <a:pt x="429" y="3744"/>
                    <a:pt x="411" y="3689"/>
                    <a:pt x="403" y="3667"/>
                  </a:cubicBezTo>
                  <a:cubicBezTo>
                    <a:pt x="417" y="3657"/>
                    <a:pt x="426" y="3641"/>
                    <a:pt x="426" y="3622"/>
                  </a:cubicBezTo>
                  <a:cubicBezTo>
                    <a:pt x="426" y="3611"/>
                    <a:pt x="423" y="3601"/>
                    <a:pt x="418" y="3592"/>
                  </a:cubicBezTo>
                  <a:cubicBezTo>
                    <a:pt x="451" y="3578"/>
                    <a:pt x="457" y="3518"/>
                    <a:pt x="457" y="3518"/>
                  </a:cubicBezTo>
                  <a:cubicBezTo>
                    <a:pt x="508" y="3387"/>
                    <a:pt x="605" y="2968"/>
                    <a:pt x="605" y="2968"/>
                  </a:cubicBezTo>
                  <a:cubicBezTo>
                    <a:pt x="635" y="2835"/>
                    <a:pt x="682" y="2781"/>
                    <a:pt x="682" y="2781"/>
                  </a:cubicBezTo>
                  <a:cubicBezTo>
                    <a:pt x="693" y="2758"/>
                    <a:pt x="692" y="2742"/>
                    <a:pt x="687" y="2731"/>
                  </a:cubicBezTo>
                  <a:lnTo>
                    <a:pt x="707" y="2688"/>
                  </a:lnTo>
                  <a:cubicBezTo>
                    <a:pt x="783" y="2690"/>
                    <a:pt x="740" y="2581"/>
                    <a:pt x="740" y="2581"/>
                  </a:cubicBezTo>
                  <a:lnTo>
                    <a:pt x="711" y="2488"/>
                  </a:lnTo>
                  <a:cubicBezTo>
                    <a:pt x="672" y="1851"/>
                    <a:pt x="741" y="1625"/>
                    <a:pt x="741" y="1625"/>
                  </a:cubicBezTo>
                  <a:cubicBezTo>
                    <a:pt x="756" y="1613"/>
                    <a:pt x="764" y="1600"/>
                    <a:pt x="768" y="1586"/>
                  </a:cubicBezTo>
                  <a:cubicBezTo>
                    <a:pt x="804" y="1609"/>
                    <a:pt x="865" y="1663"/>
                    <a:pt x="847" y="1760"/>
                  </a:cubicBezTo>
                  <a:cubicBezTo>
                    <a:pt x="847" y="1760"/>
                    <a:pt x="845" y="1780"/>
                    <a:pt x="848" y="1806"/>
                  </a:cubicBezTo>
                  <a:cubicBezTo>
                    <a:pt x="828" y="1819"/>
                    <a:pt x="817" y="1834"/>
                    <a:pt x="817" y="1849"/>
                  </a:cubicBezTo>
                  <a:cubicBezTo>
                    <a:pt x="818" y="1864"/>
                    <a:pt x="826" y="1878"/>
                    <a:pt x="840" y="1892"/>
                  </a:cubicBezTo>
                  <a:cubicBezTo>
                    <a:pt x="829" y="1907"/>
                    <a:pt x="809" y="1941"/>
                    <a:pt x="817" y="1984"/>
                  </a:cubicBezTo>
                  <a:cubicBezTo>
                    <a:pt x="819" y="1992"/>
                    <a:pt x="821" y="1999"/>
                    <a:pt x="824" y="2007"/>
                  </a:cubicBezTo>
                  <a:cubicBezTo>
                    <a:pt x="817" y="2018"/>
                    <a:pt x="792" y="2058"/>
                    <a:pt x="799" y="2107"/>
                  </a:cubicBezTo>
                  <a:cubicBezTo>
                    <a:pt x="802" y="2129"/>
                    <a:pt x="811" y="2151"/>
                    <a:pt x="825" y="2171"/>
                  </a:cubicBezTo>
                  <a:cubicBezTo>
                    <a:pt x="820" y="2185"/>
                    <a:pt x="816" y="2203"/>
                    <a:pt x="819" y="2224"/>
                  </a:cubicBezTo>
                  <a:cubicBezTo>
                    <a:pt x="821" y="2241"/>
                    <a:pt x="828" y="2258"/>
                    <a:pt x="838" y="2274"/>
                  </a:cubicBezTo>
                  <a:cubicBezTo>
                    <a:pt x="834" y="2289"/>
                    <a:pt x="830" y="2309"/>
                    <a:pt x="832" y="2332"/>
                  </a:cubicBezTo>
                  <a:cubicBezTo>
                    <a:pt x="834" y="2346"/>
                    <a:pt x="837" y="2359"/>
                    <a:pt x="842" y="2372"/>
                  </a:cubicBezTo>
                  <a:cubicBezTo>
                    <a:pt x="839" y="2387"/>
                    <a:pt x="836" y="2407"/>
                    <a:pt x="838" y="2430"/>
                  </a:cubicBezTo>
                  <a:cubicBezTo>
                    <a:pt x="841" y="2474"/>
                    <a:pt x="859" y="2513"/>
                    <a:pt x="892" y="2546"/>
                  </a:cubicBezTo>
                  <a:cubicBezTo>
                    <a:pt x="892" y="2546"/>
                    <a:pt x="903" y="2558"/>
                    <a:pt x="920" y="2558"/>
                  </a:cubicBezTo>
                  <a:cubicBezTo>
                    <a:pt x="941" y="2558"/>
                    <a:pt x="995" y="2504"/>
                    <a:pt x="1015" y="2398"/>
                  </a:cubicBezTo>
                  <a:cubicBezTo>
                    <a:pt x="1018" y="2393"/>
                    <a:pt x="1021" y="2388"/>
                    <a:pt x="1024" y="2383"/>
                  </a:cubicBezTo>
                  <a:cubicBezTo>
                    <a:pt x="1069" y="2365"/>
                    <a:pt x="1211" y="2309"/>
                    <a:pt x="1311" y="2286"/>
                  </a:cubicBezTo>
                  <a:lnTo>
                    <a:pt x="1311" y="2306"/>
                  </a:lnTo>
                  <a:cubicBezTo>
                    <a:pt x="1302" y="2312"/>
                    <a:pt x="1297" y="2323"/>
                    <a:pt x="1297" y="2334"/>
                  </a:cubicBezTo>
                  <a:lnTo>
                    <a:pt x="1297" y="2349"/>
                  </a:lnTo>
                  <a:cubicBezTo>
                    <a:pt x="1175" y="2385"/>
                    <a:pt x="1016" y="2475"/>
                    <a:pt x="1008" y="2479"/>
                  </a:cubicBezTo>
                  <a:lnTo>
                    <a:pt x="1008" y="2482"/>
                  </a:lnTo>
                  <a:cubicBezTo>
                    <a:pt x="1009" y="2481"/>
                    <a:pt x="1182" y="2409"/>
                    <a:pt x="1301" y="2381"/>
                  </a:cubicBezTo>
                  <a:cubicBezTo>
                    <a:pt x="1304" y="2385"/>
                    <a:pt x="1307" y="2389"/>
                    <a:pt x="1311" y="2392"/>
                  </a:cubicBezTo>
                  <a:lnTo>
                    <a:pt x="1311" y="2435"/>
                  </a:lnTo>
                  <a:cubicBezTo>
                    <a:pt x="1305" y="2440"/>
                    <a:pt x="1301" y="2446"/>
                    <a:pt x="1299" y="2454"/>
                  </a:cubicBezTo>
                  <a:cubicBezTo>
                    <a:pt x="1249" y="2447"/>
                    <a:pt x="1215" y="2438"/>
                    <a:pt x="1215" y="2448"/>
                  </a:cubicBezTo>
                  <a:cubicBezTo>
                    <a:pt x="1215" y="2457"/>
                    <a:pt x="1249" y="2483"/>
                    <a:pt x="1298" y="2497"/>
                  </a:cubicBezTo>
                  <a:cubicBezTo>
                    <a:pt x="1299" y="2506"/>
                    <a:pt x="1304" y="2514"/>
                    <a:pt x="1311" y="2520"/>
                  </a:cubicBezTo>
                  <a:lnTo>
                    <a:pt x="1311" y="2564"/>
                  </a:lnTo>
                  <a:cubicBezTo>
                    <a:pt x="1304" y="2570"/>
                    <a:pt x="1299" y="2579"/>
                    <a:pt x="1298" y="2589"/>
                  </a:cubicBezTo>
                  <a:cubicBezTo>
                    <a:pt x="1232" y="2583"/>
                    <a:pt x="1185" y="2572"/>
                    <a:pt x="1185" y="2582"/>
                  </a:cubicBezTo>
                  <a:cubicBezTo>
                    <a:pt x="1185" y="2592"/>
                    <a:pt x="1233" y="2621"/>
                    <a:pt x="1301" y="2635"/>
                  </a:cubicBezTo>
                  <a:cubicBezTo>
                    <a:pt x="1304" y="2640"/>
                    <a:pt x="1307" y="2644"/>
                    <a:pt x="1311" y="2648"/>
                  </a:cubicBezTo>
                  <a:lnTo>
                    <a:pt x="1311" y="2693"/>
                  </a:lnTo>
                  <a:cubicBezTo>
                    <a:pt x="1305" y="2698"/>
                    <a:pt x="1301" y="2705"/>
                    <a:pt x="1299" y="2713"/>
                  </a:cubicBezTo>
                  <a:cubicBezTo>
                    <a:pt x="1235" y="2707"/>
                    <a:pt x="1191" y="2697"/>
                    <a:pt x="1191" y="2707"/>
                  </a:cubicBezTo>
                  <a:cubicBezTo>
                    <a:pt x="1191" y="2716"/>
                    <a:pt x="1236" y="2744"/>
                    <a:pt x="1300" y="2758"/>
                  </a:cubicBezTo>
                  <a:cubicBezTo>
                    <a:pt x="1302" y="2765"/>
                    <a:pt x="1306" y="2771"/>
                    <a:pt x="1311" y="2776"/>
                  </a:cubicBezTo>
                  <a:lnTo>
                    <a:pt x="1311" y="2822"/>
                  </a:lnTo>
                  <a:cubicBezTo>
                    <a:pt x="1307" y="2825"/>
                    <a:pt x="1304" y="2829"/>
                    <a:pt x="1302" y="2834"/>
                  </a:cubicBezTo>
                  <a:cubicBezTo>
                    <a:pt x="1233" y="2828"/>
                    <a:pt x="1184" y="2816"/>
                    <a:pt x="1184" y="2826"/>
                  </a:cubicBezTo>
                  <a:cubicBezTo>
                    <a:pt x="1184" y="2836"/>
                    <a:pt x="1232" y="2865"/>
                    <a:pt x="1299" y="2879"/>
                  </a:cubicBezTo>
                  <a:cubicBezTo>
                    <a:pt x="1300" y="2889"/>
                    <a:pt x="1304" y="2898"/>
                    <a:pt x="1311" y="2904"/>
                  </a:cubicBezTo>
                  <a:lnTo>
                    <a:pt x="1311" y="2939"/>
                  </a:lnTo>
                  <a:lnTo>
                    <a:pt x="1275" y="2937"/>
                  </a:lnTo>
                  <a:cubicBezTo>
                    <a:pt x="1275" y="2937"/>
                    <a:pt x="1217" y="2905"/>
                    <a:pt x="1177" y="2908"/>
                  </a:cubicBezTo>
                  <a:cubicBezTo>
                    <a:pt x="1177" y="2906"/>
                    <a:pt x="1176" y="2904"/>
                    <a:pt x="1176" y="2903"/>
                  </a:cubicBezTo>
                  <a:cubicBezTo>
                    <a:pt x="1176" y="2903"/>
                    <a:pt x="1129" y="2779"/>
                    <a:pt x="953" y="2819"/>
                  </a:cubicBezTo>
                  <a:cubicBezTo>
                    <a:pt x="953" y="2819"/>
                    <a:pt x="784" y="2861"/>
                    <a:pt x="821" y="3032"/>
                  </a:cubicBezTo>
                  <a:cubicBezTo>
                    <a:pt x="821" y="3032"/>
                    <a:pt x="830" y="3112"/>
                    <a:pt x="868" y="3113"/>
                  </a:cubicBezTo>
                  <a:cubicBezTo>
                    <a:pt x="868" y="3113"/>
                    <a:pt x="973" y="3104"/>
                    <a:pt x="968" y="3213"/>
                  </a:cubicBezTo>
                  <a:cubicBezTo>
                    <a:pt x="968" y="3213"/>
                    <a:pt x="955" y="3255"/>
                    <a:pt x="953" y="3294"/>
                  </a:cubicBezTo>
                  <a:cubicBezTo>
                    <a:pt x="951" y="3299"/>
                    <a:pt x="920" y="3365"/>
                    <a:pt x="886" y="3323"/>
                  </a:cubicBezTo>
                  <a:cubicBezTo>
                    <a:pt x="886" y="3323"/>
                    <a:pt x="841" y="3231"/>
                    <a:pt x="768" y="3351"/>
                  </a:cubicBezTo>
                  <a:cubicBezTo>
                    <a:pt x="768" y="3351"/>
                    <a:pt x="721" y="3438"/>
                    <a:pt x="785" y="3503"/>
                  </a:cubicBezTo>
                  <a:cubicBezTo>
                    <a:pt x="785" y="3503"/>
                    <a:pt x="811" y="3521"/>
                    <a:pt x="845" y="3757"/>
                  </a:cubicBezTo>
                  <a:cubicBezTo>
                    <a:pt x="845" y="3757"/>
                    <a:pt x="908" y="4249"/>
                    <a:pt x="977" y="4580"/>
                  </a:cubicBezTo>
                  <a:cubicBezTo>
                    <a:pt x="977" y="4580"/>
                    <a:pt x="1018" y="4822"/>
                    <a:pt x="935" y="4966"/>
                  </a:cubicBezTo>
                  <a:cubicBezTo>
                    <a:pt x="935" y="4966"/>
                    <a:pt x="862" y="5095"/>
                    <a:pt x="957" y="5172"/>
                  </a:cubicBezTo>
                  <a:cubicBezTo>
                    <a:pt x="957" y="5172"/>
                    <a:pt x="957" y="5173"/>
                    <a:pt x="958" y="5173"/>
                  </a:cubicBezTo>
                  <a:cubicBezTo>
                    <a:pt x="937" y="5189"/>
                    <a:pt x="924" y="5214"/>
                    <a:pt x="928" y="5255"/>
                  </a:cubicBezTo>
                  <a:cubicBezTo>
                    <a:pt x="920" y="5265"/>
                    <a:pt x="882" y="5324"/>
                    <a:pt x="941" y="5419"/>
                  </a:cubicBezTo>
                  <a:cubicBezTo>
                    <a:pt x="941" y="5419"/>
                    <a:pt x="947" y="6014"/>
                    <a:pt x="996" y="6213"/>
                  </a:cubicBezTo>
                  <a:cubicBezTo>
                    <a:pt x="996" y="6213"/>
                    <a:pt x="1014" y="6400"/>
                    <a:pt x="1028" y="6547"/>
                  </a:cubicBezTo>
                  <a:cubicBezTo>
                    <a:pt x="1022" y="6634"/>
                    <a:pt x="1022" y="6717"/>
                    <a:pt x="1042" y="6721"/>
                  </a:cubicBezTo>
                  <a:cubicBezTo>
                    <a:pt x="1042" y="6722"/>
                    <a:pt x="1042" y="6722"/>
                    <a:pt x="1042" y="6721"/>
                  </a:cubicBezTo>
                  <a:cubicBezTo>
                    <a:pt x="1042" y="6721"/>
                    <a:pt x="1176" y="6713"/>
                    <a:pt x="1192" y="6728"/>
                  </a:cubicBezTo>
                  <a:cubicBezTo>
                    <a:pt x="1192" y="6728"/>
                    <a:pt x="1257" y="6743"/>
                    <a:pt x="1214" y="6601"/>
                  </a:cubicBezTo>
                  <a:cubicBezTo>
                    <a:pt x="1214" y="6601"/>
                    <a:pt x="1098" y="6189"/>
                    <a:pt x="1152" y="5557"/>
                  </a:cubicBezTo>
                  <a:cubicBezTo>
                    <a:pt x="1152" y="5557"/>
                    <a:pt x="1162" y="5399"/>
                    <a:pt x="1209" y="5315"/>
                  </a:cubicBezTo>
                  <a:cubicBezTo>
                    <a:pt x="1209" y="5315"/>
                    <a:pt x="1261" y="5251"/>
                    <a:pt x="1235" y="5181"/>
                  </a:cubicBezTo>
                  <a:cubicBezTo>
                    <a:pt x="1242" y="5175"/>
                    <a:pt x="1249" y="5168"/>
                    <a:pt x="1256" y="5158"/>
                  </a:cubicBezTo>
                  <a:cubicBezTo>
                    <a:pt x="1256" y="5158"/>
                    <a:pt x="1303" y="5078"/>
                    <a:pt x="1248" y="4989"/>
                  </a:cubicBezTo>
                  <a:cubicBezTo>
                    <a:pt x="1248" y="4989"/>
                    <a:pt x="1161" y="4930"/>
                    <a:pt x="1098" y="4578"/>
                  </a:cubicBezTo>
                  <a:cubicBezTo>
                    <a:pt x="1098" y="4578"/>
                    <a:pt x="989" y="4053"/>
                    <a:pt x="971" y="3638"/>
                  </a:cubicBezTo>
                  <a:cubicBezTo>
                    <a:pt x="971" y="3638"/>
                    <a:pt x="1013" y="3603"/>
                    <a:pt x="971" y="3537"/>
                  </a:cubicBezTo>
                  <a:lnTo>
                    <a:pt x="993" y="3425"/>
                  </a:lnTo>
                  <a:cubicBezTo>
                    <a:pt x="993" y="3425"/>
                    <a:pt x="1027" y="3428"/>
                    <a:pt x="1053" y="3414"/>
                  </a:cubicBezTo>
                  <a:cubicBezTo>
                    <a:pt x="1063" y="3414"/>
                    <a:pt x="1075" y="3413"/>
                    <a:pt x="1089" y="3410"/>
                  </a:cubicBezTo>
                  <a:lnTo>
                    <a:pt x="1105" y="3411"/>
                  </a:lnTo>
                  <a:cubicBezTo>
                    <a:pt x="1105" y="3411"/>
                    <a:pt x="1066" y="3526"/>
                    <a:pt x="1144" y="3558"/>
                  </a:cubicBezTo>
                  <a:cubicBezTo>
                    <a:pt x="1144" y="3558"/>
                    <a:pt x="1229" y="3584"/>
                    <a:pt x="1315" y="3555"/>
                  </a:cubicBezTo>
                  <a:lnTo>
                    <a:pt x="1373" y="3522"/>
                  </a:lnTo>
                  <a:lnTo>
                    <a:pt x="1430" y="3556"/>
                  </a:lnTo>
                  <a:cubicBezTo>
                    <a:pt x="1517" y="3584"/>
                    <a:pt x="1602" y="3558"/>
                    <a:pt x="1602" y="3558"/>
                  </a:cubicBezTo>
                  <a:cubicBezTo>
                    <a:pt x="1679" y="3526"/>
                    <a:pt x="1641" y="3411"/>
                    <a:pt x="1641" y="3411"/>
                  </a:cubicBezTo>
                  <a:lnTo>
                    <a:pt x="1657" y="3410"/>
                  </a:lnTo>
                  <a:cubicBezTo>
                    <a:pt x="1689" y="3418"/>
                    <a:pt x="1714" y="3414"/>
                    <a:pt x="1733" y="3404"/>
                  </a:cubicBezTo>
                  <a:cubicBezTo>
                    <a:pt x="1742" y="3404"/>
                    <a:pt x="1748" y="3403"/>
                    <a:pt x="1748" y="3403"/>
                  </a:cubicBezTo>
                  <a:lnTo>
                    <a:pt x="1769" y="3516"/>
                  </a:lnTo>
                  <a:cubicBezTo>
                    <a:pt x="1727" y="3582"/>
                    <a:pt x="1769" y="3617"/>
                    <a:pt x="1769" y="3617"/>
                  </a:cubicBezTo>
                  <a:cubicBezTo>
                    <a:pt x="1751" y="4032"/>
                    <a:pt x="1643" y="4557"/>
                    <a:pt x="1643" y="4557"/>
                  </a:cubicBezTo>
                  <a:cubicBezTo>
                    <a:pt x="1580" y="4909"/>
                    <a:pt x="1493" y="4968"/>
                    <a:pt x="1493" y="4968"/>
                  </a:cubicBezTo>
                  <a:cubicBezTo>
                    <a:pt x="1438" y="5057"/>
                    <a:pt x="1485" y="5137"/>
                    <a:pt x="1485" y="5137"/>
                  </a:cubicBezTo>
                  <a:cubicBezTo>
                    <a:pt x="1491" y="5147"/>
                    <a:pt x="1498" y="5154"/>
                    <a:pt x="1505" y="5160"/>
                  </a:cubicBezTo>
                  <a:cubicBezTo>
                    <a:pt x="1479" y="5230"/>
                    <a:pt x="1532" y="5294"/>
                    <a:pt x="1532" y="5294"/>
                  </a:cubicBezTo>
                  <a:cubicBezTo>
                    <a:pt x="1578" y="5378"/>
                    <a:pt x="1589" y="5536"/>
                    <a:pt x="1589" y="5536"/>
                  </a:cubicBezTo>
                  <a:cubicBezTo>
                    <a:pt x="1643" y="6168"/>
                    <a:pt x="1527" y="6580"/>
                    <a:pt x="1527" y="6580"/>
                  </a:cubicBezTo>
                  <a:cubicBezTo>
                    <a:pt x="1483" y="6722"/>
                    <a:pt x="1548" y="6707"/>
                    <a:pt x="1548" y="6707"/>
                  </a:cubicBezTo>
                  <a:cubicBezTo>
                    <a:pt x="1565" y="6692"/>
                    <a:pt x="1698" y="6700"/>
                    <a:pt x="1698" y="6700"/>
                  </a:cubicBezTo>
                  <a:cubicBezTo>
                    <a:pt x="1699" y="6701"/>
                    <a:pt x="1699" y="6701"/>
                    <a:pt x="1699" y="6700"/>
                  </a:cubicBezTo>
                  <a:cubicBezTo>
                    <a:pt x="1718" y="6696"/>
                    <a:pt x="1718" y="6613"/>
                    <a:pt x="1713" y="6526"/>
                  </a:cubicBezTo>
                  <a:cubicBezTo>
                    <a:pt x="1726" y="6379"/>
                    <a:pt x="1745" y="6192"/>
                    <a:pt x="1745" y="6192"/>
                  </a:cubicBezTo>
                  <a:cubicBezTo>
                    <a:pt x="1793" y="5993"/>
                    <a:pt x="1799" y="5398"/>
                    <a:pt x="1799" y="5398"/>
                  </a:cubicBezTo>
                  <a:cubicBezTo>
                    <a:pt x="1859" y="5302"/>
                    <a:pt x="1821" y="5244"/>
                    <a:pt x="1813" y="5234"/>
                  </a:cubicBezTo>
                  <a:cubicBezTo>
                    <a:pt x="1817" y="5193"/>
                    <a:pt x="1803" y="5168"/>
                    <a:pt x="1782" y="5152"/>
                  </a:cubicBezTo>
                  <a:cubicBezTo>
                    <a:pt x="1783" y="5152"/>
                    <a:pt x="1784" y="5151"/>
                    <a:pt x="1784" y="5151"/>
                  </a:cubicBezTo>
                  <a:cubicBezTo>
                    <a:pt x="1879" y="5074"/>
                    <a:pt x="1805" y="4945"/>
                    <a:pt x="1805" y="4945"/>
                  </a:cubicBezTo>
                  <a:cubicBezTo>
                    <a:pt x="1723" y="4801"/>
                    <a:pt x="1763" y="4559"/>
                    <a:pt x="1763" y="4559"/>
                  </a:cubicBezTo>
                  <a:cubicBezTo>
                    <a:pt x="1832" y="4228"/>
                    <a:pt x="1895" y="3736"/>
                    <a:pt x="1895" y="3736"/>
                  </a:cubicBezTo>
                  <a:cubicBezTo>
                    <a:pt x="1930" y="3500"/>
                    <a:pt x="1955" y="3482"/>
                    <a:pt x="1955" y="3482"/>
                  </a:cubicBezTo>
                  <a:cubicBezTo>
                    <a:pt x="2019" y="3417"/>
                    <a:pt x="1972" y="3330"/>
                    <a:pt x="1972" y="3330"/>
                  </a:cubicBezTo>
                  <a:cubicBezTo>
                    <a:pt x="1900" y="3210"/>
                    <a:pt x="1855" y="3302"/>
                    <a:pt x="1855" y="3302"/>
                  </a:cubicBezTo>
                  <a:cubicBezTo>
                    <a:pt x="1827" y="3336"/>
                    <a:pt x="1801" y="3299"/>
                    <a:pt x="1791" y="3281"/>
                  </a:cubicBezTo>
                  <a:cubicBezTo>
                    <a:pt x="1788" y="3246"/>
                    <a:pt x="1777" y="3213"/>
                    <a:pt x="1777" y="3213"/>
                  </a:cubicBezTo>
                  <a:cubicBezTo>
                    <a:pt x="1773" y="3105"/>
                    <a:pt x="1878" y="3114"/>
                    <a:pt x="1878" y="3114"/>
                  </a:cubicBezTo>
                  <a:cubicBezTo>
                    <a:pt x="1916" y="3112"/>
                    <a:pt x="1925" y="3032"/>
                    <a:pt x="1925" y="3032"/>
                  </a:cubicBezTo>
                  <a:cubicBezTo>
                    <a:pt x="1962" y="2861"/>
                    <a:pt x="1792" y="2819"/>
                    <a:pt x="1792" y="2819"/>
                  </a:cubicBezTo>
                  <a:cubicBezTo>
                    <a:pt x="1616" y="2780"/>
                    <a:pt x="1570" y="2903"/>
                    <a:pt x="1570" y="2903"/>
                  </a:cubicBezTo>
                  <a:cubicBezTo>
                    <a:pt x="1568" y="2910"/>
                    <a:pt x="1566" y="2916"/>
                    <a:pt x="1564" y="2923"/>
                  </a:cubicBezTo>
                  <a:cubicBezTo>
                    <a:pt x="1551" y="2915"/>
                    <a:pt x="1532" y="2914"/>
                    <a:pt x="1505" y="2926"/>
                  </a:cubicBezTo>
                  <a:lnTo>
                    <a:pt x="1431" y="2940"/>
                  </a:lnTo>
                  <a:lnTo>
                    <a:pt x="1431" y="2911"/>
                  </a:lnTo>
                  <a:cubicBezTo>
                    <a:pt x="1444" y="2905"/>
                    <a:pt x="1454" y="2893"/>
                    <a:pt x="1454" y="2878"/>
                  </a:cubicBezTo>
                  <a:cubicBezTo>
                    <a:pt x="1518" y="2863"/>
                    <a:pt x="1563" y="2836"/>
                    <a:pt x="1563" y="2826"/>
                  </a:cubicBezTo>
                  <a:cubicBezTo>
                    <a:pt x="1563" y="2816"/>
                    <a:pt x="1517" y="2827"/>
                    <a:pt x="1451" y="2833"/>
                  </a:cubicBezTo>
                  <a:cubicBezTo>
                    <a:pt x="1447" y="2825"/>
                    <a:pt x="1440" y="2819"/>
                    <a:pt x="1431" y="2815"/>
                  </a:cubicBezTo>
                  <a:lnTo>
                    <a:pt x="1431" y="2782"/>
                  </a:lnTo>
                  <a:cubicBezTo>
                    <a:pt x="1441" y="2778"/>
                    <a:pt x="1448" y="2770"/>
                    <a:pt x="1451" y="2760"/>
                  </a:cubicBezTo>
                  <a:cubicBezTo>
                    <a:pt x="1521" y="2747"/>
                    <a:pt x="1570" y="2717"/>
                    <a:pt x="1570" y="2707"/>
                  </a:cubicBezTo>
                  <a:cubicBezTo>
                    <a:pt x="1570" y="2696"/>
                    <a:pt x="1522" y="2708"/>
                    <a:pt x="1453" y="2714"/>
                  </a:cubicBezTo>
                  <a:cubicBezTo>
                    <a:pt x="1451" y="2702"/>
                    <a:pt x="1443" y="2692"/>
                    <a:pt x="1431" y="2687"/>
                  </a:cubicBezTo>
                  <a:lnTo>
                    <a:pt x="1431" y="2653"/>
                  </a:lnTo>
                  <a:cubicBezTo>
                    <a:pt x="1440" y="2649"/>
                    <a:pt x="1446" y="2643"/>
                    <a:pt x="1450" y="2635"/>
                  </a:cubicBezTo>
                  <a:cubicBezTo>
                    <a:pt x="1517" y="2621"/>
                    <a:pt x="1564" y="2592"/>
                    <a:pt x="1564" y="2582"/>
                  </a:cubicBezTo>
                  <a:cubicBezTo>
                    <a:pt x="1564" y="2572"/>
                    <a:pt x="1518" y="2582"/>
                    <a:pt x="1453" y="2589"/>
                  </a:cubicBezTo>
                  <a:cubicBezTo>
                    <a:pt x="1452" y="2575"/>
                    <a:pt x="1443" y="2564"/>
                    <a:pt x="1431" y="2559"/>
                  </a:cubicBezTo>
                  <a:lnTo>
                    <a:pt x="1431" y="2524"/>
                  </a:lnTo>
                  <a:cubicBezTo>
                    <a:pt x="1442" y="2519"/>
                    <a:pt x="1450" y="2509"/>
                    <a:pt x="1452" y="2497"/>
                  </a:cubicBezTo>
                  <a:cubicBezTo>
                    <a:pt x="1500" y="2482"/>
                    <a:pt x="1532" y="2457"/>
                    <a:pt x="1532" y="2448"/>
                  </a:cubicBezTo>
                  <a:cubicBezTo>
                    <a:pt x="1532" y="2439"/>
                    <a:pt x="1499" y="2447"/>
                    <a:pt x="1451" y="2454"/>
                  </a:cubicBezTo>
                  <a:cubicBezTo>
                    <a:pt x="1448" y="2443"/>
                    <a:pt x="1441" y="2435"/>
                    <a:pt x="1431" y="2430"/>
                  </a:cubicBezTo>
                  <a:lnTo>
                    <a:pt x="1431" y="2395"/>
                  </a:lnTo>
                  <a:cubicBezTo>
                    <a:pt x="1438" y="2392"/>
                    <a:pt x="1444" y="2386"/>
                    <a:pt x="1447" y="2380"/>
                  </a:cubicBezTo>
                  <a:cubicBezTo>
                    <a:pt x="1519" y="2392"/>
                    <a:pt x="1630" y="2419"/>
                    <a:pt x="1720" y="2474"/>
                  </a:cubicBezTo>
                  <a:cubicBezTo>
                    <a:pt x="1633" y="2400"/>
                    <a:pt x="1523" y="2364"/>
                    <a:pt x="1452" y="2347"/>
                  </a:cubicBezTo>
                  <a:lnTo>
                    <a:pt x="1452" y="2334"/>
                  </a:lnTo>
                  <a:cubicBezTo>
                    <a:pt x="1452" y="2320"/>
                    <a:pt x="1443" y="2308"/>
                    <a:pt x="1431" y="2302"/>
                  </a:cubicBezTo>
                  <a:lnTo>
                    <a:pt x="1431" y="2284"/>
                  </a:lnTo>
                  <a:cubicBezTo>
                    <a:pt x="1499" y="2295"/>
                    <a:pt x="1619" y="2321"/>
                    <a:pt x="1716" y="2377"/>
                  </a:cubicBezTo>
                  <a:cubicBezTo>
                    <a:pt x="1718" y="2381"/>
                    <a:pt x="1720" y="2385"/>
                    <a:pt x="1723" y="2388"/>
                  </a:cubicBezTo>
                  <a:cubicBezTo>
                    <a:pt x="1743" y="2494"/>
                    <a:pt x="1797" y="2549"/>
                    <a:pt x="1818" y="2549"/>
                  </a:cubicBezTo>
                  <a:cubicBezTo>
                    <a:pt x="1835" y="2549"/>
                    <a:pt x="1846" y="2537"/>
                    <a:pt x="1846" y="2536"/>
                  </a:cubicBezTo>
                  <a:cubicBezTo>
                    <a:pt x="1878" y="2503"/>
                    <a:pt x="1897" y="2464"/>
                    <a:pt x="1900" y="2421"/>
                  </a:cubicBezTo>
                  <a:cubicBezTo>
                    <a:pt x="1902" y="2398"/>
                    <a:pt x="1899" y="2378"/>
                    <a:pt x="1895" y="2363"/>
                  </a:cubicBezTo>
                  <a:cubicBezTo>
                    <a:pt x="1901" y="2350"/>
                    <a:pt x="1904" y="2337"/>
                    <a:pt x="1906" y="2323"/>
                  </a:cubicBezTo>
                  <a:cubicBezTo>
                    <a:pt x="1908" y="2300"/>
                    <a:pt x="1904" y="2280"/>
                    <a:pt x="1900" y="2265"/>
                  </a:cubicBezTo>
                  <a:cubicBezTo>
                    <a:pt x="1910" y="2249"/>
                    <a:pt x="1917" y="2232"/>
                    <a:pt x="1919" y="2214"/>
                  </a:cubicBezTo>
                  <a:cubicBezTo>
                    <a:pt x="1922" y="2194"/>
                    <a:pt x="1918" y="2176"/>
                    <a:pt x="1913" y="2162"/>
                  </a:cubicBezTo>
                  <a:cubicBezTo>
                    <a:pt x="1927" y="2141"/>
                    <a:pt x="1936" y="2120"/>
                    <a:pt x="1939" y="2098"/>
                  </a:cubicBezTo>
                  <a:cubicBezTo>
                    <a:pt x="1946" y="2049"/>
                    <a:pt x="1921" y="2008"/>
                    <a:pt x="1914" y="1997"/>
                  </a:cubicBezTo>
                  <a:cubicBezTo>
                    <a:pt x="1917" y="1990"/>
                    <a:pt x="1919" y="1982"/>
                    <a:pt x="1920" y="1975"/>
                  </a:cubicBezTo>
                  <a:cubicBezTo>
                    <a:pt x="1931" y="1922"/>
                    <a:pt x="1899" y="1883"/>
                    <a:pt x="1892" y="1875"/>
                  </a:cubicBezTo>
                  <a:cubicBezTo>
                    <a:pt x="1897" y="1866"/>
                    <a:pt x="1899" y="1858"/>
                    <a:pt x="1898" y="1849"/>
                  </a:cubicBezTo>
                  <a:cubicBezTo>
                    <a:pt x="1898" y="1835"/>
                    <a:pt x="1886" y="1820"/>
                    <a:pt x="1866" y="1807"/>
                  </a:cubicBezTo>
                  <a:cubicBezTo>
                    <a:pt x="1869" y="1779"/>
                    <a:pt x="1868" y="1757"/>
                    <a:pt x="1868" y="1757"/>
                  </a:cubicBezTo>
                  <a:cubicBezTo>
                    <a:pt x="1849" y="1660"/>
                    <a:pt x="1910" y="1606"/>
                    <a:pt x="1947" y="1583"/>
                  </a:cubicBezTo>
                  <a:cubicBezTo>
                    <a:pt x="1950" y="1596"/>
                    <a:pt x="1958" y="1610"/>
                    <a:pt x="1974" y="1621"/>
                  </a:cubicBezTo>
                  <a:cubicBezTo>
                    <a:pt x="1974" y="1621"/>
                    <a:pt x="2042" y="1847"/>
                    <a:pt x="2003" y="2485"/>
                  </a:cubicBezTo>
                  <a:lnTo>
                    <a:pt x="1974" y="2578"/>
                  </a:lnTo>
                  <a:cubicBezTo>
                    <a:pt x="1974" y="2578"/>
                    <a:pt x="1931" y="2686"/>
                    <a:pt x="2008" y="2685"/>
                  </a:cubicBezTo>
                  <a:lnTo>
                    <a:pt x="2028" y="2728"/>
                  </a:lnTo>
                  <a:cubicBezTo>
                    <a:pt x="2023" y="2739"/>
                    <a:pt x="2021" y="2755"/>
                    <a:pt x="2032" y="2777"/>
                  </a:cubicBezTo>
                  <a:cubicBezTo>
                    <a:pt x="2032" y="2777"/>
                    <a:pt x="2080" y="2831"/>
                    <a:pt x="2109" y="2964"/>
                  </a:cubicBezTo>
                  <a:cubicBezTo>
                    <a:pt x="2109" y="2964"/>
                    <a:pt x="2206" y="3384"/>
                    <a:pt x="2258" y="3515"/>
                  </a:cubicBezTo>
                  <a:cubicBezTo>
                    <a:pt x="2258" y="3515"/>
                    <a:pt x="2263" y="3575"/>
                    <a:pt x="2297" y="3589"/>
                  </a:cubicBezTo>
                  <a:cubicBezTo>
                    <a:pt x="2291" y="3597"/>
                    <a:pt x="2288" y="3607"/>
                    <a:pt x="2288" y="3618"/>
                  </a:cubicBezTo>
                  <a:cubicBezTo>
                    <a:pt x="2288" y="3637"/>
                    <a:pt x="2297" y="3654"/>
                    <a:pt x="2311" y="3664"/>
                  </a:cubicBezTo>
                  <a:cubicBezTo>
                    <a:pt x="2303" y="3686"/>
                    <a:pt x="2285" y="3740"/>
                    <a:pt x="2289" y="3796"/>
                  </a:cubicBezTo>
                  <a:lnTo>
                    <a:pt x="2301" y="3961"/>
                  </a:lnTo>
                  <a:cubicBezTo>
                    <a:pt x="2301" y="3961"/>
                    <a:pt x="2340" y="3988"/>
                    <a:pt x="2343" y="3948"/>
                  </a:cubicBezTo>
                  <a:cubicBezTo>
                    <a:pt x="2343" y="3948"/>
                    <a:pt x="2310" y="3781"/>
                    <a:pt x="2340" y="3775"/>
                  </a:cubicBezTo>
                  <a:cubicBezTo>
                    <a:pt x="2340" y="3775"/>
                    <a:pt x="2355" y="3749"/>
                    <a:pt x="2386" y="3967"/>
                  </a:cubicBezTo>
                  <a:cubicBezTo>
                    <a:pt x="2386" y="3967"/>
                    <a:pt x="2413" y="3979"/>
                    <a:pt x="2421" y="3954"/>
                  </a:cubicBez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1" name="Freeform: Shape 100">
            <a:extLst>
              <a:ext uri="{FF2B5EF4-FFF2-40B4-BE49-F238E27FC236}">
                <a16:creationId xmlns:a16="http://schemas.microsoft.com/office/drawing/2014/main" id="{4A16C01F-DA78-4ADF-A9F7-28F02A8B0D8E}"/>
              </a:ext>
            </a:extLst>
          </p:cNvPr>
          <p:cNvSpPr>
            <a:spLocks/>
          </p:cNvSpPr>
          <p:nvPr/>
        </p:nvSpPr>
        <p:spPr bwMode="auto">
          <a:xfrm>
            <a:off x="356652" y="2951708"/>
            <a:ext cx="1523920" cy="2812312"/>
          </a:xfrm>
          <a:custGeom>
            <a:avLst/>
            <a:gdLst>
              <a:gd name="connsiteX0" fmla="*/ 229615 w 1523920"/>
              <a:gd name="connsiteY0" fmla="*/ 0 h 2812312"/>
              <a:gd name="connsiteX1" fmla="*/ 1294306 w 1523920"/>
              <a:gd name="connsiteY1" fmla="*/ 0 h 2812312"/>
              <a:gd name="connsiteX2" fmla="*/ 1294846 w 1523920"/>
              <a:gd name="connsiteY2" fmla="*/ 5875 h 2812312"/>
              <a:gd name="connsiteX3" fmla="*/ 1287976 w 1523920"/>
              <a:gd name="connsiteY3" fmla="*/ 119837 h 2812312"/>
              <a:gd name="connsiteX4" fmla="*/ 1271321 w 1523920"/>
              <a:gd name="connsiteY4" fmla="*/ 235354 h 2812312"/>
              <a:gd name="connsiteX5" fmla="*/ 1407891 w 1523920"/>
              <a:gd name="connsiteY5" fmla="*/ 728927 h 2812312"/>
              <a:gd name="connsiteX6" fmla="*/ 1426212 w 1523920"/>
              <a:gd name="connsiteY6" fmla="*/ 780882 h 2812312"/>
              <a:gd name="connsiteX7" fmla="*/ 1521699 w 1523920"/>
              <a:gd name="connsiteY7" fmla="*/ 916850 h 2812312"/>
              <a:gd name="connsiteX8" fmla="*/ 1523920 w 1523920"/>
              <a:gd name="connsiteY8" fmla="*/ 1030156 h 2812312"/>
              <a:gd name="connsiteX9" fmla="*/ 1498938 w 1523920"/>
              <a:gd name="connsiteY9" fmla="*/ 1047843 h 2812312"/>
              <a:gd name="connsiteX10" fmla="*/ 1502824 w 1523920"/>
              <a:gd name="connsiteY10" fmla="*/ 1152305 h 2812312"/>
              <a:gd name="connsiteX11" fmla="*/ 1467849 w 1523920"/>
              <a:gd name="connsiteY11" fmla="*/ 1156174 h 2812312"/>
              <a:gd name="connsiteX12" fmla="*/ 1425656 w 1523920"/>
              <a:gd name="connsiteY12" fmla="*/ 1191548 h 2812312"/>
              <a:gd name="connsiteX13" fmla="*/ 1407891 w 1523920"/>
              <a:gd name="connsiteY13" fmla="*/ 1156174 h 2812312"/>
              <a:gd name="connsiteX14" fmla="*/ 1359037 w 1523920"/>
              <a:gd name="connsiteY14" fmla="*/ 1153964 h 2812312"/>
              <a:gd name="connsiteX15" fmla="*/ 1340162 w 1523920"/>
              <a:gd name="connsiteY15" fmla="*/ 1098139 h 2812312"/>
              <a:gd name="connsiteX16" fmla="*/ 1326838 w 1523920"/>
              <a:gd name="connsiteY16" fmla="*/ 1149542 h 2812312"/>
              <a:gd name="connsiteX17" fmla="*/ 1296304 w 1523920"/>
              <a:gd name="connsiteY17" fmla="*/ 1150095 h 2812312"/>
              <a:gd name="connsiteX18" fmla="*/ 1286311 w 1523920"/>
              <a:gd name="connsiteY18" fmla="*/ 1068293 h 2812312"/>
              <a:gd name="connsiteX19" fmla="*/ 1272432 w 1523920"/>
              <a:gd name="connsiteY19" fmla="*/ 1004731 h 2812312"/>
              <a:gd name="connsiteX20" fmla="*/ 1269656 w 1523920"/>
              <a:gd name="connsiteY20" fmla="*/ 838364 h 2812312"/>
              <a:gd name="connsiteX21" fmla="*/ 1084232 w 1523920"/>
              <a:gd name="connsiteY21" fmla="*/ 275702 h 2812312"/>
              <a:gd name="connsiteX22" fmla="*/ 1077570 w 1523920"/>
              <a:gd name="connsiteY22" fmla="*/ 145815 h 2812312"/>
              <a:gd name="connsiteX23" fmla="*/ 1064801 w 1523920"/>
              <a:gd name="connsiteY23" fmla="*/ 269622 h 2812312"/>
              <a:gd name="connsiteX24" fmla="*/ 1148075 w 1523920"/>
              <a:gd name="connsiteY24" fmla="*/ 623359 h 2812312"/>
              <a:gd name="connsiteX25" fmla="*/ 1090894 w 1523920"/>
              <a:gd name="connsiteY25" fmla="*/ 1350177 h 2812312"/>
              <a:gd name="connsiteX26" fmla="*/ 1062025 w 1523920"/>
              <a:gd name="connsiteY26" fmla="*/ 1447454 h 2812312"/>
              <a:gd name="connsiteX27" fmla="*/ 1052032 w 1523920"/>
              <a:gd name="connsiteY27" fmla="*/ 1721047 h 2812312"/>
              <a:gd name="connsiteX28" fmla="*/ 1035933 w 1523920"/>
              <a:gd name="connsiteY28" fmla="*/ 2174272 h 2812312"/>
              <a:gd name="connsiteX29" fmla="*/ 972644 w 1523920"/>
              <a:gd name="connsiteY29" fmla="*/ 2483239 h 2812312"/>
              <a:gd name="connsiteX30" fmla="*/ 994851 w 1523920"/>
              <a:gd name="connsiteY30" fmla="*/ 2536852 h 2812312"/>
              <a:gd name="connsiteX31" fmla="*/ 1186937 w 1523920"/>
              <a:gd name="connsiteY31" fmla="*/ 2741909 h 2812312"/>
              <a:gd name="connsiteX32" fmla="*/ 1173613 w 1523920"/>
              <a:gd name="connsiteY32" fmla="*/ 2780599 h 2812312"/>
              <a:gd name="connsiteX33" fmla="*/ 1084232 w 1523920"/>
              <a:gd name="connsiteY33" fmla="*/ 2798838 h 2812312"/>
              <a:gd name="connsiteX34" fmla="*/ 1009840 w 1523920"/>
              <a:gd name="connsiteY34" fmla="*/ 2773966 h 2812312"/>
              <a:gd name="connsiteX35" fmla="*/ 940445 w 1523920"/>
              <a:gd name="connsiteY35" fmla="*/ 2719800 h 2812312"/>
              <a:gd name="connsiteX36" fmla="*/ 851064 w 1523920"/>
              <a:gd name="connsiteY36" fmla="*/ 2647947 h 2812312"/>
              <a:gd name="connsiteX37" fmla="*/ 819419 w 1523920"/>
              <a:gd name="connsiteY37" fmla="*/ 2528009 h 2812312"/>
              <a:gd name="connsiteX38" fmla="*/ 818309 w 1523920"/>
              <a:gd name="connsiteY38" fmla="*/ 2458920 h 2812312"/>
              <a:gd name="connsiteX39" fmla="*/ 831078 w 1523920"/>
              <a:gd name="connsiteY39" fmla="*/ 2155480 h 2812312"/>
              <a:gd name="connsiteX40" fmla="*/ 803320 w 1523920"/>
              <a:gd name="connsiteY40" fmla="*/ 1910075 h 2812312"/>
              <a:gd name="connsiteX41" fmla="*/ 817754 w 1523920"/>
              <a:gd name="connsiteY41" fmla="*/ 1760843 h 2812312"/>
              <a:gd name="connsiteX42" fmla="*/ 791661 w 1523920"/>
              <a:gd name="connsiteY42" fmla="*/ 1537547 h 2812312"/>
              <a:gd name="connsiteX43" fmla="*/ 761683 w 1523920"/>
              <a:gd name="connsiteY43" fmla="*/ 888661 h 2812312"/>
              <a:gd name="connsiteX44" fmla="*/ 731704 w 1523920"/>
              <a:gd name="connsiteY44" fmla="*/ 1537547 h 2812312"/>
              <a:gd name="connsiteX45" fmla="*/ 706166 w 1523920"/>
              <a:gd name="connsiteY45" fmla="*/ 1760843 h 2812312"/>
              <a:gd name="connsiteX46" fmla="*/ 720601 w 1523920"/>
              <a:gd name="connsiteY46" fmla="*/ 1910075 h 2812312"/>
              <a:gd name="connsiteX47" fmla="*/ 692842 w 1523920"/>
              <a:gd name="connsiteY47" fmla="*/ 2155480 h 2812312"/>
              <a:gd name="connsiteX48" fmla="*/ 705611 w 1523920"/>
              <a:gd name="connsiteY48" fmla="*/ 2458920 h 2812312"/>
              <a:gd name="connsiteX49" fmla="*/ 703946 w 1523920"/>
              <a:gd name="connsiteY49" fmla="*/ 2528009 h 2812312"/>
              <a:gd name="connsiteX50" fmla="*/ 672301 w 1523920"/>
              <a:gd name="connsiteY50" fmla="*/ 2647947 h 2812312"/>
              <a:gd name="connsiteX51" fmla="*/ 582920 w 1523920"/>
              <a:gd name="connsiteY51" fmla="*/ 2719800 h 2812312"/>
              <a:gd name="connsiteX52" fmla="*/ 514080 w 1523920"/>
              <a:gd name="connsiteY52" fmla="*/ 2773966 h 2812312"/>
              <a:gd name="connsiteX53" fmla="*/ 439689 w 1523920"/>
              <a:gd name="connsiteY53" fmla="*/ 2798838 h 2812312"/>
              <a:gd name="connsiteX54" fmla="*/ 350307 w 1523920"/>
              <a:gd name="connsiteY54" fmla="*/ 2780599 h 2812312"/>
              <a:gd name="connsiteX55" fmla="*/ 336984 w 1523920"/>
              <a:gd name="connsiteY55" fmla="*/ 2741909 h 2812312"/>
              <a:gd name="connsiteX56" fmla="*/ 529070 w 1523920"/>
              <a:gd name="connsiteY56" fmla="*/ 2536852 h 2812312"/>
              <a:gd name="connsiteX57" fmla="*/ 551276 w 1523920"/>
              <a:gd name="connsiteY57" fmla="*/ 2483239 h 2812312"/>
              <a:gd name="connsiteX58" fmla="*/ 487988 w 1523920"/>
              <a:gd name="connsiteY58" fmla="*/ 2174272 h 2812312"/>
              <a:gd name="connsiteX59" fmla="*/ 471888 w 1523920"/>
              <a:gd name="connsiteY59" fmla="*/ 1721047 h 2812312"/>
              <a:gd name="connsiteX60" fmla="*/ 461895 w 1523920"/>
              <a:gd name="connsiteY60" fmla="*/ 1447454 h 2812312"/>
              <a:gd name="connsiteX61" fmla="*/ 433027 w 1523920"/>
              <a:gd name="connsiteY61" fmla="*/ 1350177 h 2812312"/>
              <a:gd name="connsiteX62" fmla="*/ 375845 w 1523920"/>
              <a:gd name="connsiteY62" fmla="*/ 623359 h 2812312"/>
              <a:gd name="connsiteX63" fmla="*/ 458564 w 1523920"/>
              <a:gd name="connsiteY63" fmla="*/ 269622 h 2812312"/>
              <a:gd name="connsiteX64" fmla="*/ 446350 w 1523920"/>
              <a:gd name="connsiteY64" fmla="*/ 145815 h 2812312"/>
              <a:gd name="connsiteX65" fmla="*/ 439689 w 1523920"/>
              <a:gd name="connsiteY65" fmla="*/ 275702 h 2812312"/>
              <a:gd name="connsiteX66" fmla="*/ 253709 w 1523920"/>
              <a:gd name="connsiteY66" fmla="*/ 838364 h 2812312"/>
              <a:gd name="connsiteX67" fmla="*/ 251489 w 1523920"/>
              <a:gd name="connsiteY67" fmla="*/ 1004731 h 2812312"/>
              <a:gd name="connsiteX68" fmla="*/ 237610 w 1523920"/>
              <a:gd name="connsiteY68" fmla="*/ 1068293 h 2812312"/>
              <a:gd name="connsiteX69" fmla="*/ 227617 w 1523920"/>
              <a:gd name="connsiteY69" fmla="*/ 1150095 h 2812312"/>
              <a:gd name="connsiteX70" fmla="*/ 197083 w 1523920"/>
              <a:gd name="connsiteY70" fmla="*/ 1149542 h 2812312"/>
              <a:gd name="connsiteX71" fmla="*/ 183759 w 1523920"/>
              <a:gd name="connsiteY71" fmla="*/ 1098139 h 2812312"/>
              <a:gd name="connsiteX72" fmla="*/ 164883 w 1523920"/>
              <a:gd name="connsiteY72" fmla="*/ 1153964 h 2812312"/>
              <a:gd name="connsiteX73" fmla="*/ 116029 w 1523920"/>
              <a:gd name="connsiteY73" fmla="*/ 1156174 h 2812312"/>
              <a:gd name="connsiteX74" fmla="*/ 98264 w 1523920"/>
              <a:gd name="connsiteY74" fmla="*/ 1191548 h 2812312"/>
              <a:gd name="connsiteX75" fmla="*/ 56072 w 1523920"/>
              <a:gd name="connsiteY75" fmla="*/ 1156174 h 2812312"/>
              <a:gd name="connsiteX76" fmla="*/ 20541 w 1523920"/>
              <a:gd name="connsiteY76" fmla="*/ 1152305 h 2812312"/>
              <a:gd name="connsiteX77" fmla="*/ 24982 w 1523920"/>
              <a:gd name="connsiteY77" fmla="*/ 1047843 h 2812312"/>
              <a:gd name="connsiteX78" fmla="*/ 0 w 1523920"/>
              <a:gd name="connsiteY78" fmla="*/ 1030156 h 2812312"/>
              <a:gd name="connsiteX79" fmla="*/ 2221 w 1523920"/>
              <a:gd name="connsiteY79" fmla="*/ 916850 h 2812312"/>
              <a:gd name="connsiteX80" fmla="*/ 97709 w 1523920"/>
              <a:gd name="connsiteY80" fmla="*/ 780882 h 2812312"/>
              <a:gd name="connsiteX81" fmla="*/ 116029 w 1523920"/>
              <a:gd name="connsiteY81" fmla="*/ 728927 h 2812312"/>
              <a:gd name="connsiteX82" fmla="*/ 252599 w 1523920"/>
              <a:gd name="connsiteY82" fmla="*/ 235354 h 2812312"/>
              <a:gd name="connsiteX83" fmla="*/ 235944 w 1523920"/>
              <a:gd name="connsiteY83" fmla="*/ 119837 h 2812312"/>
              <a:gd name="connsiteX84" fmla="*/ 229074 w 1523920"/>
              <a:gd name="connsiteY84" fmla="*/ 5875 h 281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23920" h="2812312">
                <a:moveTo>
                  <a:pt x="229615" y="0"/>
                </a:moveTo>
                <a:lnTo>
                  <a:pt x="1294306" y="0"/>
                </a:lnTo>
                <a:lnTo>
                  <a:pt x="1294846" y="5875"/>
                </a:lnTo>
                <a:cubicBezTo>
                  <a:pt x="1295991" y="43701"/>
                  <a:pt x="1294360" y="82805"/>
                  <a:pt x="1287976" y="119837"/>
                </a:cubicBezTo>
                <a:lnTo>
                  <a:pt x="1271321" y="235354"/>
                </a:lnTo>
                <a:cubicBezTo>
                  <a:pt x="1271321" y="235354"/>
                  <a:pt x="1362368" y="456992"/>
                  <a:pt x="1407891" y="728927"/>
                </a:cubicBezTo>
                <a:lnTo>
                  <a:pt x="1426212" y="780882"/>
                </a:lnTo>
                <a:lnTo>
                  <a:pt x="1521699" y="916850"/>
                </a:lnTo>
                <a:lnTo>
                  <a:pt x="1523920" y="1030156"/>
                </a:lnTo>
                <a:cubicBezTo>
                  <a:pt x="1523920" y="1030156"/>
                  <a:pt x="1520034" y="1071609"/>
                  <a:pt x="1498938" y="1047843"/>
                </a:cubicBezTo>
                <a:lnTo>
                  <a:pt x="1502824" y="1152305"/>
                </a:lnTo>
                <a:cubicBezTo>
                  <a:pt x="1502824" y="1152305"/>
                  <a:pt x="1499493" y="1186574"/>
                  <a:pt x="1467849" y="1156174"/>
                </a:cubicBezTo>
                <a:cubicBezTo>
                  <a:pt x="1467849" y="1156174"/>
                  <a:pt x="1477842" y="1274455"/>
                  <a:pt x="1425656" y="1191548"/>
                </a:cubicBezTo>
                <a:lnTo>
                  <a:pt x="1407891" y="1156174"/>
                </a:lnTo>
                <a:cubicBezTo>
                  <a:pt x="1407891" y="1156174"/>
                  <a:pt x="1390126" y="1247925"/>
                  <a:pt x="1359037" y="1153964"/>
                </a:cubicBezTo>
                <a:lnTo>
                  <a:pt x="1340162" y="1098139"/>
                </a:lnTo>
                <a:cubicBezTo>
                  <a:pt x="1340162" y="1098139"/>
                  <a:pt x="1341272" y="1141804"/>
                  <a:pt x="1326838" y="1149542"/>
                </a:cubicBezTo>
                <a:cubicBezTo>
                  <a:pt x="1326838" y="1149542"/>
                  <a:pt x="1313514" y="1158938"/>
                  <a:pt x="1296304" y="1150095"/>
                </a:cubicBezTo>
                <a:cubicBezTo>
                  <a:pt x="1296304" y="1150095"/>
                  <a:pt x="1297969" y="1089296"/>
                  <a:pt x="1286311" y="1068293"/>
                </a:cubicBezTo>
                <a:lnTo>
                  <a:pt x="1272432" y="1004731"/>
                </a:lnTo>
                <a:cubicBezTo>
                  <a:pt x="1272432" y="1004731"/>
                  <a:pt x="1239677" y="917955"/>
                  <a:pt x="1269656" y="838364"/>
                </a:cubicBezTo>
                <a:cubicBezTo>
                  <a:pt x="1269656" y="838364"/>
                  <a:pt x="1092559" y="526081"/>
                  <a:pt x="1084232" y="275702"/>
                </a:cubicBezTo>
                <a:lnTo>
                  <a:pt x="1077570" y="145815"/>
                </a:lnTo>
                <a:cubicBezTo>
                  <a:pt x="1077570" y="145815"/>
                  <a:pt x="1063691" y="226511"/>
                  <a:pt x="1064801" y="269622"/>
                </a:cubicBezTo>
                <a:cubicBezTo>
                  <a:pt x="1064801" y="269622"/>
                  <a:pt x="1114211" y="526081"/>
                  <a:pt x="1148075" y="623359"/>
                </a:cubicBezTo>
                <a:cubicBezTo>
                  <a:pt x="1148075" y="623359"/>
                  <a:pt x="1208588" y="937300"/>
                  <a:pt x="1090894" y="1350177"/>
                </a:cubicBezTo>
                <a:lnTo>
                  <a:pt x="1062025" y="1447454"/>
                </a:lnTo>
                <a:cubicBezTo>
                  <a:pt x="1062025" y="1447454"/>
                  <a:pt x="1077015" y="1580105"/>
                  <a:pt x="1052032" y="1721047"/>
                </a:cubicBezTo>
                <a:cubicBezTo>
                  <a:pt x="1052032" y="1721047"/>
                  <a:pt x="1109214" y="1937711"/>
                  <a:pt x="1035933" y="2174272"/>
                </a:cubicBezTo>
                <a:cubicBezTo>
                  <a:pt x="1035933" y="2174272"/>
                  <a:pt x="969313" y="2376013"/>
                  <a:pt x="972644" y="2483239"/>
                </a:cubicBezTo>
                <a:cubicBezTo>
                  <a:pt x="972644" y="2483239"/>
                  <a:pt x="994851" y="2518613"/>
                  <a:pt x="994851" y="2536852"/>
                </a:cubicBezTo>
                <a:cubicBezTo>
                  <a:pt x="994851" y="2536852"/>
                  <a:pt x="1178609" y="2683321"/>
                  <a:pt x="1186937" y="2741909"/>
                </a:cubicBezTo>
                <a:lnTo>
                  <a:pt x="1173613" y="2780599"/>
                </a:lnTo>
                <a:cubicBezTo>
                  <a:pt x="1173613" y="2780599"/>
                  <a:pt x="1173613" y="2837528"/>
                  <a:pt x="1084232" y="2798838"/>
                </a:cubicBezTo>
                <a:lnTo>
                  <a:pt x="1009840" y="2773966"/>
                </a:lnTo>
                <a:cubicBezTo>
                  <a:pt x="1009840" y="2773966"/>
                  <a:pt x="947662" y="2748541"/>
                  <a:pt x="940445" y="2719800"/>
                </a:cubicBezTo>
                <a:cubicBezTo>
                  <a:pt x="940445" y="2719800"/>
                  <a:pt x="905470" y="2667845"/>
                  <a:pt x="851064" y="2647947"/>
                </a:cubicBezTo>
                <a:cubicBezTo>
                  <a:pt x="851064" y="2647947"/>
                  <a:pt x="768900" y="2612574"/>
                  <a:pt x="819419" y="2528009"/>
                </a:cubicBezTo>
                <a:cubicBezTo>
                  <a:pt x="819419" y="2528009"/>
                  <a:pt x="802209" y="2482686"/>
                  <a:pt x="818309" y="2458920"/>
                </a:cubicBezTo>
                <a:cubicBezTo>
                  <a:pt x="818309" y="2458920"/>
                  <a:pt x="846067" y="2271550"/>
                  <a:pt x="831078" y="2155480"/>
                </a:cubicBezTo>
                <a:cubicBezTo>
                  <a:pt x="831078" y="2155480"/>
                  <a:pt x="777782" y="2041068"/>
                  <a:pt x="803320" y="1910075"/>
                </a:cubicBezTo>
                <a:cubicBezTo>
                  <a:pt x="803320" y="1910075"/>
                  <a:pt x="829412" y="1796769"/>
                  <a:pt x="817754" y="1760843"/>
                </a:cubicBezTo>
                <a:cubicBezTo>
                  <a:pt x="817754" y="1760843"/>
                  <a:pt x="784444" y="1635377"/>
                  <a:pt x="791661" y="1537547"/>
                </a:cubicBezTo>
                <a:lnTo>
                  <a:pt x="761683" y="888661"/>
                </a:lnTo>
                <a:lnTo>
                  <a:pt x="731704" y="1537547"/>
                </a:lnTo>
                <a:cubicBezTo>
                  <a:pt x="739476" y="1635377"/>
                  <a:pt x="706166" y="1760843"/>
                  <a:pt x="706166" y="1760843"/>
                </a:cubicBezTo>
                <a:cubicBezTo>
                  <a:pt x="694508" y="1796769"/>
                  <a:pt x="720601" y="1910075"/>
                  <a:pt x="720601" y="1910075"/>
                </a:cubicBezTo>
                <a:cubicBezTo>
                  <a:pt x="746138" y="2041068"/>
                  <a:pt x="692842" y="2155480"/>
                  <a:pt x="692842" y="2155480"/>
                </a:cubicBezTo>
                <a:cubicBezTo>
                  <a:pt x="677853" y="2271550"/>
                  <a:pt x="705611" y="2458920"/>
                  <a:pt x="705611" y="2458920"/>
                </a:cubicBezTo>
                <a:cubicBezTo>
                  <a:pt x="721711" y="2482686"/>
                  <a:pt x="703946" y="2528009"/>
                  <a:pt x="703946" y="2528009"/>
                </a:cubicBezTo>
                <a:cubicBezTo>
                  <a:pt x="755021" y="2612574"/>
                  <a:pt x="672301" y="2647947"/>
                  <a:pt x="672301" y="2647947"/>
                </a:cubicBezTo>
                <a:cubicBezTo>
                  <a:pt x="618451" y="2667845"/>
                  <a:pt x="582920" y="2719800"/>
                  <a:pt x="582920" y="2719800"/>
                </a:cubicBezTo>
                <a:cubicBezTo>
                  <a:pt x="576258" y="2748541"/>
                  <a:pt x="514080" y="2773966"/>
                  <a:pt x="514080" y="2773966"/>
                </a:cubicBezTo>
                <a:lnTo>
                  <a:pt x="439689" y="2798838"/>
                </a:lnTo>
                <a:cubicBezTo>
                  <a:pt x="350307" y="2837528"/>
                  <a:pt x="350307" y="2780599"/>
                  <a:pt x="350307" y="2780599"/>
                </a:cubicBezTo>
                <a:lnTo>
                  <a:pt x="336984" y="2741909"/>
                </a:lnTo>
                <a:cubicBezTo>
                  <a:pt x="345311" y="2683321"/>
                  <a:pt x="529070" y="2536852"/>
                  <a:pt x="529070" y="2536852"/>
                </a:cubicBezTo>
                <a:cubicBezTo>
                  <a:pt x="529070" y="2518613"/>
                  <a:pt x="551276" y="2483239"/>
                  <a:pt x="551276" y="2483239"/>
                </a:cubicBezTo>
                <a:cubicBezTo>
                  <a:pt x="554607" y="2376013"/>
                  <a:pt x="487988" y="2174272"/>
                  <a:pt x="487988" y="2174272"/>
                </a:cubicBezTo>
                <a:cubicBezTo>
                  <a:pt x="414706" y="1937711"/>
                  <a:pt x="471888" y="1721047"/>
                  <a:pt x="471888" y="1721047"/>
                </a:cubicBezTo>
                <a:cubicBezTo>
                  <a:pt x="446350" y="1580105"/>
                  <a:pt x="461895" y="1447454"/>
                  <a:pt x="461895" y="1447454"/>
                </a:cubicBezTo>
                <a:lnTo>
                  <a:pt x="433027" y="1350177"/>
                </a:lnTo>
                <a:cubicBezTo>
                  <a:pt x="314777" y="937300"/>
                  <a:pt x="375845" y="623359"/>
                  <a:pt x="375845" y="623359"/>
                </a:cubicBezTo>
                <a:cubicBezTo>
                  <a:pt x="409710" y="526081"/>
                  <a:pt x="458564" y="269622"/>
                  <a:pt x="458564" y="269622"/>
                </a:cubicBezTo>
                <a:cubicBezTo>
                  <a:pt x="460230" y="226511"/>
                  <a:pt x="446350" y="145815"/>
                  <a:pt x="446350" y="145815"/>
                </a:cubicBezTo>
                <a:lnTo>
                  <a:pt x="439689" y="275702"/>
                </a:lnTo>
                <a:cubicBezTo>
                  <a:pt x="431361" y="526081"/>
                  <a:pt x="253709" y="838364"/>
                  <a:pt x="253709" y="838364"/>
                </a:cubicBezTo>
                <a:cubicBezTo>
                  <a:pt x="284243" y="917955"/>
                  <a:pt x="251489" y="1004731"/>
                  <a:pt x="251489" y="1004731"/>
                </a:cubicBezTo>
                <a:lnTo>
                  <a:pt x="237610" y="1068293"/>
                </a:lnTo>
                <a:cubicBezTo>
                  <a:pt x="225951" y="1089296"/>
                  <a:pt x="227617" y="1150095"/>
                  <a:pt x="227617" y="1150095"/>
                </a:cubicBezTo>
                <a:cubicBezTo>
                  <a:pt x="210407" y="1158938"/>
                  <a:pt x="197083" y="1149542"/>
                  <a:pt x="197083" y="1149542"/>
                </a:cubicBezTo>
                <a:cubicBezTo>
                  <a:pt x="182648" y="1141804"/>
                  <a:pt x="183759" y="1098139"/>
                  <a:pt x="183759" y="1098139"/>
                </a:cubicBezTo>
                <a:lnTo>
                  <a:pt x="164883" y="1153964"/>
                </a:lnTo>
                <a:cubicBezTo>
                  <a:pt x="133794" y="1247925"/>
                  <a:pt x="116029" y="1156174"/>
                  <a:pt x="116029" y="1156174"/>
                </a:cubicBezTo>
                <a:lnTo>
                  <a:pt x="98264" y="1191548"/>
                </a:lnTo>
                <a:cubicBezTo>
                  <a:pt x="46079" y="1274455"/>
                  <a:pt x="56072" y="1156174"/>
                  <a:pt x="56072" y="1156174"/>
                </a:cubicBezTo>
                <a:cubicBezTo>
                  <a:pt x="24427" y="1186574"/>
                  <a:pt x="20541" y="1152305"/>
                  <a:pt x="20541" y="1152305"/>
                </a:cubicBezTo>
                <a:lnTo>
                  <a:pt x="24982" y="1047843"/>
                </a:lnTo>
                <a:cubicBezTo>
                  <a:pt x="3886" y="1071609"/>
                  <a:pt x="0" y="1030156"/>
                  <a:pt x="0" y="1030156"/>
                </a:cubicBezTo>
                <a:lnTo>
                  <a:pt x="2221" y="916850"/>
                </a:lnTo>
                <a:lnTo>
                  <a:pt x="97709" y="780882"/>
                </a:lnTo>
                <a:lnTo>
                  <a:pt x="116029" y="728927"/>
                </a:lnTo>
                <a:cubicBezTo>
                  <a:pt x="161552" y="456992"/>
                  <a:pt x="252599" y="235354"/>
                  <a:pt x="252599" y="235354"/>
                </a:cubicBezTo>
                <a:lnTo>
                  <a:pt x="235944" y="119837"/>
                </a:lnTo>
                <a:cubicBezTo>
                  <a:pt x="229560" y="82805"/>
                  <a:pt x="227929" y="43701"/>
                  <a:pt x="229074" y="5875"/>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GB"/>
          </a:p>
        </p:txBody>
      </p:sp>
      <p:grpSp>
        <p:nvGrpSpPr>
          <p:cNvPr id="10" name="Group 9">
            <a:extLst>
              <a:ext uri="{FF2B5EF4-FFF2-40B4-BE49-F238E27FC236}">
                <a16:creationId xmlns:a16="http://schemas.microsoft.com/office/drawing/2014/main" id="{071A6ADA-8FD8-45BB-9AB3-320AEEFF4CF1}"/>
              </a:ext>
            </a:extLst>
          </p:cNvPr>
          <p:cNvGrpSpPr/>
          <p:nvPr/>
        </p:nvGrpSpPr>
        <p:grpSpPr>
          <a:xfrm>
            <a:off x="371475" y="2587728"/>
            <a:ext cx="1452562" cy="369332"/>
            <a:chOff x="371475" y="2587728"/>
            <a:chExt cx="1452562" cy="369332"/>
          </a:xfrm>
        </p:grpSpPr>
        <p:cxnSp>
          <p:nvCxnSpPr>
            <p:cNvPr id="8" name="Straight Connector 7">
              <a:extLst>
                <a:ext uri="{FF2B5EF4-FFF2-40B4-BE49-F238E27FC236}">
                  <a16:creationId xmlns:a16="http://schemas.microsoft.com/office/drawing/2014/main" id="{A166AAB8-E0D3-49F0-94A0-BCE7BE00E634}"/>
                </a:ext>
              </a:extLst>
            </p:cNvPr>
            <p:cNvCxnSpPr/>
            <p:nvPr/>
          </p:nvCxnSpPr>
          <p:spPr>
            <a:xfrm>
              <a:off x="371475" y="2951708"/>
              <a:ext cx="14525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C36661A-A943-4012-9AB1-7C9E0528117E}"/>
                </a:ext>
              </a:extLst>
            </p:cNvPr>
            <p:cNvSpPr txBox="1"/>
            <p:nvPr/>
          </p:nvSpPr>
          <p:spPr>
            <a:xfrm>
              <a:off x="522467" y="2587728"/>
              <a:ext cx="1150578" cy="369332"/>
            </a:xfrm>
            <a:prstGeom prst="rect">
              <a:avLst/>
            </a:prstGeom>
            <a:noFill/>
          </p:spPr>
          <p:txBody>
            <a:bodyPr wrap="none" lIns="0" tIns="0" rIns="0" bIns="0" rtlCol="0">
              <a:noAutofit/>
            </a:bodyPr>
            <a:lstStyle/>
            <a:p>
              <a:pPr algn="ctr"/>
              <a:r>
                <a:rPr lang="en-US" b="1" dirty="0"/>
                <a:t>GDF-15 levels</a:t>
              </a:r>
              <a:endParaRPr lang="en-GB" b="1" dirty="0"/>
            </a:p>
          </p:txBody>
        </p:sp>
      </p:grpSp>
      <p:sp>
        <p:nvSpPr>
          <p:cNvPr id="103" name="Content Placeholder 5">
            <a:extLst>
              <a:ext uri="{FF2B5EF4-FFF2-40B4-BE49-F238E27FC236}">
                <a16:creationId xmlns:a16="http://schemas.microsoft.com/office/drawing/2014/main" id="{CAF1792D-760F-477A-9027-264E7ACD6B1C}"/>
              </a:ext>
            </a:extLst>
          </p:cNvPr>
          <p:cNvSpPr txBox="1">
            <a:spLocks/>
          </p:cNvSpPr>
          <p:nvPr/>
        </p:nvSpPr>
        <p:spPr>
          <a:xfrm>
            <a:off x="6590960" y="2037072"/>
            <a:ext cx="4518100" cy="991489"/>
          </a:xfrm>
        </p:spPr>
        <p:txBody>
          <a:bodyPr vert="horz" wrap="square" lIns="0" tIns="45720" rIns="91440" bIns="45720" rtlCol="0">
            <a:spAutoFit/>
          </a:bodyPr>
          <a:lstStyle>
            <a:defPPr>
              <a:defRPr lang="en-US"/>
            </a:defPPr>
            <a:lvl1pPr indent="0" defTabSz="914400">
              <a:lnSpc>
                <a:spcPct val="90000"/>
              </a:lnSpc>
              <a:spcBef>
                <a:spcPts val="600"/>
              </a:spcBef>
              <a:spcAft>
                <a:spcPts val="600"/>
              </a:spcAft>
              <a:buFont typeface="Arial" panose="020B0604020202020204" pitchFamily="34" charset="0"/>
              <a:buNone/>
              <a:defRPr b="1">
                <a:latin typeface="+mj-lt"/>
              </a:defRPr>
            </a:lvl1pPr>
            <a:lvl2pPr marL="685800" indent="-228600" defTabSz="914400">
              <a:lnSpc>
                <a:spcPct val="90000"/>
              </a:lnSpc>
              <a:spcBef>
                <a:spcPts val="500"/>
              </a:spcBef>
              <a:buFont typeface="Arial" panose="020B0604020202020204" pitchFamily="34" charset="0"/>
              <a:buChar char="•"/>
              <a:defRPr sz="2400">
                <a:latin typeface="+mj-lt"/>
              </a:defRPr>
            </a:lvl2pPr>
            <a:lvl3pPr marL="1143000" indent="-228600" defTabSz="914400">
              <a:lnSpc>
                <a:spcPct val="90000"/>
              </a:lnSpc>
              <a:spcBef>
                <a:spcPts val="500"/>
              </a:spcBef>
              <a:buFont typeface="Arial" panose="020B0604020202020204" pitchFamily="34" charset="0"/>
              <a:buChar char="•"/>
              <a:defRPr sz="2000">
                <a:latin typeface="+mj-lt"/>
              </a:defRPr>
            </a:lvl3pPr>
            <a:lvl4pPr marL="1600200" indent="-228600" defTabSz="914400">
              <a:lnSpc>
                <a:spcPct val="90000"/>
              </a:lnSpc>
              <a:spcBef>
                <a:spcPts val="500"/>
              </a:spcBef>
              <a:buFont typeface="Arial" panose="020B0604020202020204" pitchFamily="34" charset="0"/>
              <a:buChar char="•"/>
              <a:defRPr>
                <a:latin typeface="+mj-lt"/>
              </a:defRPr>
            </a:lvl4pPr>
            <a:lvl5pPr marL="2057400" indent="-228600" defTabSz="914400">
              <a:lnSpc>
                <a:spcPct val="90000"/>
              </a:lnSpc>
              <a:spcBef>
                <a:spcPts val="500"/>
              </a:spcBef>
              <a:buFont typeface="Arial" panose="020B0604020202020204" pitchFamily="34" charset="0"/>
              <a:buChar char="•"/>
              <a:defRPr>
                <a:latin typeface="+mj-lt"/>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GB" dirty="0"/>
              <a:t>Composite endpoint of CV death, spontaneous MI, or stroke after 12 months by circulating GDF-15 levels</a:t>
            </a:r>
          </a:p>
        </p:txBody>
      </p:sp>
    </p:spTree>
    <p:extLst>
      <p:ext uri="{BB962C8B-B14F-4D97-AF65-F5344CB8AC3E}">
        <p14:creationId xmlns:p14="http://schemas.microsoft.com/office/powerpoint/2010/main" val="268211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nodeType="withEffect">
                                  <p:stCondLst>
                                    <p:cond delay="0"/>
                                  </p:stCondLst>
                                  <p:childTnLst>
                                    <p:animMotion origin="layout" path="M -2.22045E-16 0.03889 L -2.22045E-16 2.59259E-6 " pathEditMode="relative" rAng="0" ptsTypes="AA">
                                      <p:cBhvr>
                                        <p:cTn id="9" dur="500" fill="hold"/>
                                        <p:tgtEl>
                                          <p:spTgt spid="3"/>
                                        </p:tgtEl>
                                        <p:attrNameLst>
                                          <p:attrName>ppt_x</p:attrName>
                                          <p:attrName>ppt_y</p:attrName>
                                        </p:attrNameLst>
                                      </p:cBhvr>
                                      <p:rCtr x="0" y="-1944"/>
                                    </p:animMotion>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down)">
                                      <p:cBhvr>
                                        <p:cTn id="13" dur="1500"/>
                                        <p:tgtEl>
                                          <p:spTgt spid="101"/>
                                        </p:tgtEl>
                                      </p:cBhvr>
                                    </p:animEffect>
                                  </p:childTnLst>
                                </p:cTn>
                              </p:par>
                              <p:par>
                                <p:cTn id="14" presetID="10" presetClass="entr" presetSubtype="0" fill="hold" nodeType="withEffect">
                                  <p:stCondLst>
                                    <p:cond delay="1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50"/>
                                        <p:tgtEl>
                                          <p:spTgt spid="10"/>
                                        </p:tgtEl>
                                      </p:cBhvr>
                                    </p:animEffect>
                                  </p:childTnLst>
                                </p:cTn>
                              </p:par>
                              <p:par>
                                <p:cTn id="17" presetID="42" presetClass="path" presetSubtype="0" decel="100000" fill="hold" nodeType="withEffect">
                                  <p:stCondLst>
                                    <p:cond delay="1250"/>
                                  </p:stCondLst>
                                  <p:childTnLst>
                                    <p:animMotion origin="layout" path="M 1.66667E-6 -0.03473 L 1.66667E-6 4.44444E-6 " pathEditMode="relative" rAng="0" ptsTypes="AA">
                                      <p:cBhvr>
                                        <p:cTn id="18" dur="500" fill="hold"/>
                                        <p:tgtEl>
                                          <p:spTgt spid="10"/>
                                        </p:tgtEl>
                                        <p:attrNameLst>
                                          <p:attrName>ppt_x</p:attrName>
                                          <p:attrName>ppt_y</p:attrName>
                                        </p:attrNameLst>
                                      </p:cBhvr>
                                      <p:rCtr x="0" y="1736"/>
                                    </p:animMotion>
                                  </p:childTnLst>
                                </p:cTn>
                              </p:par>
                              <p:par>
                                <p:cTn id="19" presetID="10" presetClass="entr" presetSubtype="0" fill="hold" nodeType="withEffect">
                                  <p:stCondLst>
                                    <p:cond delay="1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50"/>
                                        <p:tgtEl>
                                          <p:spTgt spid="12"/>
                                        </p:tgtEl>
                                      </p:cBhvr>
                                    </p:animEffect>
                                  </p:childTnLst>
                                </p:cTn>
                              </p:par>
                              <p:par>
                                <p:cTn id="22" presetID="42" presetClass="path" presetSubtype="0" decel="100000" fill="hold" nodeType="withEffect">
                                  <p:stCondLst>
                                    <p:cond delay="1500"/>
                                  </p:stCondLst>
                                  <p:childTnLst>
                                    <p:animMotion origin="layout" path="M -0.01719 -0.00023 L -2.08333E-7 2.96296E-6 " pathEditMode="relative" rAng="0" ptsTypes="AA">
                                      <p:cBhvr>
                                        <p:cTn id="23" dur="500" fill="hold"/>
                                        <p:tgtEl>
                                          <p:spTgt spid="12"/>
                                        </p:tgtEl>
                                        <p:attrNameLst>
                                          <p:attrName>ppt_x</p:attrName>
                                          <p:attrName>ppt_y</p:attrName>
                                        </p:attrNameLst>
                                      </p:cBhvr>
                                      <p:rCtr x="859" y="0"/>
                                    </p:animMotion>
                                  </p:childTnLst>
                                </p:cTn>
                              </p:par>
                              <p:par>
                                <p:cTn id="24" presetID="10" presetClass="entr" presetSubtype="0" fill="hold" nodeType="withEffect">
                                  <p:stCondLst>
                                    <p:cond delay="175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50"/>
                                        <p:tgtEl>
                                          <p:spTgt spid="13"/>
                                        </p:tgtEl>
                                      </p:cBhvr>
                                    </p:animEffect>
                                  </p:childTnLst>
                                </p:cTn>
                              </p:par>
                              <p:par>
                                <p:cTn id="27" presetID="42" presetClass="path" presetSubtype="0" decel="100000" fill="hold" nodeType="withEffect">
                                  <p:stCondLst>
                                    <p:cond delay="1750"/>
                                  </p:stCondLst>
                                  <p:childTnLst>
                                    <p:animMotion origin="layout" path="M -0.01719 -0.00023 L 2.5E-6 1.48148E-6 " pathEditMode="relative" rAng="0" ptsTypes="AA">
                                      <p:cBhvr>
                                        <p:cTn id="28" dur="500" fill="hold"/>
                                        <p:tgtEl>
                                          <p:spTgt spid="13"/>
                                        </p:tgtEl>
                                        <p:attrNameLst>
                                          <p:attrName>ppt_x</p:attrName>
                                          <p:attrName>ppt_y</p:attrName>
                                        </p:attrNameLst>
                                      </p:cBhvr>
                                      <p:rCtr x="859" y="0"/>
                                    </p:animMotion>
                                  </p:childTnLst>
                                </p:cTn>
                              </p:par>
                              <p:par>
                                <p:cTn id="29" presetID="10" presetClass="entr" presetSubtype="0" fill="hold" nodeType="with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childTnLst>
                                </p:cTn>
                              </p:par>
                              <p:par>
                                <p:cTn id="32" presetID="42" presetClass="path" presetSubtype="0" decel="100000" fill="hold" nodeType="withEffect">
                                  <p:stCondLst>
                                    <p:cond delay="2000"/>
                                  </p:stCondLst>
                                  <p:childTnLst>
                                    <p:animMotion origin="layout" path="M -0.01719 -0.00023 L 2.5E-6 3.33333E-6 " pathEditMode="relative" rAng="0" ptsTypes="AA">
                                      <p:cBhvr>
                                        <p:cTn id="33" dur="500" fill="hold"/>
                                        <p:tgtEl>
                                          <p:spTgt spid="14"/>
                                        </p:tgtEl>
                                        <p:attrNameLst>
                                          <p:attrName>ppt_x</p:attrName>
                                          <p:attrName>ppt_y</p:attrName>
                                        </p:attrNameLst>
                                      </p:cBhvr>
                                      <p:rCtr x="859" y="0"/>
                                    </p:animMotion>
                                  </p:childTnLst>
                                </p:cTn>
                              </p:par>
                              <p:par>
                                <p:cTn id="34" presetID="10" presetClass="entr" presetSubtype="0" fill="hold" nodeType="withEffect">
                                  <p:stCondLst>
                                    <p:cond delay="25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50"/>
                                        <p:tgtEl>
                                          <p:spTgt spid="11"/>
                                        </p:tgtEl>
                                      </p:cBhvr>
                                    </p:animEffect>
                                  </p:childTnLst>
                                </p:cTn>
                              </p:par>
                              <p:par>
                                <p:cTn id="37" presetID="42" presetClass="path" presetSubtype="0" decel="100000" fill="hold" nodeType="withEffect">
                                  <p:stCondLst>
                                    <p:cond delay="250"/>
                                  </p:stCondLst>
                                  <p:childTnLst>
                                    <p:animMotion origin="layout" path="M 0.01666 -0.00046 L 3.95833E-6 3.7037E-7 " pathEditMode="relative" rAng="0" ptsTypes="AA">
                                      <p:cBhvr>
                                        <p:cTn id="38" dur="500" fill="hold"/>
                                        <p:tgtEl>
                                          <p:spTgt spid="11"/>
                                        </p:tgtEl>
                                        <p:attrNameLst>
                                          <p:attrName>ppt_x</p:attrName>
                                          <p:attrName>ppt_y</p:attrName>
                                        </p:attrNameLst>
                                      </p:cBhvr>
                                      <p:rCtr x="-83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48"/>
            <a:ext cx="12192000" cy="1325563"/>
          </a:xfrm>
        </p:spPr>
        <p:txBody>
          <a:bodyPr>
            <a:normAutofit/>
          </a:bodyPr>
          <a:lstStyle/>
          <a:p>
            <a:r>
              <a:rPr lang="en-GB" sz="3200" b="1" dirty="0" smtClean="0"/>
              <a:t>GDF-15 levels predict mortality and reinfarction in ACS</a:t>
            </a:r>
            <a:endParaRPr lang="en-GB" sz="3200" b="1" dirty="0"/>
          </a:p>
        </p:txBody>
      </p:sp>
      <p:sp>
        <p:nvSpPr>
          <p:cNvPr id="36" name="Text Placeholder 35"/>
          <p:cNvSpPr>
            <a:spLocks noGrp="1"/>
          </p:cNvSpPr>
          <p:nvPr>
            <p:ph type="body" sz="quarter" idx="12"/>
          </p:nvPr>
        </p:nvSpPr>
        <p:spPr>
          <a:xfrm>
            <a:off x="361693" y="1521225"/>
            <a:ext cx="3658664" cy="587399"/>
          </a:xfrm>
        </p:spPr>
        <p:txBody>
          <a:bodyPr/>
          <a:lstStyle/>
          <a:p>
            <a:r>
              <a:rPr lang="en-GB" dirty="0"/>
              <a:t>Mortality according to GDF-15 tertiles (</a:t>
            </a:r>
            <a:r>
              <a:rPr lang="en-GB" altLang="en-US" dirty="0"/>
              <a:t>NSTE-ACS; GUSTO IV)</a:t>
            </a:r>
            <a:r>
              <a:rPr lang="en-GB" altLang="en-US" baseline="30000" dirty="0"/>
              <a:t>1</a:t>
            </a:r>
            <a:endParaRPr lang="en-GB" dirty="0"/>
          </a:p>
        </p:txBody>
      </p:sp>
      <p:sp>
        <p:nvSpPr>
          <p:cNvPr id="37" name="Text Placeholder 36"/>
          <p:cNvSpPr>
            <a:spLocks noGrp="1"/>
          </p:cNvSpPr>
          <p:nvPr>
            <p:ph type="body" sz="quarter" idx="13"/>
          </p:nvPr>
        </p:nvSpPr>
        <p:spPr>
          <a:xfrm>
            <a:off x="7986697" y="1521225"/>
            <a:ext cx="3944200" cy="587399"/>
          </a:xfrm>
        </p:spPr>
        <p:txBody>
          <a:bodyPr>
            <a:normAutofit fontScale="85000" lnSpcReduction="10000"/>
          </a:bodyPr>
          <a:lstStyle/>
          <a:p>
            <a:r>
              <a:rPr lang="en-GB" dirty="0"/>
              <a:t>Reinfarction according to GDF-15 tertiles (NSTE-ACS patients managed non-invasively; FRISC II)</a:t>
            </a:r>
            <a:r>
              <a:rPr lang="en-GB" baseline="30000" dirty="0"/>
              <a:t>2</a:t>
            </a:r>
          </a:p>
          <a:p>
            <a:endParaRPr lang="en-GB" dirty="0"/>
          </a:p>
        </p:txBody>
      </p:sp>
      <p:sp>
        <p:nvSpPr>
          <p:cNvPr id="3" name="Footer Placeholder 2"/>
          <p:cNvSpPr>
            <a:spLocks noGrp="1"/>
          </p:cNvSpPr>
          <p:nvPr>
            <p:ph type="ftr" sz="quarter" idx="3"/>
          </p:nvPr>
        </p:nvSpPr>
        <p:spPr/>
        <p:txBody>
          <a:bodyPr/>
          <a:lstStyle/>
          <a:p>
            <a:fld id="{EE621151-6A1D-4013-A39C-D8949F9EEC79}" type="datetime3">
              <a:rPr lang="en-US" smtClean="0"/>
              <a:pPr/>
              <a:t>4 February 2020</a:t>
            </a:fld>
            <a:r>
              <a:rPr lang="de-DE" smtClean="0"/>
              <a:t>    </a:t>
            </a:r>
            <a:r>
              <a:rPr lang="en-US" dirty="0" smtClean="0"/>
              <a:t>page</a:t>
            </a:r>
            <a:r>
              <a:rPr lang="de-DE" smtClean="0"/>
              <a:t> </a:t>
            </a:r>
            <a:fld id="{85BAB321-C1A9-483C-AA20-A124755B9E21}" type="slidenum">
              <a:rPr lang="en-US" smtClean="0"/>
              <a:pPr/>
              <a:t>33</a:t>
            </a:fld>
            <a:r>
              <a:rPr lang="en-US" dirty="0" smtClean="0"/>
              <a:t>    </a:t>
            </a:r>
            <a:r>
              <a:rPr lang="de-DE" smtClean="0"/>
              <a:t>© 2016 Roche</a:t>
            </a:r>
            <a:endParaRPr lang="en-US" dirty="0"/>
          </a:p>
        </p:txBody>
      </p:sp>
      <p:sp>
        <p:nvSpPr>
          <p:cNvPr id="5" name="Content Placeholder 4"/>
          <p:cNvSpPr>
            <a:spLocks noGrp="1"/>
          </p:cNvSpPr>
          <p:nvPr>
            <p:ph sz="quarter" idx="14"/>
          </p:nvPr>
        </p:nvSpPr>
        <p:spPr>
          <a:xfrm>
            <a:off x="133019" y="805489"/>
            <a:ext cx="11279554" cy="824727"/>
          </a:xfrm>
        </p:spPr>
        <p:txBody>
          <a:bodyPr/>
          <a:lstStyle/>
          <a:p>
            <a:r>
              <a:rPr lang="en-GB" altLang="en-US" sz="2800" dirty="0" smtClean="0">
                <a:solidFill>
                  <a:schemeClr val="bg1">
                    <a:lumMod val="50000"/>
                  </a:schemeClr>
                </a:solidFill>
              </a:rPr>
              <a:t>independent of established risk factors (including NT-proBNP</a:t>
            </a:r>
            <a:r>
              <a:rPr lang="en-GB" altLang="en-US" dirty="0" smtClean="0"/>
              <a:t>)</a:t>
            </a:r>
            <a:endParaRPr lang="en-GB" dirty="0"/>
          </a:p>
        </p:txBody>
      </p:sp>
      <p:sp>
        <p:nvSpPr>
          <p:cNvPr id="38" name="Content Placeholder 37"/>
          <p:cNvSpPr>
            <a:spLocks noGrp="1"/>
          </p:cNvSpPr>
          <p:nvPr>
            <p:ph sz="quarter" idx="15"/>
          </p:nvPr>
        </p:nvSpPr>
        <p:spPr/>
        <p:txBody>
          <a:bodyPr/>
          <a:lstStyle/>
          <a:p>
            <a:r>
              <a:rPr lang="en-GB" altLang="en-US" dirty="0" smtClean="0">
                <a:cs typeface="Arial" panose="020B0604020202020204" pitchFamily="34" charset="0"/>
              </a:rPr>
              <a:t>1. Wollert KC, et al. (2007). Circulation, 115:962–71; 2. Wollert KC, et al. (2007). Circulation, 116:1540–8; 3. Kempf T, et al. (2007). Eur Heart J, 28:2858–65.</a:t>
            </a:r>
            <a:endParaRPr lang="en-GB" dirty="0" smtClean="0"/>
          </a:p>
        </p:txBody>
      </p:sp>
      <p:sp>
        <p:nvSpPr>
          <p:cNvPr id="40" name="Text Placeholder 39"/>
          <p:cNvSpPr>
            <a:spLocks noGrp="1"/>
          </p:cNvSpPr>
          <p:nvPr>
            <p:ph type="body" sz="quarter" idx="17"/>
          </p:nvPr>
        </p:nvSpPr>
        <p:spPr>
          <a:xfrm>
            <a:off x="4138149" y="1521225"/>
            <a:ext cx="3658664" cy="587399"/>
          </a:xfrm>
        </p:spPr>
        <p:txBody>
          <a:bodyPr/>
          <a:lstStyle/>
          <a:p>
            <a:r>
              <a:rPr lang="en-GB" dirty="0"/>
              <a:t>Mortality according to GDF-15 tertiles (STEMI; ASSENT-2/plus)</a:t>
            </a:r>
            <a:r>
              <a:rPr lang="en-GB" baseline="30000" dirty="0"/>
              <a:t>3</a:t>
            </a:r>
          </a:p>
        </p:txBody>
      </p:sp>
      <p:sp>
        <p:nvSpPr>
          <p:cNvPr id="41" name="TextBox 40"/>
          <p:cNvSpPr txBox="1"/>
          <p:nvPr/>
        </p:nvSpPr>
        <p:spPr>
          <a:xfrm>
            <a:off x="3261213" y="2251106"/>
            <a:ext cx="898832" cy="294595"/>
          </a:xfrm>
          <a:prstGeom prst="rect">
            <a:avLst/>
          </a:prstGeom>
          <a:noFill/>
        </p:spPr>
        <p:txBody>
          <a:bodyPr wrap="none" rtlCol="0" anchor="ctr" anchorCtr="0">
            <a:noAutofit/>
          </a:bodyPr>
          <a:lstStyle/>
          <a:p>
            <a:pPr algn="r"/>
            <a:r>
              <a:rPr lang="en-GB" sz="1354" i="1" dirty="0"/>
              <a:t>n</a:t>
            </a:r>
            <a:r>
              <a:rPr lang="en-GB" sz="1354" dirty="0"/>
              <a:t>=2,018</a:t>
            </a:r>
          </a:p>
        </p:txBody>
      </p:sp>
      <p:sp>
        <p:nvSpPr>
          <p:cNvPr id="42" name="TextBox 41"/>
          <p:cNvSpPr txBox="1"/>
          <p:nvPr/>
        </p:nvSpPr>
        <p:spPr>
          <a:xfrm>
            <a:off x="3261213" y="3669708"/>
            <a:ext cx="898832" cy="294595"/>
          </a:xfrm>
          <a:prstGeom prst="rect">
            <a:avLst/>
          </a:prstGeom>
          <a:noFill/>
        </p:spPr>
        <p:txBody>
          <a:bodyPr wrap="none" rtlCol="0" anchor="ctr" anchorCtr="0">
            <a:noAutofit/>
          </a:bodyPr>
          <a:lstStyle/>
          <a:p>
            <a:pPr algn="r"/>
            <a:r>
              <a:rPr lang="en-GB" sz="1354" i="1" dirty="0"/>
              <a:t>p</a:t>
            </a:r>
            <a:r>
              <a:rPr lang="en-GB" sz="1354" dirty="0"/>
              <a:t>&lt;0.001</a:t>
            </a:r>
          </a:p>
        </p:txBody>
      </p:sp>
      <p:sp>
        <p:nvSpPr>
          <p:cNvPr id="166" name="TextBox 165"/>
          <p:cNvSpPr txBox="1">
            <a:spLocks noChangeArrowheads="1"/>
          </p:cNvSpPr>
          <p:nvPr/>
        </p:nvSpPr>
        <p:spPr bwMode="auto">
          <a:xfrm rot="16200000">
            <a:off x="-531611" y="3497234"/>
            <a:ext cx="2190791" cy="350807"/>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lvl="0" algn="ctr" eaLnBrk="1" hangingPunct="1"/>
            <a:r>
              <a:rPr lang="en-GB" sz="1354" dirty="0">
                <a:solidFill>
                  <a:srgbClr val="000000"/>
                </a:solidFill>
                <a:cs typeface="Arial" pitchFamily="34" charset="0"/>
              </a:rPr>
              <a:t>Cumulative mortality</a:t>
            </a:r>
            <a:endParaRPr lang="en-US" sz="3160" dirty="0">
              <a:cs typeface="Arial" pitchFamily="34" charset="0"/>
            </a:endParaRPr>
          </a:p>
        </p:txBody>
      </p:sp>
      <p:sp>
        <p:nvSpPr>
          <p:cNvPr id="156" name="TextBox 90"/>
          <p:cNvSpPr txBox="1">
            <a:spLocks noChangeArrowheads="1"/>
          </p:cNvSpPr>
          <p:nvPr/>
        </p:nvSpPr>
        <p:spPr bwMode="auto">
          <a:xfrm>
            <a:off x="1671265" y="4906707"/>
            <a:ext cx="371910"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3</a:t>
            </a:r>
            <a:endParaRPr lang="en-US" sz="3160" baseline="30000" dirty="0">
              <a:cs typeface="Arial" pitchFamily="34" charset="0"/>
            </a:endParaRPr>
          </a:p>
        </p:txBody>
      </p:sp>
      <p:sp>
        <p:nvSpPr>
          <p:cNvPr id="157" name="TextBox 137"/>
          <p:cNvSpPr txBox="1">
            <a:spLocks noChangeArrowheads="1"/>
          </p:cNvSpPr>
          <p:nvPr/>
        </p:nvSpPr>
        <p:spPr bwMode="auto">
          <a:xfrm>
            <a:off x="2376780" y="4906707"/>
            <a:ext cx="371910"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6</a:t>
            </a:r>
            <a:endParaRPr lang="en-US" sz="3160" dirty="0">
              <a:cs typeface="Arial" pitchFamily="34" charset="0"/>
            </a:endParaRPr>
          </a:p>
        </p:txBody>
      </p:sp>
      <p:sp>
        <p:nvSpPr>
          <p:cNvPr id="158" name="TextBox 137"/>
          <p:cNvSpPr txBox="1">
            <a:spLocks noChangeArrowheads="1"/>
          </p:cNvSpPr>
          <p:nvPr/>
        </p:nvSpPr>
        <p:spPr bwMode="auto">
          <a:xfrm>
            <a:off x="3082295" y="4906707"/>
            <a:ext cx="371910"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9</a:t>
            </a:r>
            <a:endParaRPr lang="en-US" sz="3160" dirty="0">
              <a:cs typeface="Arial" pitchFamily="34" charset="0"/>
            </a:endParaRPr>
          </a:p>
        </p:txBody>
      </p:sp>
      <p:sp>
        <p:nvSpPr>
          <p:cNvPr id="159" name="TextBox 137"/>
          <p:cNvSpPr txBox="1">
            <a:spLocks noChangeArrowheads="1"/>
          </p:cNvSpPr>
          <p:nvPr/>
        </p:nvSpPr>
        <p:spPr bwMode="auto">
          <a:xfrm>
            <a:off x="3787810" y="4906707"/>
            <a:ext cx="371910"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12</a:t>
            </a:r>
            <a:endParaRPr lang="en-US" sz="3160" dirty="0">
              <a:cs typeface="Arial" pitchFamily="34" charset="0"/>
            </a:endParaRPr>
          </a:p>
        </p:txBody>
      </p:sp>
      <p:sp>
        <p:nvSpPr>
          <p:cNvPr id="160" name="TextBox 137"/>
          <p:cNvSpPr txBox="1">
            <a:spLocks noChangeArrowheads="1"/>
          </p:cNvSpPr>
          <p:nvPr/>
        </p:nvSpPr>
        <p:spPr bwMode="auto">
          <a:xfrm>
            <a:off x="1167960" y="5203026"/>
            <a:ext cx="2830706"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Time (months)</a:t>
            </a:r>
            <a:endParaRPr lang="en-US" sz="3160" dirty="0">
              <a:cs typeface="Arial" pitchFamily="34" charset="0"/>
            </a:endParaRPr>
          </a:p>
        </p:txBody>
      </p:sp>
      <p:sp>
        <p:nvSpPr>
          <p:cNvPr id="161" name="TextBox 160"/>
          <p:cNvSpPr txBox="1">
            <a:spLocks noChangeArrowheads="1"/>
          </p:cNvSpPr>
          <p:nvPr/>
        </p:nvSpPr>
        <p:spPr bwMode="auto">
          <a:xfrm>
            <a:off x="670182" y="3151612"/>
            <a:ext cx="430019" cy="309043"/>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0.10</a:t>
            </a:r>
            <a:endParaRPr lang="en-US" sz="3160" dirty="0">
              <a:cs typeface="Arial" pitchFamily="34" charset="0"/>
            </a:endParaRPr>
          </a:p>
        </p:txBody>
      </p:sp>
      <p:sp>
        <p:nvSpPr>
          <p:cNvPr id="162" name="TextBox 161"/>
          <p:cNvSpPr txBox="1">
            <a:spLocks noChangeArrowheads="1"/>
          </p:cNvSpPr>
          <p:nvPr/>
        </p:nvSpPr>
        <p:spPr bwMode="auto">
          <a:xfrm>
            <a:off x="670182" y="4615966"/>
            <a:ext cx="430019" cy="309043"/>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0</a:t>
            </a:r>
            <a:endParaRPr lang="en-US" sz="3160" dirty="0">
              <a:cs typeface="Arial" pitchFamily="34" charset="0"/>
            </a:endParaRPr>
          </a:p>
        </p:txBody>
      </p:sp>
      <p:sp>
        <p:nvSpPr>
          <p:cNvPr id="163" name="TextBox 162"/>
          <p:cNvSpPr txBox="1">
            <a:spLocks noChangeArrowheads="1"/>
          </p:cNvSpPr>
          <p:nvPr/>
        </p:nvSpPr>
        <p:spPr bwMode="auto">
          <a:xfrm>
            <a:off x="670182" y="3882956"/>
            <a:ext cx="430019" cy="310706"/>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0.05</a:t>
            </a:r>
            <a:endParaRPr lang="en-US" sz="3160" dirty="0">
              <a:cs typeface="Arial" pitchFamily="34" charset="0"/>
            </a:endParaRPr>
          </a:p>
        </p:txBody>
      </p:sp>
      <p:sp>
        <p:nvSpPr>
          <p:cNvPr id="165" name="TextBox 78"/>
          <p:cNvSpPr txBox="1">
            <a:spLocks noChangeArrowheads="1"/>
          </p:cNvSpPr>
          <p:nvPr/>
        </p:nvSpPr>
        <p:spPr bwMode="auto">
          <a:xfrm>
            <a:off x="670182" y="2420267"/>
            <a:ext cx="430019" cy="309043"/>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0.15</a:t>
            </a:r>
            <a:endParaRPr lang="en-US" sz="3160" dirty="0">
              <a:cs typeface="Arial" pitchFamily="34" charset="0"/>
            </a:endParaRPr>
          </a:p>
        </p:txBody>
      </p:sp>
      <p:sp>
        <p:nvSpPr>
          <p:cNvPr id="155" name="TextBox 88"/>
          <p:cNvSpPr txBox="1">
            <a:spLocks noChangeArrowheads="1"/>
          </p:cNvSpPr>
          <p:nvPr/>
        </p:nvSpPr>
        <p:spPr bwMode="auto">
          <a:xfrm>
            <a:off x="964234" y="4906707"/>
            <a:ext cx="373426"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0</a:t>
            </a:r>
            <a:endParaRPr lang="en-US" sz="3160" dirty="0">
              <a:cs typeface="Arial" pitchFamily="34" charset="0"/>
            </a:endParaRPr>
          </a:p>
        </p:txBody>
      </p:sp>
      <p:grpSp>
        <p:nvGrpSpPr>
          <p:cNvPr id="6" name="Group 204"/>
          <p:cNvGrpSpPr/>
          <p:nvPr/>
        </p:nvGrpSpPr>
        <p:grpSpPr>
          <a:xfrm>
            <a:off x="1093914" y="2577243"/>
            <a:ext cx="2878680" cy="2353708"/>
            <a:chOff x="969139" y="2375089"/>
            <a:chExt cx="2550331" cy="2085238"/>
          </a:xfrm>
        </p:grpSpPr>
        <p:cxnSp>
          <p:nvCxnSpPr>
            <p:cNvPr id="191" name="Straight Connector 95"/>
            <p:cNvCxnSpPr>
              <a:cxnSpLocks noChangeShapeType="1"/>
            </p:cNvCxnSpPr>
            <p:nvPr/>
          </p:nvCxnSpPr>
          <p:spPr bwMode="auto">
            <a:xfrm>
              <a:off x="1014891" y="2375089"/>
              <a:ext cx="0" cy="2039128"/>
            </a:xfrm>
            <a:prstGeom prst="line">
              <a:avLst/>
            </a:prstGeom>
            <a:noFill/>
            <a:ln w="9525" cap="sq" algn="ctr">
              <a:solidFill>
                <a:schemeClr val="bg2"/>
              </a:solidFill>
              <a:round/>
              <a:headEnd/>
              <a:tailEnd/>
            </a:ln>
          </p:spPr>
        </p:cxnSp>
        <p:grpSp>
          <p:nvGrpSpPr>
            <p:cNvPr id="7" name="Group 200"/>
            <p:cNvGrpSpPr/>
            <p:nvPr/>
          </p:nvGrpSpPr>
          <p:grpSpPr>
            <a:xfrm>
              <a:off x="969139" y="2375089"/>
              <a:ext cx="37818" cy="1941406"/>
              <a:chOff x="969139" y="2375089"/>
              <a:chExt cx="37818" cy="1941406"/>
            </a:xfrm>
          </p:grpSpPr>
          <p:cxnSp>
            <p:nvCxnSpPr>
              <p:cNvPr id="193" name="Straight Connector 96"/>
              <p:cNvCxnSpPr>
                <a:cxnSpLocks noChangeShapeType="1"/>
              </p:cNvCxnSpPr>
              <p:nvPr/>
            </p:nvCxnSpPr>
            <p:spPr bwMode="auto">
              <a:xfrm>
                <a:off x="969139" y="3022224"/>
                <a:ext cx="37818" cy="0"/>
              </a:xfrm>
              <a:prstGeom prst="line">
                <a:avLst/>
              </a:prstGeom>
              <a:noFill/>
              <a:ln w="9525" cap="sq" algn="ctr">
                <a:solidFill>
                  <a:schemeClr val="bg2"/>
                </a:solidFill>
                <a:round/>
                <a:headEnd/>
                <a:tailEnd/>
              </a:ln>
            </p:spPr>
          </p:cxnSp>
          <p:cxnSp>
            <p:nvCxnSpPr>
              <p:cNvPr id="194" name="Straight Connector 97"/>
              <p:cNvCxnSpPr>
                <a:cxnSpLocks noChangeShapeType="1"/>
              </p:cNvCxnSpPr>
              <p:nvPr/>
            </p:nvCxnSpPr>
            <p:spPr bwMode="auto">
              <a:xfrm>
                <a:off x="969139" y="3669359"/>
                <a:ext cx="37818" cy="0"/>
              </a:xfrm>
              <a:prstGeom prst="line">
                <a:avLst/>
              </a:prstGeom>
              <a:noFill/>
              <a:ln w="9525" cap="sq" algn="ctr">
                <a:solidFill>
                  <a:schemeClr val="bg2"/>
                </a:solidFill>
                <a:round/>
                <a:headEnd/>
                <a:tailEnd/>
              </a:ln>
            </p:spPr>
          </p:cxnSp>
          <p:cxnSp>
            <p:nvCxnSpPr>
              <p:cNvPr id="196" name="Straight Connector 96"/>
              <p:cNvCxnSpPr>
                <a:cxnSpLocks noChangeShapeType="1"/>
              </p:cNvCxnSpPr>
              <p:nvPr/>
            </p:nvCxnSpPr>
            <p:spPr bwMode="auto">
              <a:xfrm>
                <a:off x="969139" y="2375089"/>
                <a:ext cx="37818" cy="0"/>
              </a:xfrm>
              <a:prstGeom prst="line">
                <a:avLst/>
              </a:prstGeom>
              <a:noFill/>
              <a:ln w="9525" cap="sq" algn="ctr">
                <a:solidFill>
                  <a:schemeClr val="bg2"/>
                </a:solidFill>
                <a:round/>
                <a:headEnd/>
                <a:tailEnd/>
              </a:ln>
            </p:spPr>
          </p:cxnSp>
          <p:cxnSp>
            <p:nvCxnSpPr>
              <p:cNvPr id="197" name="Straight Connector 141"/>
              <p:cNvCxnSpPr>
                <a:cxnSpLocks noChangeShapeType="1"/>
              </p:cNvCxnSpPr>
              <p:nvPr/>
            </p:nvCxnSpPr>
            <p:spPr bwMode="auto">
              <a:xfrm>
                <a:off x="969139" y="4316495"/>
                <a:ext cx="37818" cy="0"/>
              </a:xfrm>
              <a:prstGeom prst="line">
                <a:avLst/>
              </a:prstGeom>
              <a:noFill/>
              <a:ln w="9525" cap="sq" algn="ctr">
                <a:solidFill>
                  <a:schemeClr val="bg2"/>
                </a:solidFill>
                <a:round/>
                <a:headEnd/>
                <a:tailEnd/>
              </a:ln>
            </p:spPr>
          </p:cxnSp>
        </p:grpSp>
        <p:cxnSp>
          <p:nvCxnSpPr>
            <p:cNvPr id="184" name="Straight Connector 94"/>
            <p:cNvCxnSpPr>
              <a:cxnSpLocks noChangeShapeType="1"/>
            </p:cNvCxnSpPr>
            <p:nvPr/>
          </p:nvCxnSpPr>
          <p:spPr bwMode="auto">
            <a:xfrm>
              <a:off x="1014891" y="4414217"/>
              <a:ext cx="2504579" cy="0"/>
            </a:xfrm>
            <a:prstGeom prst="line">
              <a:avLst/>
            </a:prstGeom>
            <a:noFill/>
            <a:ln w="9525" cap="sq" algn="ctr">
              <a:solidFill>
                <a:schemeClr val="bg2"/>
              </a:solidFill>
              <a:round/>
              <a:headEnd/>
              <a:tailEnd/>
            </a:ln>
          </p:spPr>
        </p:cxnSp>
        <p:cxnSp>
          <p:nvCxnSpPr>
            <p:cNvPr id="186" name="Straight Connector 96"/>
            <p:cNvCxnSpPr>
              <a:cxnSpLocks noChangeShapeType="1"/>
            </p:cNvCxnSpPr>
            <p:nvPr/>
          </p:nvCxnSpPr>
          <p:spPr bwMode="auto">
            <a:xfrm rot="16200000">
              <a:off x="1622131" y="4440527"/>
              <a:ext cx="39600" cy="0"/>
            </a:xfrm>
            <a:prstGeom prst="line">
              <a:avLst/>
            </a:prstGeom>
            <a:noFill/>
            <a:ln w="9525" cap="sq" algn="ctr">
              <a:solidFill>
                <a:schemeClr val="bg2"/>
              </a:solidFill>
              <a:round/>
              <a:headEnd/>
              <a:tailEnd/>
            </a:ln>
          </p:spPr>
        </p:cxnSp>
        <p:cxnSp>
          <p:nvCxnSpPr>
            <p:cNvPr id="187" name="Straight Connector 97"/>
            <p:cNvCxnSpPr>
              <a:cxnSpLocks noChangeShapeType="1"/>
            </p:cNvCxnSpPr>
            <p:nvPr/>
          </p:nvCxnSpPr>
          <p:spPr bwMode="auto">
            <a:xfrm rot="16200000">
              <a:off x="2247977" y="4440527"/>
              <a:ext cx="39600" cy="0"/>
            </a:xfrm>
            <a:prstGeom prst="line">
              <a:avLst/>
            </a:prstGeom>
            <a:noFill/>
            <a:ln w="9525" cap="sq" algn="ctr">
              <a:solidFill>
                <a:schemeClr val="bg2"/>
              </a:solidFill>
              <a:round/>
              <a:headEnd/>
              <a:tailEnd/>
            </a:ln>
          </p:spPr>
        </p:cxnSp>
        <p:cxnSp>
          <p:nvCxnSpPr>
            <p:cNvPr id="188" name="Straight Connector 141"/>
            <p:cNvCxnSpPr>
              <a:cxnSpLocks noChangeShapeType="1"/>
            </p:cNvCxnSpPr>
            <p:nvPr/>
          </p:nvCxnSpPr>
          <p:spPr bwMode="auto">
            <a:xfrm rot="16200000">
              <a:off x="2873823" y="4440527"/>
              <a:ext cx="39600" cy="0"/>
            </a:xfrm>
            <a:prstGeom prst="line">
              <a:avLst/>
            </a:prstGeom>
            <a:noFill/>
            <a:ln w="9525" cap="sq" algn="ctr">
              <a:solidFill>
                <a:schemeClr val="bg2"/>
              </a:solidFill>
              <a:round/>
              <a:headEnd/>
              <a:tailEnd/>
            </a:ln>
          </p:spPr>
        </p:cxnSp>
        <p:cxnSp>
          <p:nvCxnSpPr>
            <p:cNvPr id="190" name="Straight Connector 141"/>
            <p:cNvCxnSpPr>
              <a:cxnSpLocks noChangeShapeType="1"/>
            </p:cNvCxnSpPr>
            <p:nvPr/>
          </p:nvCxnSpPr>
          <p:spPr bwMode="auto">
            <a:xfrm rot="16200000">
              <a:off x="3499670" y="4440527"/>
              <a:ext cx="39600" cy="0"/>
            </a:xfrm>
            <a:prstGeom prst="line">
              <a:avLst/>
            </a:prstGeom>
            <a:noFill/>
            <a:ln w="9525" cap="sq" algn="ctr">
              <a:solidFill>
                <a:schemeClr val="bg2"/>
              </a:solidFill>
              <a:round/>
              <a:headEnd/>
              <a:tailEnd/>
            </a:ln>
          </p:spPr>
        </p:cxnSp>
        <p:cxnSp>
          <p:nvCxnSpPr>
            <p:cNvPr id="189" name="Straight Connector 96"/>
            <p:cNvCxnSpPr>
              <a:cxnSpLocks noChangeShapeType="1"/>
            </p:cNvCxnSpPr>
            <p:nvPr/>
          </p:nvCxnSpPr>
          <p:spPr bwMode="auto">
            <a:xfrm rot="16200000">
              <a:off x="993904" y="4440527"/>
              <a:ext cx="39600" cy="0"/>
            </a:xfrm>
            <a:prstGeom prst="line">
              <a:avLst/>
            </a:prstGeom>
            <a:noFill/>
            <a:ln w="9525" cap="sq" algn="ctr">
              <a:solidFill>
                <a:schemeClr val="bg2"/>
              </a:solidFill>
              <a:round/>
              <a:headEnd/>
              <a:tailEnd/>
            </a:ln>
          </p:spPr>
        </p:cxnSp>
      </p:grpSp>
      <p:sp>
        <p:nvSpPr>
          <p:cNvPr id="1030" name="Freeform 6"/>
          <p:cNvSpPr>
            <a:spLocks/>
          </p:cNvSpPr>
          <p:nvPr/>
        </p:nvSpPr>
        <p:spPr bwMode="auto">
          <a:xfrm>
            <a:off x="1137849" y="4540939"/>
            <a:ext cx="2852684" cy="227569"/>
          </a:xfrm>
          <a:custGeom>
            <a:avLst/>
            <a:gdLst/>
            <a:ahLst/>
            <a:cxnLst>
              <a:cxn ang="0">
                <a:pos x="0" y="127"/>
              </a:cxn>
              <a:cxn ang="0">
                <a:pos x="30" y="127"/>
              </a:cxn>
              <a:cxn ang="0">
                <a:pos x="30" y="117"/>
              </a:cxn>
              <a:cxn ang="0">
                <a:pos x="39" y="117"/>
              </a:cxn>
              <a:cxn ang="0">
                <a:pos x="39" y="108"/>
              </a:cxn>
              <a:cxn ang="0">
                <a:pos x="95" y="108"/>
              </a:cxn>
              <a:cxn ang="0">
                <a:pos x="95" y="97"/>
              </a:cxn>
              <a:cxn ang="0">
                <a:pos x="125" y="97"/>
              </a:cxn>
              <a:cxn ang="0">
                <a:pos x="125" y="83"/>
              </a:cxn>
              <a:cxn ang="0">
                <a:pos x="291" y="83"/>
              </a:cxn>
              <a:cxn ang="0">
                <a:pos x="291" y="74"/>
              </a:cxn>
              <a:cxn ang="0">
                <a:pos x="688" y="74"/>
              </a:cxn>
              <a:cxn ang="0">
                <a:pos x="688" y="55"/>
              </a:cxn>
              <a:cxn ang="0">
                <a:pos x="918" y="55"/>
              </a:cxn>
              <a:cxn ang="0">
                <a:pos x="918" y="46"/>
              </a:cxn>
              <a:cxn ang="0">
                <a:pos x="955" y="46"/>
              </a:cxn>
              <a:cxn ang="0">
                <a:pos x="955" y="34"/>
              </a:cxn>
              <a:cxn ang="0">
                <a:pos x="997" y="34"/>
              </a:cxn>
              <a:cxn ang="0">
                <a:pos x="997" y="23"/>
              </a:cxn>
              <a:cxn ang="0">
                <a:pos x="1025" y="23"/>
              </a:cxn>
              <a:cxn ang="0">
                <a:pos x="1025" y="14"/>
              </a:cxn>
              <a:cxn ang="0">
                <a:pos x="1350" y="14"/>
              </a:cxn>
              <a:cxn ang="0">
                <a:pos x="1350" y="0"/>
              </a:cxn>
              <a:cxn ang="0">
                <a:pos x="1592" y="0"/>
              </a:cxn>
            </a:cxnLst>
            <a:rect l="0" t="0" r="r" b="b"/>
            <a:pathLst>
              <a:path w="1592" h="127">
                <a:moveTo>
                  <a:pt x="0" y="127"/>
                </a:moveTo>
                <a:lnTo>
                  <a:pt x="30" y="127"/>
                </a:lnTo>
                <a:lnTo>
                  <a:pt x="30" y="117"/>
                </a:lnTo>
                <a:lnTo>
                  <a:pt x="39" y="117"/>
                </a:lnTo>
                <a:lnTo>
                  <a:pt x="39" y="108"/>
                </a:lnTo>
                <a:lnTo>
                  <a:pt x="95" y="108"/>
                </a:lnTo>
                <a:lnTo>
                  <a:pt x="95" y="97"/>
                </a:lnTo>
                <a:lnTo>
                  <a:pt x="125" y="97"/>
                </a:lnTo>
                <a:lnTo>
                  <a:pt x="125" y="83"/>
                </a:lnTo>
                <a:lnTo>
                  <a:pt x="291" y="83"/>
                </a:lnTo>
                <a:lnTo>
                  <a:pt x="291" y="74"/>
                </a:lnTo>
                <a:lnTo>
                  <a:pt x="688" y="74"/>
                </a:lnTo>
                <a:lnTo>
                  <a:pt x="688" y="55"/>
                </a:lnTo>
                <a:lnTo>
                  <a:pt x="918" y="55"/>
                </a:lnTo>
                <a:lnTo>
                  <a:pt x="918" y="46"/>
                </a:lnTo>
                <a:lnTo>
                  <a:pt x="955" y="46"/>
                </a:lnTo>
                <a:lnTo>
                  <a:pt x="955" y="34"/>
                </a:lnTo>
                <a:lnTo>
                  <a:pt x="997" y="34"/>
                </a:lnTo>
                <a:lnTo>
                  <a:pt x="997" y="23"/>
                </a:lnTo>
                <a:lnTo>
                  <a:pt x="1025" y="23"/>
                </a:lnTo>
                <a:lnTo>
                  <a:pt x="1025" y="14"/>
                </a:lnTo>
                <a:lnTo>
                  <a:pt x="1350" y="14"/>
                </a:lnTo>
                <a:lnTo>
                  <a:pt x="1350" y="0"/>
                </a:lnTo>
                <a:lnTo>
                  <a:pt x="1592" y="0"/>
                </a:lnTo>
              </a:path>
            </a:pathLst>
          </a:custGeom>
          <a:noFill/>
          <a:ln w="19050" cap="flat">
            <a:solidFill>
              <a:schemeClr val="accent2"/>
            </a:solidFill>
            <a:prstDash val="solid"/>
            <a:miter lim="800000"/>
            <a:headEnd/>
            <a:tailEnd/>
          </a:ln>
        </p:spPr>
        <p:txBody>
          <a:bodyPr vert="horz" wrap="square" lIns="103213" tIns="51606" rIns="103213" bIns="51606" numCol="1" anchor="t" anchorCtr="0" compatLnSpc="1">
            <a:prstTxWarp prst="textNoShape">
              <a:avLst/>
            </a:prstTxWarp>
          </a:bodyPr>
          <a:lstStyle/>
          <a:p>
            <a:endParaRPr lang="en-GB" sz="2032" dirty="0"/>
          </a:p>
        </p:txBody>
      </p:sp>
      <p:sp>
        <p:nvSpPr>
          <p:cNvPr id="1033" name="Freeform 9"/>
          <p:cNvSpPr>
            <a:spLocks/>
          </p:cNvSpPr>
          <p:nvPr/>
        </p:nvSpPr>
        <p:spPr bwMode="auto">
          <a:xfrm>
            <a:off x="1137849" y="2707839"/>
            <a:ext cx="2849101" cy="2064254"/>
          </a:xfrm>
          <a:custGeom>
            <a:avLst/>
            <a:gdLst/>
            <a:ahLst/>
            <a:cxnLst>
              <a:cxn ang="0">
                <a:pos x="16" y="1117"/>
              </a:cxn>
              <a:cxn ang="0">
                <a:pos x="35" y="1094"/>
              </a:cxn>
              <a:cxn ang="0">
                <a:pos x="42" y="1055"/>
              </a:cxn>
              <a:cxn ang="0">
                <a:pos x="53" y="1041"/>
              </a:cxn>
              <a:cxn ang="0">
                <a:pos x="58" y="988"/>
              </a:cxn>
              <a:cxn ang="0">
                <a:pos x="72" y="970"/>
              </a:cxn>
              <a:cxn ang="0">
                <a:pos x="81" y="919"/>
              </a:cxn>
              <a:cxn ang="0">
                <a:pos x="97" y="910"/>
              </a:cxn>
              <a:cxn ang="0">
                <a:pos x="106" y="863"/>
              </a:cxn>
              <a:cxn ang="0">
                <a:pos x="123" y="817"/>
              </a:cxn>
              <a:cxn ang="0">
                <a:pos x="129" y="780"/>
              </a:cxn>
              <a:cxn ang="0">
                <a:pos x="171" y="764"/>
              </a:cxn>
              <a:cxn ang="0">
                <a:pos x="182" y="741"/>
              </a:cxn>
              <a:cxn ang="0">
                <a:pos x="219" y="729"/>
              </a:cxn>
              <a:cxn ang="0">
                <a:pos x="226" y="706"/>
              </a:cxn>
              <a:cxn ang="0">
                <a:pos x="268" y="690"/>
              </a:cxn>
              <a:cxn ang="0">
                <a:pos x="314" y="674"/>
              </a:cxn>
              <a:cxn ang="0">
                <a:pos x="351" y="658"/>
              </a:cxn>
              <a:cxn ang="0">
                <a:pos x="362" y="623"/>
              </a:cxn>
              <a:cxn ang="0">
                <a:pos x="395" y="612"/>
              </a:cxn>
              <a:cxn ang="0">
                <a:pos x="397" y="584"/>
              </a:cxn>
              <a:cxn ang="0">
                <a:pos x="425" y="552"/>
              </a:cxn>
              <a:cxn ang="0">
                <a:pos x="475" y="522"/>
              </a:cxn>
              <a:cxn ang="0">
                <a:pos x="535" y="510"/>
              </a:cxn>
              <a:cxn ang="0">
                <a:pos x="549" y="487"/>
              </a:cxn>
              <a:cxn ang="0">
                <a:pos x="572" y="475"/>
              </a:cxn>
              <a:cxn ang="0">
                <a:pos x="589" y="441"/>
              </a:cxn>
              <a:cxn ang="0">
                <a:pos x="688" y="431"/>
              </a:cxn>
              <a:cxn ang="0">
                <a:pos x="722" y="404"/>
              </a:cxn>
              <a:cxn ang="0">
                <a:pos x="741" y="392"/>
              </a:cxn>
              <a:cxn ang="0">
                <a:pos x="757" y="367"/>
              </a:cxn>
              <a:cxn ang="0">
                <a:pos x="796" y="353"/>
              </a:cxn>
              <a:cxn ang="0">
                <a:pos x="805" y="332"/>
              </a:cxn>
              <a:cxn ang="0">
                <a:pos x="895" y="316"/>
              </a:cxn>
              <a:cxn ang="0">
                <a:pos x="898" y="281"/>
              </a:cxn>
              <a:cxn ang="0">
                <a:pos x="1006" y="270"/>
              </a:cxn>
              <a:cxn ang="0">
                <a:pos x="1043" y="244"/>
              </a:cxn>
              <a:cxn ang="0">
                <a:pos x="1170" y="231"/>
              </a:cxn>
              <a:cxn ang="0">
                <a:pos x="1193" y="210"/>
              </a:cxn>
              <a:cxn ang="0">
                <a:pos x="1269" y="198"/>
              </a:cxn>
              <a:cxn ang="0">
                <a:pos x="1281" y="150"/>
              </a:cxn>
              <a:cxn ang="0">
                <a:pos x="1384" y="138"/>
              </a:cxn>
              <a:cxn ang="0">
                <a:pos x="1394" y="99"/>
              </a:cxn>
              <a:cxn ang="0">
                <a:pos x="1465" y="85"/>
              </a:cxn>
              <a:cxn ang="0">
                <a:pos x="1518" y="67"/>
              </a:cxn>
              <a:cxn ang="0">
                <a:pos x="1534" y="50"/>
              </a:cxn>
            </a:cxnLst>
            <a:rect l="0" t="0" r="r" b="b"/>
            <a:pathLst>
              <a:path w="1590" h="1152">
                <a:moveTo>
                  <a:pt x="0" y="1152"/>
                </a:moveTo>
                <a:lnTo>
                  <a:pt x="16" y="1152"/>
                </a:lnTo>
                <a:lnTo>
                  <a:pt x="16" y="1117"/>
                </a:lnTo>
                <a:lnTo>
                  <a:pt x="28" y="1117"/>
                </a:lnTo>
                <a:lnTo>
                  <a:pt x="28" y="1094"/>
                </a:lnTo>
                <a:lnTo>
                  <a:pt x="35" y="1094"/>
                </a:lnTo>
                <a:lnTo>
                  <a:pt x="35" y="1078"/>
                </a:lnTo>
                <a:lnTo>
                  <a:pt x="42" y="1078"/>
                </a:lnTo>
                <a:lnTo>
                  <a:pt x="42" y="1055"/>
                </a:lnTo>
                <a:lnTo>
                  <a:pt x="46" y="1055"/>
                </a:lnTo>
                <a:lnTo>
                  <a:pt x="46" y="1041"/>
                </a:lnTo>
                <a:lnTo>
                  <a:pt x="53" y="1041"/>
                </a:lnTo>
                <a:lnTo>
                  <a:pt x="53" y="1023"/>
                </a:lnTo>
                <a:lnTo>
                  <a:pt x="58" y="1023"/>
                </a:lnTo>
                <a:lnTo>
                  <a:pt x="58" y="988"/>
                </a:lnTo>
                <a:lnTo>
                  <a:pt x="65" y="988"/>
                </a:lnTo>
                <a:lnTo>
                  <a:pt x="65" y="970"/>
                </a:lnTo>
                <a:lnTo>
                  <a:pt x="72" y="970"/>
                </a:lnTo>
                <a:lnTo>
                  <a:pt x="72" y="953"/>
                </a:lnTo>
                <a:lnTo>
                  <a:pt x="81" y="953"/>
                </a:lnTo>
                <a:lnTo>
                  <a:pt x="81" y="919"/>
                </a:lnTo>
                <a:lnTo>
                  <a:pt x="86" y="919"/>
                </a:lnTo>
                <a:lnTo>
                  <a:pt x="86" y="910"/>
                </a:lnTo>
                <a:lnTo>
                  <a:pt x="97" y="910"/>
                </a:lnTo>
                <a:lnTo>
                  <a:pt x="97" y="896"/>
                </a:lnTo>
                <a:lnTo>
                  <a:pt x="106" y="896"/>
                </a:lnTo>
                <a:lnTo>
                  <a:pt x="106" y="863"/>
                </a:lnTo>
                <a:lnTo>
                  <a:pt x="116" y="863"/>
                </a:lnTo>
                <a:lnTo>
                  <a:pt x="116" y="817"/>
                </a:lnTo>
                <a:lnTo>
                  <a:pt x="123" y="817"/>
                </a:lnTo>
                <a:lnTo>
                  <a:pt x="123" y="803"/>
                </a:lnTo>
                <a:lnTo>
                  <a:pt x="129" y="803"/>
                </a:lnTo>
                <a:lnTo>
                  <a:pt x="129" y="780"/>
                </a:lnTo>
                <a:lnTo>
                  <a:pt x="157" y="780"/>
                </a:lnTo>
                <a:lnTo>
                  <a:pt x="157" y="764"/>
                </a:lnTo>
                <a:lnTo>
                  <a:pt x="171" y="764"/>
                </a:lnTo>
                <a:lnTo>
                  <a:pt x="171" y="750"/>
                </a:lnTo>
                <a:lnTo>
                  <a:pt x="182" y="750"/>
                </a:lnTo>
                <a:lnTo>
                  <a:pt x="182" y="741"/>
                </a:lnTo>
                <a:lnTo>
                  <a:pt x="196" y="741"/>
                </a:lnTo>
                <a:lnTo>
                  <a:pt x="196" y="729"/>
                </a:lnTo>
                <a:lnTo>
                  <a:pt x="219" y="729"/>
                </a:lnTo>
                <a:lnTo>
                  <a:pt x="219" y="718"/>
                </a:lnTo>
                <a:lnTo>
                  <a:pt x="226" y="718"/>
                </a:lnTo>
                <a:lnTo>
                  <a:pt x="226" y="706"/>
                </a:lnTo>
                <a:lnTo>
                  <a:pt x="259" y="706"/>
                </a:lnTo>
                <a:lnTo>
                  <a:pt x="259" y="690"/>
                </a:lnTo>
                <a:lnTo>
                  <a:pt x="268" y="690"/>
                </a:lnTo>
                <a:lnTo>
                  <a:pt x="268" y="683"/>
                </a:lnTo>
                <a:lnTo>
                  <a:pt x="314" y="683"/>
                </a:lnTo>
                <a:lnTo>
                  <a:pt x="314" y="674"/>
                </a:lnTo>
                <a:lnTo>
                  <a:pt x="335" y="674"/>
                </a:lnTo>
                <a:lnTo>
                  <a:pt x="335" y="658"/>
                </a:lnTo>
                <a:lnTo>
                  <a:pt x="351" y="658"/>
                </a:lnTo>
                <a:lnTo>
                  <a:pt x="351" y="646"/>
                </a:lnTo>
                <a:lnTo>
                  <a:pt x="362" y="646"/>
                </a:lnTo>
                <a:lnTo>
                  <a:pt x="362" y="623"/>
                </a:lnTo>
                <a:lnTo>
                  <a:pt x="383" y="623"/>
                </a:lnTo>
                <a:lnTo>
                  <a:pt x="383" y="612"/>
                </a:lnTo>
                <a:lnTo>
                  <a:pt x="395" y="612"/>
                </a:lnTo>
                <a:lnTo>
                  <a:pt x="395" y="595"/>
                </a:lnTo>
                <a:lnTo>
                  <a:pt x="397" y="595"/>
                </a:lnTo>
                <a:lnTo>
                  <a:pt x="397" y="584"/>
                </a:lnTo>
                <a:lnTo>
                  <a:pt x="413" y="584"/>
                </a:lnTo>
                <a:lnTo>
                  <a:pt x="413" y="552"/>
                </a:lnTo>
                <a:lnTo>
                  <a:pt x="425" y="552"/>
                </a:lnTo>
                <a:lnTo>
                  <a:pt x="425" y="538"/>
                </a:lnTo>
                <a:lnTo>
                  <a:pt x="475" y="538"/>
                </a:lnTo>
                <a:lnTo>
                  <a:pt x="475" y="522"/>
                </a:lnTo>
                <a:lnTo>
                  <a:pt x="512" y="522"/>
                </a:lnTo>
                <a:lnTo>
                  <a:pt x="512" y="510"/>
                </a:lnTo>
                <a:lnTo>
                  <a:pt x="535" y="510"/>
                </a:lnTo>
                <a:lnTo>
                  <a:pt x="535" y="503"/>
                </a:lnTo>
                <a:lnTo>
                  <a:pt x="549" y="503"/>
                </a:lnTo>
                <a:lnTo>
                  <a:pt x="549" y="487"/>
                </a:lnTo>
                <a:lnTo>
                  <a:pt x="561" y="487"/>
                </a:lnTo>
                <a:lnTo>
                  <a:pt x="561" y="475"/>
                </a:lnTo>
                <a:lnTo>
                  <a:pt x="572" y="475"/>
                </a:lnTo>
                <a:lnTo>
                  <a:pt x="572" y="450"/>
                </a:lnTo>
                <a:lnTo>
                  <a:pt x="589" y="450"/>
                </a:lnTo>
                <a:lnTo>
                  <a:pt x="589" y="441"/>
                </a:lnTo>
                <a:lnTo>
                  <a:pt x="658" y="441"/>
                </a:lnTo>
                <a:lnTo>
                  <a:pt x="658" y="431"/>
                </a:lnTo>
                <a:lnTo>
                  <a:pt x="688" y="431"/>
                </a:lnTo>
                <a:lnTo>
                  <a:pt x="688" y="415"/>
                </a:lnTo>
                <a:lnTo>
                  <a:pt x="722" y="415"/>
                </a:lnTo>
                <a:lnTo>
                  <a:pt x="722" y="404"/>
                </a:lnTo>
                <a:lnTo>
                  <a:pt x="729" y="404"/>
                </a:lnTo>
                <a:lnTo>
                  <a:pt x="729" y="392"/>
                </a:lnTo>
                <a:lnTo>
                  <a:pt x="741" y="392"/>
                </a:lnTo>
                <a:lnTo>
                  <a:pt x="741" y="381"/>
                </a:lnTo>
                <a:lnTo>
                  <a:pt x="757" y="381"/>
                </a:lnTo>
                <a:lnTo>
                  <a:pt x="757" y="367"/>
                </a:lnTo>
                <a:lnTo>
                  <a:pt x="778" y="367"/>
                </a:lnTo>
                <a:lnTo>
                  <a:pt x="778" y="353"/>
                </a:lnTo>
                <a:lnTo>
                  <a:pt x="796" y="353"/>
                </a:lnTo>
                <a:lnTo>
                  <a:pt x="796" y="341"/>
                </a:lnTo>
                <a:lnTo>
                  <a:pt x="805" y="341"/>
                </a:lnTo>
                <a:lnTo>
                  <a:pt x="805" y="332"/>
                </a:lnTo>
                <a:lnTo>
                  <a:pt x="854" y="332"/>
                </a:lnTo>
                <a:lnTo>
                  <a:pt x="854" y="316"/>
                </a:lnTo>
                <a:lnTo>
                  <a:pt x="895" y="316"/>
                </a:lnTo>
                <a:lnTo>
                  <a:pt x="895" y="291"/>
                </a:lnTo>
                <a:lnTo>
                  <a:pt x="898" y="291"/>
                </a:lnTo>
                <a:lnTo>
                  <a:pt x="898" y="281"/>
                </a:lnTo>
                <a:lnTo>
                  <a:pt x="916" y="281"/>
                </a:lnTo>
                <a:lnTo>
                  <a:pt x="916" y="270"/>
                </a:lnTo>
                <a:lnTo>
                  <a:pt x="1006" y="270"/>
                </a:lnTo>
                <a:lnTo>
                  <a:pt x="1006" y="263"/>
                </a:lnTo>
                <a:lnTo>
                  <a:pt x="1043" y="263"/>
                </a:lnTo>
                <a:lnTo>
                  <a:pt x="1043" y="244"/>
                </a:lnTo>
                <a:lnTo>
                  <a:pt x="1121" y="244"/>
                </a:lnTo>
                <a:lnTo>
                  <a:pt x="1121" y="231"/>
                </a:lnTo>
                <a:lnTo>
                  <a:pt x="1170" y="231"/>
                </a:lnTo>
                <a:lnTo>
                  <a:pt x="1170" y="219"/>
                </a:lnTo>
                <a:lnTo>
                  <a:pt x="1193" y="219"/>
                </a:lnTo>
                <a:lnTo>
                  <a:pt x="1193" y="210"/>
                </a:lnTo>
                <a:lnTo>
                  <a:pt x="1195" y="210"/>
                </a:lnTo>
                <a:lnTo>
                  <a:pt x="1195" y="198"/>
                </a:lnTo>
                <a:lnTo>
                  <a:pt x="1269" y="198"/>
                </a:lnTo>
                <a:lnTo>
                  <a:pt x="1269" y="173"/>
                </a:lnTo>
                <a:lnTo>
                  <a:pt x="1281" y="173"/>
                </a:lnTo>
                <a:lnTo>
                  <a:pt x="1281" y="150"/>
                </a:lnTo>
                <a:lnTo>
                  <a:pt x="1343" y="150"/>
                </a:lnTo>
                <a:lnTo>
                  <a:pt x="1343" y="138"/>
                </a:lnTo>
                <a:lnTo>
                  <a:pt x="1384" y="138"/>
                </a:lnTo>
                <a:lnTo>
                  <a:pt x="1384" y="120"/>
                </a:lnTo>
                <a:lnTo>
                  <a:pt x="1394" y="120"/>
                </a:lnTo>
                <a:lnTo>
                  <a:pt x="1394" y="99"/>
                </a:lnTo>
                <a:lnTo>
                  <a:pt x="1447" y="99"/>
                </a:lnTo>
                <a:lnTo>
                  <a:pt x="1447" y="85"/>
                </a:lnTo>
                <a:lnTo>
                  <a:pt x="1465" y="85"/>
                </a:lnTo>
                <a:lnTo>
                  <a:pt x="1465" y="76"/>
                </a:lnTo>
                <a:lnTo>
                  <a:pt x="1518" y="76"/>
                </a:lnTo>
                <a:lnTo>
                  <a:pt x="1518" y="67"/>
                </a:lnTo>
                <a:lnTo>
                  <a:pt x="1530" y="67"/>
                </a:lnTo>
                <a:lnTo>
                  <a:pt x="1534" y="67"/>
                </a:lnTo>
                <a:lnTo>
                  <a:pt x="1534" y="50"/>
                </a:lnTo>
                <a:lnTo>
                  <a:pt x="1590" y="50"/>
                </a:lnTo>
                <a:lnTo>
                  <a:pt x="1590" y="0"/>
                </a:lnTo>
              </a:path>
            </a:pathLst>
          </a:custGeom>
          <a:noFill/>
          <a:ln w="19050" cap="flat">
            <a:solidFill>
              <a:srgbClr val="7B7A68"/>
            </a:solidFill>
            <a:prstDash val="solid"/>
            <a:miter lim="800000"/>
            <a:headEnd/>
            <a:tailEnd/>
          </a:ln>
        </p:spPr>
        <p:txBody>
          <a:bodyPr vert="horz" wrap="square" lIns="103213" tIns="51606" rIns="103213" bIns="51606" numCol="1" anchor="t" anchorCtr="0" compatLnSpc="1">
            <a:prstTxWarp prst="textNoShape">
              <a:avLst/>
            </a:prstTxWarp>
          </a:bodyPr>
          <a:lstStyle/>
          <a:p>
            <a:endParaRPr lang="en-GB" sz="2032" dirty="0"/>
          </a:p>
        </p:txBody>
      </p:sp>
      <p:sp>
        <p:nvSpPr>
          <p:cNvPr id="1036" name="Freeform 12"/>
          <p:cNvSpPr>
            <a:spLocks/>
          </p:cNvSpPr>
          <p:nvPr/>
        </p:nvSpPr>
        <p:spPr bwMode="auto">
          <a:xfrm>
            <a:off x="1143226" y="4060713"/>
            <a:ext cx="2843725" cy="707795"/>
          </a:xfrm>
          <a:custGeom>
            <a:avLst/>
            <a:gdLst/>
            <a:ahLst/>
            <a:cxnLst>
              <a:cxn ang="0">
                <a:pos x="1587" y="0"/>
              </a:cxn>
              <a:cxn ang="0">
                <a:pos x="1587" y="21"/>
              </a:cxn>
              <a:cxn ang="0">
                <a:pos x="1557" y="21"/>
              </a:cxn>
              <a:cxn ang="0">
                <a:pos x="1557" y="37"/>
              </a:cxn>
              <a:cxn ang="0">
                <a:pos x="1411" y="37"/>
              </a:cxn>
              <a:cxn ang="0">
                <a:pos x="1411" y="46"/>
              </a:cxn>
              <a:cxn ang="0">
                <a:pos x="1197" y="46"/>
              </a:cxn>
              <a:cxn ang="0">
                <a:pos x="1197" y="58"/>
              </a:cxn>
              <a:cxn ang="0">
                <a:pos x="1093" y="58"/>
              </a:cxn>
              <a:cxn ang="0">
                <a:pos x="1093" y="69"/>
              </a:cxn>
              <a:cxn ang="0">
                <a:pos x="927" y="69"/>
              </a:cxn>
              <a:cxn ang="0">
                <a:pos x="927" y="83"/>
              </a:cxn>
              <a:cxn ang="0">
                <a:pos x="784" y="83"/>
              </a:cxn>
              <a:cxn ang="0">
                <a:pos x="784" y="99"/>
              </a:cxn>
              <a:cxn ang="0">
                <a:pos x="772" y="99"/>
              </a:cxn>
              <a:cxn ang="0">
                <a:pos x="772" y="108"/>
              </a:cxn>
              <a:cxn ang="0">
                <a:pos x="685" y="108"/>
              </a:cxn>
              <a:cxn ang="0">
                <a:pos x="685" y="120"/>
              </a:cxn>
              <a:cxn ang="0">
                <a:pos x="673" y="120"/>
              </a:cxn>
              <a:cxn ang="0">
                <a:pos x="673" y="134"/>
              </a:cxn>
              <a:cxn ang="0">
                <a:pos x="477" y="134"/>
              </a:cxn>
              <a:cxn ang="0">
                <a:pos x="477" y="143"/>
              </a:cxn>
              <a:cxn ang="0">
                <a:pos x="408" y="143"/>
              </a:cxn>
              <a:cxn ang="0">
                <a:pos x="408" y="159"/>
              </a:cxn>
              <a:cxn ang="0">
                <a:pos x="311" y="159"/>
              </a:cxn>
              <a:cxn ang="0">
                <a:pos x="311" y="175"/>
              </a:cxn>
              <a:cxn ang="0">
                <a:pos x="290" y="175"/>
              </a:cxn>
              <a:cxn ang="0">
                <a:pos x="290" y="185"/>
              </a:cxn>
              <a:cxn ang="0">
                <a:pos x="179" y="185"/>
              </a:cxn>
              <a:cxn ang="0">
                <a:pos x="179" y="198"/>
              </a:cxn>
              <a:cxn ang="0">
                <a:pos x="152" y="198"/>
              </a:cxn>
              <a:cxn ang="0">
                <a:pos x="152" y="238"/>
              </a:cxn>
              <a:cxn ang="0">
                <a:pos x="110" y="238"/>
              </a:cxn>
              <a:cxn ang="0">
                <a:pos x="110" y="277"/>
              </a:cxn>
              <a:cxn ang="0">
                <a:pos x="103" y="277"/>
              </a:cxn>
              <a:cxn ang="0">
                <a:pos x="103" y="288"/>
              </a:cxn>
              <a:cxn ang="0">
                <a:pos x="78" y="288"/>
              </a:cxn>
              <a:cxn ang="0">
                <a:pos x="78" y="298"/>
              </a:cxn>
              <a:cxn ang="0">
                <a:pos x="62" y="298"/>
              </a:cxn>
              <a:cxn ang="0">
                <a:pos x="62" y="321"/>
              </a:cxn>
              <a:cxn ang="0">
                <a:pos x="39" y="321"/>
              </a:cxn>
              <a:cxn ang="0">
                <a:pos x="39" y="360"/>
              </a:cxn>
              <a:cxn ang="0">
                <a:pos x="13" y="360"/>
              </a:cxn>
              <a:cxn ang="0">
                <a:pos x="13" y="379"/>
              </a:cxn>
              <a:cxn ang="0">
                <a:pos x="0" y="379"/>
              </a:cxn>
              <a:cxn ang="0">
                <a:pos x="0" y="395"/>
              </a:cxn>
            </a:cxnLst>
            <a:rect l="0" t="0" r="r" b="b"/>
            <a:pathLst>
              <a:path w="1587" h="395">
                <a:moveTo>
                  <a:pt x="1587" y="0"/>
                </a:moveTo>
                <a:lnTo>
                  <a:pt x="1587" y="21"/>
                </a:lnTo>
                <a:lnTo>
                  <a:pt x="1557" y="21"/>
                </a:lnTo>
                <a:lnTo>
                  <a:pt x="1557" y="37"/>
                </a:lnTo>
                <a:lnTo>
                  <a:pt x="1411" y="37"/>
                </a:lnTo>
                <a:lnTo>
                  <a:pt x="1411" y="46"/>
                </a:lnTo>
                <a:lnTo>
                  <a:pt x="1197" y="46"/>
                </a:lnTo>
                <a:lnTo>
                  <a:pt x="1197" y="58"/>
                </a:lnTo>
                <a:lnTo>
                  <a:pt x="1093" y="58"/>
                </a:lnTo>
                <a:lnTo>
                  <a:pt x="1093" y="69"/>
                </a:lnTo>
                <a:lnTo>
                  <a:pt x="927" y="69"/>
                </a:lnTo>
                <a:lnTo>
                  <a:pt x="927" y="83"/>
                </a:lnTo>
                <a:lnTo>
                  <a:pt x="784" y="83"/>
                </a:lnTo>
                <a:lnTo>
                  <a:pt x="784" y="99"/>
                </a:lnTo>
                <a:lnTo>
                  <a:pt x="772" y="99"/>
                </a:lnTo>
                <a:lnTo>
                  <a:pt x="772" y="108"/>
                </a:lnTo>
                <a:lnTo>
                  <a:pt x="685" y="108"/>
                </a:lnTo>
                <a:lnTo>
                  <a:pt x="685" y="120"/>
                </a:lnTo>
                <a:lnTo>
                  <a:pt x="673" y="120"/>
                </a:lnTo>
                <a:lnTo>
                  <a:pt x="673" y="134"/>
                </a:lnTo>
                <a:lnTo>
                  <a:pt x="477" y="134"/>
                </a:lnTo>
                <a:lnTo>
                  <a:pt x="477" y="143"/>
                </a:lnTo>
                <a:lnTo>
                  <a:pt x="408" y="143"/>
                </a:lnTo>
                <a:lnTo>
                  <a:pt x="408" y="159"/>
                </a:lnTo>
                <a:lnTo>
                  <a:pt x="311" y="159"/>
                </a:lnTo>
                <a:lnTo>
                  <a:pt x="311" y="175"/>
                </a:lnTo>
                <a:lnTo>
                  <a:pt x="290" y="175"/>
                </a:lnTo>
                <a:lnTo>
                  <a:pt x="290" y="185"/>
                </a:lnTo>
                <a:lnTo>
                  <a:pt x="179" y="185"/>
                </a:lnTo>
                <a:lnTo>
                  <a:pt x="179" y="198"/>
                </a:lnTo>
                <a:lnTo>
                  <a:pt x="152" y="198"/>
                </a:lnTo>
                <a:lnTo>
                  <a:pt x="152" y="238"/>
                </a:lnTo>
                <a:lnTo>
                  <a:pt x="110" y="238"/>
                </a:lnTo>
                <a:lnTo>
                  <a:pt x="110" y="277"/>
                </a:lnTo>
                <a:lnTo>
                  <a:pt x="103" y="277"/>
                </a:lnTo>
                <a:lnTo>
                  <a:pt x="103" y="288"/>
                </a:lnTo>
                <a:lnTo>
                  <a:pt x="78" y="288"/>
                </a:lnTo>
                <a:lnTo>
                  <a:pt x="78" y="298"/>
                </a:lnTo>
                <a:lnTo>
                  <a:pt x="62" y="298"/>
                </a:lnTo>
                <a:lnTo>
                  <a:pt x="62" y="321"/>
                </a:lnTo>
                <a:lnTo>
                  <a:pt x="39" y="321"/>
                </a:lnTo>
                <a:lnTo>
                  <a:pt x="39" y="360"/>
                </a:lnTo>
                <a:lnTo>
                  <a:pt x="13" y="360"/>
                </a:lnTo>
                <a:lnTo>
                  <a:pt x="13" y="379"/>
                </a:lnTo>
                <a:lnTo>
                  <a:pt x="0" y="379"/>
                </a:lnTo>
                <a:lnTo>
                  <a:pt x="0" y="395"/>
                </a:lnTo>
              </a:path>
            </a:pathLst>
          </a:custGeom>
          <a:noFill/>
          <a:ln w="19050" cap="flat">
            <a:solidFill>
              <a:srgbClr val="689DB2"/>
            </a:solidFill>
            <a:prstDash val="solid"/>
            <a:miter lim="800000"/>
            <a:headEnd/>
            <a:tailEnd/>
          </a:ln>
        </p:spPr>
        <p:txBody>
          <a:bodyPr vert="horz" wrap="square" lIns="103213" tIns="51606" rIns="103213" bIns="51606" numCol="1" anchor="t" anchorCtr="0" compatLnSpc="1">
            <a:prstTxWarp prst="textNoShape">
              <a:avLst/>
            </a:prstTxWarp>
          </a:bodyPr>
          <a:lstStyle/>
          <a:p>
            <a:endParaRPr lang="en-GB" sz="2032" dirty="0"/>
          </a:p>
        </p:txBody>
      </p:sp>
      <p:sp>
        <p:nvSpPr>
          <p:cNvPr id="43" name="TextBox 42"/>
          <p:cNvSpPr txBox="1"/>
          <p:nvPr/>
        </p:nvSpPr>
        <p:spPr>
          <a:xfrm>
            <a:off x="7082148" y="2251106"/>
            <a:ext cx="758204" cy="294595"/>
          </a:xfrm>
          <a:prstGeom prst="rect">
            <a:avLst/>
          </a:prstGeom>
          <a:noFill/>
        </p:spPr>
        <p:txBody>
          <a:bodyPr wrap="none" rtlCol="0" anchor="ctr" anchorCtr="0">
            <a:noAutofit/>
          </a:bodyPr>
          <a:lstStyle/>
          <a:p>
            <a:pPr algn="r"/>
            <a:r>
              <a:rPr lang="en-GB" sz="1354" i="1" dirty="0"/>
              <a:t>n</a:t>
            </a:r>
            <a:r>
              <a:rPr lang="en-GB" sz="1354" dirty="0"/>
              <a:t>=730</a:t>
            </a:r>
          </a:p>
        </p:txBody>
      </p:sp>
      <p:sp>
        <p:nvSpPr>
          <p:cNvPr id="44" name="TextBox 43"/>
          <p:cNvSpPr txBox="1"/>
          <p:nvPr/>
        </p:nvSpPr>
        <p:spPr>
          <a:xfrm>
            <a:off x="7082148" y="3657980"/>
            <a:ext cx="758204" cy="294595"/>
          </a:xfrm>
          <a:prstGeom prst="rect">
            <a:avLst/>
          </a:prstGeom>
          <a:noFill/>
        </p:spPr>
        <p:txBody>
          <a:bodyPr wrap="none" rtlCol="0" anchor="ctr" anchorCtr="0">
            <a:noAutofit/>
          </a:bodyPr>
          <a:lstStyle/>
          <a:p>
            <a:pPr algn="r"/>
            <a:r>
              <a:rPr lang="en-GB" sz="1354" i="1" dirty="0"/>
              <a:t>p</a:t>
            </a:r>
            <a:r>
              <a:rPr lang="en-GB" sz="1354" dirty="0"/>
              <a:t>&lt;0.001</a:t>
            </a:r>
          </a:p>
        </p:txBody>
      </p:sp>
      <p:sp>
        <p:nvSpPr>
          <p:cNvPr id="71" name="TextBox 70"/>
          <p:cNvSpPr txBox="1">
            <a:spLocks noChangeArrowheads="1"/>
          </p:cNvSpPr>
          <p:nvPr/>
        </p:nvSpPr>
        <p:spPr bwMode="auto">
          <a:xfrm>
            <a:off x="4371433" y="2968776"/>
            <a:ext cx="430019" cy="309043"/>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12</a:t>
            </a:r>
            <a:endParaRPr lang="en-US" sz="3160" dirty="0">
              <a:cs typeface="Arial" pitchFamily="34" charset="0"/>
            </a:endParaRPr>
          </a:p>
        </p:txBody>
      </p:sp>
      <p:sp>
        <p:nvSpPr>
          <p:cNvPr id="72" name="TextBox 71"/>
          <p:cNvSpPr txBox="1">
            <a:spLocks noChangeArrowheads="1"/>
          </p:cNvSpPr>
          <p:nvPr/>
        </p:nvSpPr>
        <p:spPr bwMode="auto">
          <a:xfrm>
            <a:off x="4371433" y="4615966"/>
            <a:ext cx="430019" cy="309043"/>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0</a:t>
            </a:r>
            <a:endParaRPr lang="en-US" sz="3160" dirty="0">
              <a:cs typeface="Arial" pitchFamily="34" charset="0"/>
            </a:endParaRPr>
          </a:p>
        </p:txBody>
      </p:sp>
      <p:sp>
        <p:nvSpPr>
          <p:cNvPr id="73" name="TextBox 72"/>
          <p:cNvSpPr txBox="1">
            <a:spLocks noChangeArrowheads="1"/>
          </p:cNvSpPr>
          <p:nvPr/>
        </p:nvSpPr>
        <p:spPr bwMode="auto">
          <a:xfrm>
            <a:off x="4371433" y="3517285"/>
            <a:ext cx="430019" cy="310706"/>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8</a:t>
            </a:r>
            <a:endParaRPr lang="en-US" sz="3160" dirty="0">
              <a:cs typeface="Arial" pitchFamily="34" charset="0"/>
            </a:endParaRPr>
          </a:p>
        </p:txBody>
      </p:sp>
      <p:sp>
        <p:nvSpPr>
          <p:cNvPr id="74" name="TextBox 73"/>
          <p:cNvSpPr txBox="1">
            <a:spLocks noChangeArrowheads="1"/>
          </p:cNvSpPr>
          <p:nvPr/>
        </p:nvSpPr>
        <p:spPr bwMode="auto">
          <a:xfrm>
            <a:off x="4371433" y="4067458"/>
            <a:ext cx="430019" cy="309043"/>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4</a:t>
            </a:r>
            <a:endParaRPr lang="en-US" sz="3160" dirty="0">
              <a:cs typeface="Arial" pitchFamily="34" charset="0"/>
            </a:endParaRPr>
          </a:p>
        </p:txBody>
      </p:sp>
      <p:sp>
        <p:nvSpPr>
          <p:cNvPr id="75" name="TextBox 78"/>
          <p:cNvSpPr txBox="1">
            <a:spLocks noChangeArrowheads="1"/>
          </p:cNvSpPr>
          <p:nvPr/>
        </p:nvSpPr>
        <p:spPr bwMode="auto">
          <a:xfrm>
            <a:off x="4371433" y="2420267"/>
            <a:ext cx="430019" cy="309043"/>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16</a:t>
            </a:r>
            <a:endParaRPr lang="en-US" sz="3160" dirty="0">
              <a:cs typeface="Arial" pitchFamily="34" charset="0"/>
            </a:endParaRPr>
          </a:p>
        </p:txBody>
      </p:sp>
      <p:sp>
        <p:nvSpPr>
          <p:cNvPr id="76" name="TextBox 75"/>
          <p:cNvSpPr txBox="1">
            <a:spLocks noChangeArrowheads="1"/>
          </p:cNvSpPr>
          <p:nvPr/>
        </p:nvSpPr>
        <p:spPr bwMode="auto">
          <a:xfrm rot="16200000">
            <a:off x="3240013" y="3497234"/>
            <a:ext cx="2190791" cy="350807"/>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lvl="0" algn="ctr" eaLnBrk="1" hangingPunct="1"/>
            <a:r>
              <a:rPr lang="en-GB" sz="1354" dirty="0">
                <a:solidFill>
                  <a:srgbClr val="000000"/>
                </a:solidFill>
                <a:cs typeface="Arial" pitchFamily="34" charset="0"/>
              </a:rPr>
              <a:t>Mortality (%)</a:t>
            </a:r>
            <a:endParaRPr lang="en-US" sz="3160" dirty="0">
              <a:cs typeface="Arial" pitchFamily="34" charset="0"/>
            </a:endParaRPr>
          </a:p>
        </p:txBody>
      </p:sp>
      <p:grpSp>
        <p:nvGrpSpPr>
          <p:cNvPr id="8" name="Group 205"/>
          <p:cNvGrpSpPr/>
          <p:nvPr/>
        </p:nvGrpSpPr>
        <p:grpSpPr>
          <a:xfrm>
            <a:off x="4797852" y="2577243"/>
            <a:ext cx="2875993" cy="2353708"/>
            <a:chOff x="7734040" y="2375089"/>
            <a:chExt cx="2547950" cy="2085238"/>
          </a:xfrm>
        </p:grpSpPr>
        <p:cxnSp>
          <p:nvCxnSpPr>
            <p:cNvPr id="101" name="Straight Connector 95"/>
            <p:cNvCxnSpPr>
              <a:cxnSpLocks noChangeShapeType="1"/>
            </p:cNvCxnSpPr>
            <p:nvPr/>
          </p:nvCxnSpPr>
          <p:spPr bwMode="auto">
            <a:xfrm>
              <a:off x="7777411" y="2375089"/>
              <a:ext cx="0" cy="2039128"/>
            </a:xfrm>
            <a:prstGeom prst="line">
              <a:avLst/>
            </a:prstGeom>
            <a:noFill/>
            <a:ln w="9525" cap="sq" algn="ctr">
              <a:solidFill>
                <a:schemeClr val="bg2"/>
              </a:solidFill>
              <a:round/>
              <a:headEnd/>
              <a:tailEnd/>
            </a:ln>
          </p:spPr>
        </p:cxnSp>
        <p:cxnSp>
          <p:nvCxnSpPr>
            <p:cNvPr id="103" name="Straight Connector 96"/>
            <p:cNvCxnSpPr>
              <a:cxnSpLocks noChangeShapeType="1"/>
            </p:cNvCxnSpPr>
            <p:nvPr/>
          </p:nvCxnSpPr>
          <p:spPr bwMode="auto">
            <a:xfrm>
              <a:off x="7734040" y="2860441"/>
              <a:ext cx="37818" cy="0"/>
            </a:xfrm>
            <a:prstGeom prst="line">
              <a:avLst/>
            </a:prstGeom>
            <a:noFill/>
            <a:ln w="9525" cap="sq" algn="ctr">
              <a:solidFill>
                <a:schemeClr val="bg2"/>
              </a:solidFill>
              <a:round/>
              <a:headEnd/>
              <a:tailEnd/>
            </a:ln>
          </p:spPr>
        </p:cxnSp>
        <p:cxnSp>
          <p:nvCxnSpPr>
            <p:cNvPr id="104" name="Straight Connector 97"/>
            <p:cNvCxnSpPr>
              <a:cxnSpLocks noChangeShapeType="1"/>
            </p:cNvCxnSpPr>
            <p:nvPr/>
          </p:nvCxnSpPr>
          <p:spPr bwMode="auto">
            <a:xfrm>
              <a:off x="7734040" y="3345793"/>
              <a:ext cx="37818" cy="0"/>
            </a:xfrm>
            <a:prstGeom prst="line">
              <a:avLst/>
            </a:prstGeom>
            <a:noFill/>
            <a:ln w="9525" cap="sq" algn="ctr">
              <a:solidFill>
                <a:schemeClr val="bg2"/>
              </a:solidFill>
              <a:round/>
              <a:headEnd/>
              <a:tailEnd/>
            </a:ln>
          </p:spPr>
        </p:cxnSp>
        <p:cxnSp>
          <p:nvCxnSpPr>
            <p:cNvPr id="105" name="Straight Connector 141"/>
            <p:cNvCxnSpPr>
              <a:cxnSpLocks noChangeShapeType="1"/>
            </p:cNvCxnSpPr>
            <p:nvPr/>
          </p:nvCxnSpPr>
          <p:spPr bwMode="auto">
            <a:xfrm>
              <a:off x="7734040" y="3831145"/>
              <a:ext cx="37818" cy="0"/>
            </a:xfrm>
            <a:prstGeom prst="line">
              <a:avLst/>
            </a:prstGeom>
            <a:noFill/>
            <a:ln w="9525" cap="sq" algn="ctr">
              <a:solidFill>
                <a:schemeClr val="bg2"/>
              </a:solidFill>
              <a:round/>
              <a:headEnd/>
              <a:tailEnd/>
            </a:ln>
          </p:spPr>
        </p:cxnSp>
        <p:cxnSp>
          <p:nvCxnSpPr>
            <p:cNvPr id="106" name="Straight Connector 96"/>
            <p:cNvCxnSpPr>
              <a:cxnSpLocks noChangeShapeType="1"/>
            </p:cNvCxnSpPr>
            <p:nvPr/>
          </p:nvCxnSpPr>
          <p:spPr bwMode="auto">
            <a:xfrm>
              <a:off x="7734040" y="2375089"/>
              <a:ext cx="37818" cy="0"/>
            </a:xfrm>
            <a:prstGeom prst="line">
              <a:avLst/>
            </a:prstGeom>
            <a:noFill/>
            <a:ln w="9525" cap="sq" algn="ctr">
              <a:solidFill>
                <a:schemeClr val="bg2"/>
              </a:solidFill>
              <a:round/>
              <a:headEnd/>
              <a:tailEnd/>
            </a:ln>
          </p:spPr>
        </p:cxnSp>
        <p:cxnSp>
          <p:nvCxnSpPr>
            <p:cNvPr id="107" name="Straight Connector 141"/>
            <p:cNvCxnSpPr>
              <a:cxnSpLocks noChangeShapeType="1"/>
            </p:cNvCxnSpPr>
            <p:nvPr/>
          </p:nvCxnSpPr>
          <p:spPr bwMode="auto">
            <a:xfrm>
              <a:off x="7734040" y="4316495"/>
              <a:ext cx="37818" cy="0"/>
            </a:xfrm>
            <a:prstGeom prst="line">
              <a:avLst/>
            </a:prstGeom>
            <a:noFill/>
            <a:ln w="9525" cap="sq" algn="ctr">
              <a:solidFill>
                <a:schemeClr val="bg2"/>
              </a:solidFill>
              <a:round/>
              <a:headEnd/>
              <a:tailEnd/>
            </a:ln>
          </p:spPr>
        </p:cxnSp>
        <p:cxnSp>
          <p:nvCxnSpPr>
            <p:cNvPr id="94" name="Straight Connector 94"/>
            <p:cNvCxnSpPr>
              <a:cxnSpLocks noChangeShapeType="1"/>
            </p:cNvCxnSpPr>
            <p:nvPr/>
          </p:nvCxnSpPr>
          <p:spPr bwMode="auto">
            <a:xfrm>
              <a:off x="7777411" y="4414217"/>
              <a:ext cx="2504579" cy="0"/>
            </a:xfrm>
            <a:prstGeom prst="line">
              <a:avLst/>
            </a:prstGeom>
            <a:noFill/>
            <a:ln w="9525" cap="sq" algn="ctr">
              <a:solidFill>
                <a:schemeClr val="bg2"/>
              </a:solidFill>
              <a:round/>
              <a:headEnd/>
              <a:tailEnd/>
            </a:ln>
          </p:spPr>
        </p:cxnSp>
        <p:cxnSp>
          <p:nvCxnSpPr>
            <p:cNvPr id="96" name="Straight Connector 96"/>
            <p:cNvCxnSpPr>
              <a:cxnSpLocks noChangeShapeType="1"/>
            </p:cNvCxnSpPr>
            <p:nvPr/>
          </p:nvCxnSpPr>
          <p:spPr bwMode="auto">
            <a:xfrm rot="16200000">
              <a:off x="8384651" y="4440527"/>
              <a:ext cx="39600" cy="0"/>
            </a:xfrm>
            <a:prstGeom prst="line">
              <a:avLst/>
            </a:prstGeom>
            <a:noFill/>
            <a:ln w="9525" cap="sq" algn="ctr">
              <a:solidFill>
                <a:schemeClr val="bg2"/>
              </a:solidFill>
              <a:round/>
              <a:headEnd/>
              <a:tailEnd/>
            </a:ln>
          </p:spPr>
        </p:cxnSp>
        <p:cxnSp>
          <p:nvCxnSpPr>
            <p:cNvPr id="97" name="Straight Connector 97"/>
            <p:cNvCxnSpPr>
              <a:cxnSpLocks noChangeShapeType="1"/>
            </p:cNvCxnSpPr>
            <p:nvPr/>
          </p:nvCxnSpPr>
          <p:spPr bwMode="auto">
            <a:xfrm rot="16200000">
              <a:off x="9010497" y="4440527"/>
              <a:ext cx="39600" cy="0"/>
            </a:xfrm>
            <a:prstGeom prst="line">
              <a:avLst/>
            </a:prstGeom>
            <a:noFill/>
            <a:ln w="9525" cap="sq" algn="ctr">
              <a:solidFill>
                <a:schemeClr val="bg2"/>
              </a:solidFill>
              <a:round/>
              <a:headEnd/>
              <a:tailEnd/>
            </a:ln>
          </p:spPr>
        </p:cxnSp>
        <p:cxnSp>
          <p:nvCxnSpPr>
            <p:cNvPr id="98" name="Straight Connector 141"/>
            <p:cNvCxnSpPr>
              <a:cxnSpLocks noChangeShapeType="1"/>
            </p:cNvCxnSpPr>
            <p:nvPr/>
          </p:nvCxnSpPr>
          <p:spPr bwMode="auto">
            <a:xfrm rot="16200000">
              <a:off x="9636343" y="4440527"/>
              <a:ext cx="39600" cy="0"/>
            </a:xfrm>
            <a:prstGeom prst="line">
              <a:avLst/>
            </a:prstGeom>
            <a:noFill/>
            <a:ln w="9525" cap="sq" algn="ctr">
              <a:solidFill>
                <a:schemeClr val="bg2"/>
              </a:solidFill>
              <a:round/>
              <a:headEnd/>
              <a:tailEnd/>
            </a:ln>
          </p:spPr>
        </p:cxnSp>
        <p:cxnSp>
          <p:nvCxnSpPr>
            <p:cNvPr id="100" name="Straight Connector 141"/>
            <p:cNvCxnSpPr>
              <a:cxnSpLocks noChangeShapeType="1"/>
            </p:cNvCxnSpPr>
            <p:nvPr/>
          </p:nvCxnSpPr>
          <p:spPr bwMode="auto">
            <a:xfrm rot="16200000">
              <a:off x="10262190" y="4440527"/>
              <a:ext cx="39600" cy="0"/>
            </a:xfrm>
            <a:prstGeom prst="line">
              <a:avLst/>
            </a:prstGeom>
            <a:noFill/>
            <a:ln w="9525" cap="sq" algn="ctr">
              <a:solidFill>
                <a:schemeClr val="bg2"/>
              </a:solidFill>
              <a:round/>
              <a:headEnd/>
              <a:tailEnd/>
            </a:ln>
          </p:spPr>
        </p:cxnSp>
        <p:cxnSp>
          <p:nvCxnSpPr>
            <p:cNvPr id="99" name="Straight Connector 96"/>
            <p:cNvCxnSpPr>
              <a:cxnSpLocks noChangeShapeType="1"/>
            </p:cNvCxnSpPr>
            <p:nvPr/>
          </p:nvCxnSpPr>
          <p:spPr bwMode="auto">
            <a:xfrm rot="16200000">
              <a:off x="7756424" y="4440527"/>
              <a:ext cx="39600" cy="0"/>
            </a:xfrm>
            <a:prstGeom prst="line">
              <a:avLst/>
            </a:prstGeom>
            <a:noFill/>
            <a:ln w="9525" cap="sq" algn="ctr">
              <a:solidFill>
                <a:schemeClr val="bg2"/>
              </a:solidFill>
              <a:round/>
              <a:headEnd/>
              <a:tailEnd/>
            </a:ln>
          </p:spPr>
        </p:cxnSp>
      </p:grpSp>
      <p:sp>
        <p:nvSpPr>
          <p:cNvPr id="65" name="TextBox 88"/>
          <p:cNvSpPr txBox="1">
            <a:spLocks noChangeArrowheads="1"/>
          </p:cNvSpPr>
          <p:nvPr/>
        </p:nvSpPr>
        <p:spPr bwMode="auto">
          <a:xfrm>
            <a:off x="4665485" y="4906707"/>
            <a:ext cx="373426"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0</a:t>
            </a:r>
            <a:endParaRPr lang="en-US" sz="3160" dirty="0">
              <a:cs typeface="Arial" pitchFamily="34" charset="0"/>
            </a:endParaRPr>
          </a:p>
        </p:txBody>
      </p:sp>
      <p:sp>
        <p:nvSpPr>
          <p:cNvPr id="66" name="TextBox 90"/>
          <p:cNvSpPr txBox="1">
            <a:spLocks noChangeArrowheads="1"/>
          </p:cNvSpPr>
          <p:nvPr/>
        </p:nvSpPr>
        <p:spPr bwMode="auto">
          <a:xfrm>
            <a:off x="5372516" y="4906707"/>
            <a:ext cx="371910"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3</a:t>
            </a:r>
            <a:endParaRPr lang="en-US" sz="3160" baseline="30000" dirty="0">
              <a:cs typeface="Arial" pitchFamily="34" charset="0"/>
            </a:endParaRPr>
          </a:p>
        </p:txBody>
      </p:sp>
      <p:sp>
        <p:nvSpPr>
          <p:cNvPr id="67" name="TextBox 137"/>
          <p:cNvSpPr txBox="1">
            <a:spLocks noChangeArrowheads="1"/>
          </p:cNvSpPr>
          <p:nvPr/>
        </p:nvSpPr>
        <p:spPr bwMode="auto">
          <a:xfrm>
            <a:off x="6078031" y="4906707"/>
            <a:ext cx="371910"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6</a:t>
            </a:r>
            <a:endParaRPr lang="en-US" sz="3160" dirty="0">
              <a:cs typeface="Arial" pitchFamily="34" charset="0"/>
            </a:endParaRPr>
          </a:p>
        </p:txBody>
      </p:sp>
      <p:sp>
        <p:nvSpPr>
          <p:cNvPr id="68" name="TextBox 137"/>
          <p:cNvSpPr txBox="1">
            <a:spLocks noChangeArrowheads="1"/>
          </p:cNvSpPr>
          <p:nvPr/>
        </p:nvSpPr>
        <p:spPr bwMode="auto">
          <a:xfrm>
            <a:off x="6783546" y="4906707"/>
            <a:ext cx="371910"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9</a:t>
            </a:r>
            <a:endParaRPr lang="en-US" sz="3160" dirty="0">
              <a:cs typeface="Arial" pitchFamily="34" charset="0"/>
            </a:endParaRPr>
          </a:p>
        </p:txBody>
      </p:sp>
      <p:sp>
        <p:nvSpPr>
          <p:cNvPr id="69" name="TextBox 137"/>
          <p:cNvSpPr txBox="1">
            <a:spLocks noChangeArrowheads="1"/>
          </p:cNvSpPr>
          <p:nvPr/>
        </p:nvSpPr>
        <p:spPr bwMode="auto">
          <a:xfrm>
            <a:off x="7489060" y="4906707"/>
            <a:ext cx="371910"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12</a:t>
            </a:r>
          </a:p>
        </p:txBody>
      </p:sp>
      <p:sp>
        <p:nvSpPr>
          <p:cNvPr id="70" name="TextBox 137"/>
          <p:cNvSpPr txBox="1">
            <a:spLocks noChangeArrowheads="1"/>
          </p:cNvSpPr>
          <p:nvPr/>
        </p:nvSpPr>
        <p:spPr bwMode="auto">
          <a:xfrm>
            <a:off x="4869211" y="5203026"/>
            <a:ext cx="2830706"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lvl="0" algn="ctr" eaLnBrk="1" hangingPunct="1"/>
            <a:r>
              <a:rPr lang="en-GB" sz="1354" dirty="0">
                <a:solidFill>
                  <a:srgbClr val="000000"/>
                </a:solidFill>
                <a:cs typeface="Arial" pitchFamily="34" charset="0"/>
              </a:rPr>
              <a:t>Time (months)</a:t>
            </a:r>
            <a:endParaRPr lang="en-US" sz="3160" dirty="0">
              <a:cs typeface="Arial" pitchFamily="34" charset="0"/>
            </a:endParaRPr>
          </a:p>
        </p:txBody>
      </p:sp>
      <p:sp>
        <p:nvSpPr>
          <p:cNvPr id="1031" name="Freeform 7"/>
          <p:cNvSpPr>
            <a:spLocks/>
          </p:cNvSpPr>
          <p:nvPr/>
        </p:nvSpPr>
        <p:spPr bwMode="auto">
          <a:xfrm>
            <a:off x="4849993" y="4490766"/>
            <a:ext cx="2834765" cy="284909"/>
          </a:xfrm>
          <a:custGeom>
            <a:avLst/>
            <a:gdLst/>
            <a:ahLst/>
            <a:cxnLst>
              <a:cxn ang="0">
                <a:pos x="0" y="159"/>
              </a:cxn>
              <a:cxn ang="0">
                <a:pos x="0" y="78"/>
              </a:cxn>
              <a:cxn ang="0">
                <a:pos x="397" y="78"/>
              </a:cxn>
              <a:cxn ang="0">
                <a:pos x="397" y="42"/>
              </a:cxn>
              <a:cxn ang="0">
                <a:pos x="983" y="42"/>
              </a:cxn>
              <a:cxn ang="0">
                <a:pos x="983" y="0"/>
              </a:cxn>
              <a:cxn ang="0">
                <a:pos x="1582" y="0"/>
              </a:cxn>
            </a:cxnLst>
            <a:rect l="0" t="0" r="r" b="b"/>
            <a:pathLst>
              <a:path w="1582" h="159">
                <a:moveTo>
                  <a:pt x="0" y="159"/>
                </a:moveTo>
                <a:lnTo>
                  <a:pt x="0" y="78"/>
                </a:lnTo>
                <a:lnTo>
                  <a:pt x="397" y="78"/>
                </a:lnTo>
                <a:lnTo>
                  <a:pt x="397" y="42"/>
                </a:lnTo>
                <a:lnTo>
                  <a:pt x="983" y="42"/>
                </a:lnTo>
                <a:lnTo>
                  <a:pt x="983" y="0"/>
                </a:lnTo>
                <a:lnTo>
                  <a:pt x="1582" y="0"/>
                </a:lnTo>
              </a:path>
            </a:pathLst>
          </a:custGeom>
          <a:noFill/>
          <a:ln w="19050" cap="flat">
            <a:solidFill>
              <a:schemeClr val="accent2"/>
            </a:solidFill>
            <a:prstDash val="solid"/>
            <a:miter lim="800000"/>
            <a:headEnd/>
            <a:tailEnd/>
          </a:ln>
        </p:spPr>
        <p:txBody>
          <a:bodyPr vert="horz" wrap="square" lIns="103213" tIns="51606" rIns="103213" bIns="51606" numCol="1" anchor="t" anchorCtr="0" compatLnSpc="1">
            <a:prstTxWarp prst="textNoShape">
              <a:avLst/>
            </a:prstTxWarp>
          </a:bodyPr>
          <a:lstStyle/>
          <a:p>
            <a:endParaRPr lang="en-GB" sz="2032" dirty="0"/>
          </a:p>
        </p:txBody>
      </p:sp>
      <p:sp>
        <p:nvSpPr>
          <p:cNvPr id="1034" name="Freeform 10"/>
          <p:cNvSpPr>
            <a:spLocks/>
          </p:cNvSpPr>
          <p:nvPr/>
        </p:nvSpPr>
        <p:spPr bwMode="auto">
          <a:xfrm>
            <a:off x="4849992" y="4089384"/>
            <a:ext cx="2840142" cy="682708"/>
          </a:xfrm>
          <a:custGeom>
            <a:avLst/>
            <a:gdLst/>
            <a:ahLst/>
            <a:cxnLst>
              <a:cxn ang="0">
                <a:pos x="1585" y="0"/>
              </a:cxn>
              <a:cxn ang="0">
                <a:pos x="1539" y="0"/>
              </a:cxn>
              <a:cxn ang="0">
                <a:pos x="1539" y="35"/>
              </a:cxn>
              <a:cxn ang="0">
                <a:pos x="784" y="35"/>
              </a:cxn>
              <a:cxn ang="0">
                <a:pos x="784" y="69"/>
              </a:cxn>
              <a:cxn ang="0">
                <a:pos x="766" y="69"/>
              </a:cxn>
              <a:cxn ang="0">
                <a:pos x="766" y="104"/>
              </a:cxn>
              <a:cxn ang="0">
                <a:pos x="48" y="104"/>
              </a:cxn>
              <a:cxn ang="0">
                <a:pos x="48" y="173"/>
              </a:cxn>
              <a:cxn ang="0">
                <a:pos x="32" y="173"/>
              </a:cxn>
              <a:cxn ang="0">
                <a:pos x="32" y="210"/>
              </a:cxn>
              <a:cxn ang="0">
                <a:pos x="23" y="210"/>
              </a:cxn>
              <a:cxn ang="0">
                <a:pos x="23" y="242"/>
              </a:cxn>
              <a:cxn ang="0">
                <a:pos x="7" y="242"/>
              </a:cxn>
              <a:cxn ang="0">
                <a:pos x="7" y="346"/>
              </a:cxn>
              <a:cxn ang="0">
                <a:pos x="0" y="346"/>
              </a:cxn>
              <a:cxn ang="0">
                <a:pos x="0" y="381"/>
              </a:cxn>
            </a:cxnLst>
            <a:rect l="0" t="0" r="r" b="b"/>
            <a:pathLst>
              <a:path w="1585" h="381">
                <a:moveTo>
                  <a:pt x="1585" y="0"/>
                </a:moveTo>
                <a:lnTo>
                  <a:pt x="1539" y="0"/>
                </a:lnTo>
                <a:lnTo>
                  <a:pt x="1539" y="35"/>
                </a:lnTo>
                <a:lnTo>
                  <a:pt x="784" y="35"/>
                </a:lnTo>
                <a:lnTo>
                  <a:pt x="784" y="69"/>
                </a:lnTo>
                <a:lnTo>
                  <a:pt x="766" y="69"/>
                </a:lnTo>
                <a:lnTo>
                  <a:pt x="766" y="104"/>
                </a:lnTo>
                <a:lnTo>
                  <a:pt x="48" y="104"/>
                </a:lnTo>
                <a:lnTo>
                  <a:pt x="48" y="173"/>
                </a:lnTo>
                <a:lnTo>
                  <a:pt x="32" y="173"/>
                </a:lnTo>
                <a:lnTo>
                  <a:pt x="32" y="210"/>
                </a:lnTo>
                <a:lnTo>
                  <a:pt x="23" y="210"/>
                </a:lnTo>
                <a:lnTo>
                  <a:pt x="23" y="242"/>
                </a:lnTo>
                <a:lnTo>
                  <a:pt x="7" y="242"/>
                </a:lnTo>
                <a:lnTo>
                  <a:pt x="7" y="346"/>
                </a:lnTo>
                <a:lnTo>
                  <a:pt x="0" y="346"/>
                </a:lnTo>
                <a:lnTo>
                  <a:pt x="0" y="381"/>
                </a:lnTo>
              </a:path>
            </a:pathLst>
          </a:custGeom>
          <a:noFill/>
          <a:ln w="19050" cap="flat">
            <a:solidFill>
              <a:srgbClr val="689DB2"/>
            </a:solidFill>
            <a:prstDash val="solid"/>
            <a:miter lim="800000"/>
            <a:headEnd/>
            <a:tailEnd/>
          </a:ln>
        </p:spPr>
        <p:txBody>
          <a:bodyPr vert="horz" wrap="square" lIns="103213" tIns="51606" rIns="103213" bIns="51606" numCol="1" anchor="t" anchorCtr="0" compatLnSpc="1">
            <a:prstTxWarp prst="textNoShape">
              <a:avLst/>
            </a:prstTxWarp>
          </a:bodyPr>
          <a:lstStyle/>
          <a:p>
            <a:endParaRPr lang="en-GB" sz="2032" dirty="0"/>
          </a:p>
        </p:txBody>
      </p:sp>
      <p:sp>
        <p:nvSpPr>
          <p:cNvPr id="1037" name="Freeform 13"/>
          <p:cNvSpPr>
            <a:spLocks/>
          </p:cNvSpPr>
          <p:nvPr/>
        </p:nvSpPr>
        <p:spPr bwMode="auto">
          <a:xfrm>
            <a:off x="4849992" y="2847605"/>
            <a:ext cx="2831182" cy="1928071"/>
          </a:xfrm>
          <a:custGeom>
            <a:avLst/>
            <a:gdLst/>
            <a:ahLst/>
            <a:cxnLst>
              <a:cxn ang="0">
                <a:pos x="0" y="1076"/>
              </a:cxn>
              <a:cxn ang="0">
                <a:pos x="0" y="875"/>
              </a:cxn>
              <a:cxn ang="0">
                <a:pos x="7" y="875"/>
              </a:cxn>
              <a:cxn ang="0">
                <a:pos x="7" y="855"/>
              </a:cxn>
              <a:cxn ang="0">
                <a:pos x="7" y="758"/>
              </a:cxn>
              <a:cxn ang="0">
                <a:pos x="16" y="758"/>
              </a:cxn>
              <a:cxn ang="0">
                <a:pos x="16" y="693"/>
              </a:cxn>
              <a:cxn ang="0">
                <a:pos x="18" y="693"/>
              </a:cxn>
              <a:cxn ang="0">
                <a:pos x="18" y="633"/>
              </a:cxn>
              <a:cxn ang="0">
                <a:pos x="25" y="633"/>
              </a:cxn>
              <a:cxn ang="0">
                <a:pos x="25" y="596"/>
              </a:cxn>
              <a:cxn ang="0">
                <a:pos x="27" y="596"/>
              </a:cxn>
              <a:cxn ang="0">
                <a:pos x="27" y="524"/>
              </a:cxn>
              <a:cxn ang="0">
                <a:pos x="34" y="524"/>
              </a:cxn>
              <a:cxn ang="0">
                <a:pos x="34" y="483"/>
              </a:cxn>
              <a:cxn ang="0">
                <a:pos x="41" y="483"/>
              </a:cxn>
              <a:cxn ang="0">
                <a:pos x="41" y="448"/>
              </a:cxn>
              <a:cxn ang="0">
                <a:pos x="44" y="448"/>
              </a:cxn>
              <a:cxn ang="0">
                <a:pos x="44" y="430"/>
              </a:cxn>
              <a:cxn ang="0">
                <a:pos x="46" y="427"/>
              </a:cxn>
              <a:cxn ang="0">
                <a:pos x="46" y="400"/>
              </a:cxn>
              <a:cxn ang="0">
                <a:pos x="48" y="400"/>
              </a:cxn>
              <a:cxn ang="0">
                <a:pos x="48" y="365"/>
              </a:cxn>
              <a:cxn ang="0">
                <a:pos x="67" y="365"/>
              </a:cxn>
              <a:cxn ang="0">
                <a:pos x="67" y="347"/>
              </a:cxn>
              <a:cxn ang="0">
                <a:pos x="74" y="347"/>
              </a:cxn>
              <a:cxn ang="0">
                <a:pos x="74" y="317"/>
              </a:cxn>
              <a:cxn ang="0">
                <a:pos x="175" y="317"/>
              </a:cxn>
              <a:cxn ang="0">
                <a:pos x="175" y="293"/>
              </a:cxn>
              <a:cxn ang="0">
                <a:pos x="224" y="293"/>
              </a:cxn>
              <a:cxn ang="0">
                <a:pos x="224" y="268"/>
              </a:cxn>
              <a:cxn ang="0">
                <a:pos x="297" y="268"/>
              </a:cxn>
              <a:cxn ang="0">
                <a:pos x="297" y="243"/>
              </a:cxn>
              <a:cxn ang="0">
                <a:pos x="371" y="243"/>
              </a:cxn>
              <a:cxn ang="0">
                <a:pos x="371" y="220"/>
              </a:cxn>
              <a:cxn ang="0">
                <a:pos x="457" y="220"/>
              </a:cxn>
              <a:cxn ang="0">
                <a:pos x="457" y="194"/>
              </a:cxn>
              <a:cxn ang="0">
                <a:pos x="496" y="194"/>
              </a:cxn>
              <a:cxn ang="0">
                <a:pos x="496" y="171"/>
              </a:cxn>
              <a:cxn ang="0">
                <a:pos x="701" y="171"/>
              </a:cxn>
              <a:cxn ang="0">
                <a:pos x="701" y="162"/>
              </a:cxn>
              <a:cxn ang="0">
                <a:pos x="717" y="162"/>
              </a:cxn>
              <a:cxn ang="0">
                <a:pos x="717" y="148"/>
              </a:cxn>
              <a:cxn ang="0">
                <a:pos x="830" y="148"/>
              </a:cxn>
              <a:cxn ang="0">
                <a:pos x="830" y="118"/>
              </a:cxn>
              <a:cxn ang="0">
                <a:pos x="872" y="118"/>
              </a:cxn>
              <a:cxn ang="0">
                <a:pos x="872" y="111"/>
              </a:cxn>
              <a:cxn ang="0">
                <a:pos x="888" y="111"/>
              </a:cxn>
              <a:cxn ang="0">
                <a:pos x="888" y="97"/>
              </a:cxn>
              <a:cxn ang="0">
                <a:pos x="1165" y="97"/>
              </a:cxn>
              <a:cxn ang="0">
                <a:pos x="1165" y="88"/>
              </a:cxn>
              <a:cxn ang="0">
                <a:pos x="1183" y="88"/>
              </a:cxn>
              <a:cxn ang="0">
                <a:pos x="1183" y="51"/>
              </a:cxn>
              <a:cxn ang="0">
                <a:pos x="1197" y="51"/>
              </a:cxn>
              <a:cxn ang="0">
                <a:pos x="1197" y="46"/>
              </a:cxn>
              <a:cxn ang="0">
                <a:pos x="1467" y="46"/>
              </a:cxn>
              <a:cxn ang="0">
                <a:pos x="1467" y="23"/>
              </a:cxn>
              <a:cxn ang="0">
                <a:pos x="1555" y="23"/>
              </a:cxn>
              <a:cxn ang="0">
                <a:pos x="1555" y="0"/>
              </a:cxn>
              <a:cxn ang="0">
                <a:pos x="1580" y="0"/>
              </a:cxn>
            </a:cxnLst>
            <a:rect l="0" t="0" r="r" b="b"/>
            <a:pathLst>
              <a:path w="1580" h="1076">
                <a:moveTo>
                  <a:pt x="0" y="1076"/>
                </a:moveTo>
                <a:lnTo>
                  <a:pt x="0" y="875"/>
                </a:lnTo>
                <a:lnTo>
                  <a:pt x="7" y="875"/>
                </a:lnTo>
                <a:lnTo>
                  <a:pt x="7" y="855"/>
                </a:lnTo>
                <a:lnTo>
                  <a:pt x="7" y="758"/>
                </a:lnTo>
                <a:lnTo>
                  <a:pt x="16" y="758"/>
                </a:lnTo>
                <a:lnTo>
                  <a:pt x="16" y="693"/>
                </a:lnTo>
                <a:lnTo>
                  <a:pt x="18" y="693"/>
                </a:lnTo>
                <a:lnTo>
                  <a:pt x="18" y="633"/>
                </a:lnTo>
                <a:lnTo>
                  <a:pt x="25" y="633"/>
                </a:lnTo>
                <a:lnTo>
                  <a:pt x="25" y="596"/>
                </a:lnTo>
                <a:lnTo>
                  <a:pt x="27" y="596"/>
                </a:lnTo>
                <a:lnTo>
                  <a:pt x="27" y="524"/>
                </a:lnTo>
                <a:lnTo>
                  <a:pt x="34" y="524"/>
                </a:lnTo>
                <a:lnTo>
                  <a:pt x="34" y="483"/>
                </a:lnTo>
                <a:lnTo>
                  <a:pt x="41" y="483"/>
                </a:lnTo>
                <a:lnTo>
                  <a:pt x="41" y="448"/>
                </a:lnTo>
                <a:lnTo>
                  <a:pt x="44" y="448"/>
                </a:lnTo>
                <a:lnTo>
                  <a:pt x="44" y="430"/>
                </a:lnTo>
                <a:lnTo>
                  <a:pt x="46" y="427"/>
                </a:lnTo>
                <a:lnTo>
                  <a:pt x="46" y="400"/>
                </a:lnTo>
                <a:lnTo>
                  <a:pt x="48" y="400"/>
                </a:lnTo>
                <a:lnTo>
                  <a:pt x="48" y="365"/>
                </a:lnTo>
                <a:lnTo>
                  <a:pt x="67" y="365"/>
                </a:lnTo>
                <a:lnTo>
                  <a:pt x="67" y="347"/>
                </a:lnTo>
                <a:lnTo>
                  <a:pt x="74" y="347"/>
                </a:lnTo>
                <a:lnTo>
                  <a:pt x="74" y="317"/>
                </a:lnTo>
                <a:lnTo>
                  <a:pt x="175" y="317"/>
                </a:lnTo>
                <a:lnTo>
                  <a:pt x="175" y="293"/>
                </a:lnTo>
                <a:lnTo>
                  <a:pt x="224" y="293"/>
                </a:lnTo>
                <a:lnTo>
                  <a:pt x="224" y="268"/>
                </a:lnTo>
                <a:lnTo>
                  <a:pt x="297" y="268"/>
                </a:lnTo>
                <a:lnTo>
                  <a:pt x="297" y="243"/>
                </a:lnTo>
                <a:lnTo>
                  <a:pt x="371" y="243"/>
                </a:lnTo>
                <a:lnTo>
                  <a:pt x="371" y="220"/>
                </a:lnTo>
                <a:lnTo>
                  <a:pt x="457" y="220"/>
                </a:lnTo>
                <a:lnTo>
                  <a:pt x="457" y="194"/>
                </a:lnTo>
                <a:lnTo>
                  <a:pt x="496" y="194"/>
                </a:lnTo>
                <a:lnTo>
                  <a:pt x="496" y="171"/>
                </a:lnTo>
                <a:lnTo>
                  <a:pt x="701" y="171"/>
                </a:lnTo>
                <a:lnTo>
                  <a:pt x="701" y="162"/>
                </a:lnTo>
                <a:lnTo>
                  <a:pt x="717" y="162"/>
                </a:lnTo>
                <a:lnTo>
                  <a:pt x="717" y="148"/>
                </a:lnTo>
                <a:lnTo>
                  <a:pt x="830" y="148"/>
                </a:lnTo>
                <a:lnTo>
                  <a:pt x="830" y="118"/>
                </a:lnTo>
                <a:lnTo>
                  <a:pt x="872" y="118"/>
                </a:lnTo>
                <a:lnTo>
                  <a:pt x="872" y="111"/>
                </a:lnTo>
                <a:lnTo>
                  <a:pt x="888" y="111"/>
                </a:lnTo>
                <a:lnTo>
                  <a:pt x="888" y="97"/>
                </a:lnTo>
                <a:lnTo>
                  <a:pt x="1165" y="97"/>
                </a:lnTo>
                <a:lnTo>
                  <a:pt x="1165" y="88"/>
                </a:lnTo>
                <a:lnTo>
                  <a:pt x="1183" y="88"/>
                </a:lnTo>
                <a:lnTo>
                  <a:pt x="1183" y="51"/>
                </a:lnTo>
                <a:lnTo>
                  <a:pt x="1197" y="51"/>
                </a:lnTo>
                <a:lnTo>
                  <a:pt x="1197" y="46"/>
                </a:lnTo>
                <a:lnTo>
                  <a:pt x="1467" y="46"/>
                </a:lnTo>
                <a:lnTo>
                  <a:pt x="1467" y="23"/>
                </a:lnTo>
                <a:lnTo>
                  <a:pt x="1555" y="23"/>
                </a:lnTo>
                <a:lnTo>
                  <a:pt x="1555" y="0"/>
                </a:lnTo>
                <a:lnTo>
                  <a:pt x="1580" y="0"/>
                </a:lnTo>
              </a:path>
            </a:pathLst>
          </a:custGeom>
          <a:noFill/>
          <a:ln w="19050" cap="flat">
            <a:solidFill>
              <a:srgbClr val="7B7A68"/>
            </a:solidFill>
            <a:prstDash val="solid"/>
            <a:miter lim="800000"/>
            <a:headEnd/>
            <a:tailEnd/>
          </a:ln>
        </p:spPr>
        <p:txBody>
          <a:bodyPr vert="horz" wrap="square" lIns="103213" tIns="51606" rIns="103213" bIns="51606" numCol="1" anchor="t" anchorCtr="0" compatLnSpc="1">
            <a:prstTxWarp prst="textNoShape">
              <a:avLst/>
            </a:prstTxWarp>
          </a:bodyPr>
          <a:lstStyle/>
          <a:p>
            <a:endParaRPr lang="en-GB" sz="2032" dirty="0"/>
          </a:p>
        </p:txBody>
      </p:sp>
      <p:sp>
        <p:nvSpPr>
          <p:cNvPr id="45" name="TextBox 44"/>
          <p:cNvSpPr txBox="1"/>
          <p:nvPr/>
        </p:nvSpPr>
        <p:spPr>
          <a:xfrm>
            <a:off x="10774292" y="2251106"/>
            <a:ext cx="898832" cy="294595"/>
          </a:xfrm>
          <a:prstGeom prst="rect">
            <a:avLst/>
          </a:prstGeom>
          <a:noFill/>
        </p:spPr>
        <p:txBody>
          <a:bodyPr wrap="none" rtlCol="0" anchor="ctr" anchorCtr="0">
            <a:noAutofit/>
          </a:bodyPr>
          <a:lstStyle/>
          <a:p>
            <a:pPr algn="r"/>
            <a:r>
              <a:rPr lang="en-GB" sz="1354" i="1" dirty="0"/>
              <a:t>n</a:t>
            </a:r>
            <a:r>
              <a:rPr lang="en-GB" sz="1354" dirty="0"/>
              <a:t>=2,079</a:t>
            </a:r>
          </a:p>
        </p:txBody>
      </p:sp>
      <p:sp>
        <p:nvSpPr>
          <p:cNvPr id="46" name="TextBox 45"/>
          <p:cNvSpPr txBox="1"/>
          <p:nvPr/>
        </p:nvSpPr>
        <p:spPr>
          <a:xfrm>
            <a:off x="10774292" y="3036358"/>
            <a:ext cx="898832" cy="294595"/>
          </a:xfrm>
          <a:prstGeom prst="rect">
            <a:avLst/>
          </a:prstGeom>
          <a:noFill/>
        </p:spPr>
        <p:txBody>
          <a:bodyPr wrap="none" rtlCol="0" anchor="ctr" anchorCtr="0">
            <a:noAutofit/>
          </a:bodyPr>
          <a:lstStyle/>
          <a:p>
            <a:pPr algn="r"/>
            <a:r>
              <a:rPr lang="en-GB" sz="1354" i="1" dirty="0"/>
              <a:t>p</a:t>
            </a:r>
            <a:r>
              <a:rPr lang="en-GB" sz="1354" dirty="0"/>
              <a:t>&lt;0.001</a:t>
            </a:r>
          </a:p>
        </p:txBody>
      </p:sp>
      <p:sp>
        <p:nvSpPr>
          <p:cNvPr id="121" name="TextBox 120"/>
          <p:cNvSpPr txBox="1">
            <a:spLocks noChangeArrowheads="1"/>
          </p:cNvSpPr>
          <p:nvPr/>
        </p:nvSpPr>
        <p:spPr bwMode="auto">
          <a:xfrm rot="16200000">
            <a:off x="7165509" y="3497234"/>
            <a:ext cx="2190791" cy="350807"/>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lvl="0" algn="ctr" eaLnBrk="1" hangingPunct="1"/>
            <a:r>
              <a:rPr lang="en-US" sz="1354" dirty="0">
                <a:cs typeface="Arial" pitchFamily="34" charset="0"/>
              </a:rPr>
              <a:t>Recurrent MI (%)</a:t>
            </a:r>
          </a:p>
        </p:txBody>
      </p:sp>
      <p:sp>
        <p:nvSpPr>
          <p:cNvPr id="111" name="TextBox 90"/>
          <p:cNvSpPr txBox="1">
            <a:spLocks noChangeArrowheads="1"/>
          </p:cNvSpPr>
          <p:nvPr/>
        </p:nvSpPr>
        <p:spPr bwMode="auto">
          <a:xfrm>
            <a:off x="9298012" y="4906707"/>
            <a:ext cx="371910"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6</a:t>
            </a:r>
            <a:endParaRPr lang="en-US" sz="3160" baseline="30000" dirty="0">
              <a:cs typeface="Arial" pitchFamily="34" charset="0"/>
            </a:endParaRPr>
          </a:p>
        </p:txBody>
      </p:sp>
      <p:sp>
        <p:nvSpPr>
          <p:cNvPr id="112" name="TextBox 137"/>
          <p:cNvSpPr txBox="1">
            <a:spLocks noChangeArrowheads="1"/>
          </p:cNvSpPr>
          <p:nvPr/>
        </p:nvSpPr>
        <p:spPr bwMode="auto">
          <a:xfrm>
            <a:off x="10003527" y="4906707"/>
            <a:ext cx="371910"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12</a:t>
            </a:r>
            <a:endParaRPr lang="en-US" sz="3160" dirty="0">
              <a:cs typeface="Arial" pitchFamily="34" charset="0"/>
            </a:endParaRPr>
          </a:p>
        </p:txBody>
      </p:sp>
      <p:sp>
        <p:nvSpPr>
          <p:cNvPr id="113" name="TextBox 137"/>
          <p:cNvSpPr txBox="1">
            <a:spLocks noChangeArrowheads="1"/>
          </p:cNvSpPr>
          <p:nvPr/>
        </p:nvSpPr>
        <p:spPr bwMode="auto">
          <a:xfrm>
            <a:off x="10709042" y="4906707"/>
            <a:ext cx="371910"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18</a:t>
            </a:r>
            <a:endParaRPr lang="en-US" sz="3160" dirty="0">
              <a:cs typeface="Arial" pitchFamily="34" charset="0"/>
            </a:endParaRPr>
          </a:p>
        </p:txBody>
      </p:sp>
      <p:sp>
        <p:nvSpPr>
          <p:cNvPr id="114" name="TextBox 137"/>
          <p:cNvSpPr txBox="1">
            <a:spLocks noChangeArrowheads="1"/>
          </p:cNvSpPr>
          <p:nvPr/>
        </p:nvSpPr>
        <p:spPr bwMode="auto">
          <a:xfrm>
            <a:off x="11414556" y="4906707"/>
            <a:ext cx="371910"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24</a:t>
            </a:r>
            <a:endParaRPr lang="en-US" sz="3160" dirty="0">
              <a:cs typeface="Arial" pitchFamily="34" charset="0"/>
            </a:endParaRPr>
          </a:p>
        </p:txBody>
      </p:sp>
      <p:sp>
        <p:nvSpPr>
          <p:cNvPr id="115" name="TextBox 137"/>
          <p:cNvSpPr txBox="1">
            <a:spLocks noChangeArrowheads="1"/>
          </p:cNvSpPr>
          <p:nvPr/>
        </p:nvSpPr>
        <p:spPr bwMode="auto">
          <a:xfrm>
            <a:off x="8794707" y="5203026"/>
            <a:ext cx="2830706"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lvl="0" algn="ctr" eaLnBrk="1" hangingPunct="1"/>
            <a:r>
              <a:rPr lang="en-GB" sz="1354" dirty="0">
                <a:solidFill>
                  <a:srgbClr val="000000"/>
                </a:solidFill>
                <a:cs typeface="Arial" pitchFamily="34" charset="0"/>
              </a:rPr>
              <a:t>Time (months)</a:t>
            </a:r>
            <a:endParaRPr lang="en-US" sz="3160" dirty="0">
              <a:cs typeface="Arial" pitchFamily="34" charset="0"/>
            </a:endParaRPr>
          </a:p>
        </p:txBody>
      </p:sp>
      <p:sp>
        <p:nvSpPr>
          <p:cNvPr id="116" name="TextBox 115"/>
          <p:cNvSpPr txBox="1">
            <a:spLocks noChangeArrowheads="1"/>
          </p:cNvSpPr>
          <p:nvPr/>
        </p:nvSpPr>
        <p:spPr bwMode="auto">
          <a:xfrm>
            <a:off x="8296928" y="2859074"/>
            <a:ext cx="430019" cy="309043"/>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20</a:t>
            </a:r>
            <a:endParaRPr lang="en-US" sz="3160" dirty="0">
              <a:cs typeface="Arial" pitchFamily="34" charset="0"/>
            </a:endParaRPr>
          </a:p>
        </p:txBody>
      </p:sp>
      <p:sp>
        <p:nvSpPr>
          <p:cNvPr id="117" name="TextBox 116"/>
          <p:cNvSpPr txBox="1">
            <a:spLocks noChangeArrowheads="1"/>
          </p:cNvSpPr>
          <p:nvPr/>
        </p:nvSpPr>
        <p:spPr bwMode="auto">
          <a:xfrm>
            <a:off x="8296928" y="4615966"/>
            <a:ext cx="430019" cy="309043"/>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0</a:t>
            </a:r>
            <a:endParaRPr lang="en-US" sz="3160" dirty="0">
              <a:cs typeface="Arial" pitchFamily="34" charset="0"/>
            </a:endParaRPr>
          </a:p>
        </p:txBody>
      </p:sp>
      <p:sp>
        <p:nvSpPr>
          <p:cNvPr id="118" name="TextBox 117"/>
          <p:cNvSpPr txBox="1">
            <a:spLocks noChangeArrowheads="1"/>
          </p:cNvSpPr>
          <p:nvPr/>
        </p:nvSpPr>
        <p:spPr bwMode="auto">
          <a:xfrm>
            <a:off x="8296928" y="3297881"/>
            <a:ext cx="430019" cy="310706"/>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15</a:t>
            </a:r>
            <a:endParaRPr lang="en-US" sz="3160" dirty="0">
              <a:cs typeface="Arial" pitchFamily="34" charset="0"/>
            </a:endParaRPr>
          </a:p>
        </p:txBody>
      </p:sp>
      <p:sp>
        <p:nvSpPr>
          <p:cNvPr id="119" name="TextBox 118"/>
          <p:cNvSpPr txBox="1">
            <a:spLocks noChangeArrowheads="1"/>
          </p:cNvSpPr>
          <p:nvPr/>
        </p:nvSpPr>
        <p:spPr bwMode="auto">
          <a:xfrm>
            <a:off x="8296928" y="3738352"/>
            <a:ext cx="430019" cy="309043"/>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10</a:t>
            </a:r>
            <a:endParaRPr lang="en-US" sz="3160" dirty="0">
              <a:cs typeface="Arial" pitchFamily="34" charset="0"/>
            </a:endParaRPr>
          </a:p>
        </p:txBody>
      </p:sp>
      <p:sp>
        <p:nvSpPr>
          <p:cNvPr id="120" name="TextBox 78"/>
          <p:cNvSpPr txBox="1">
            <a:spLocks noChangeArrowheads="1"/>
          </p:cNvSpPr>
          <p:nvPr/>
        </p:nvSpPr>
        <p:spPr bwMode="auto">
          <a:xfrm>
            <a:off x="8296928" y="2420267"/>
            <a:ext cx="430019" cy="309043"/>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25</a:t>
            </a:r>
            <a:endParaRPr lang="en-US" sz="3160" dirty="0">
              <a:cs typeface="Arial" pitchFamily="34" charset="0"/>
            </a:endParaRPr>
          </a:p>
        </p:txBody>
      </p:sp>
      <p:sp>
        <p:nvSpPr>
          <p:cNvPr id="110" name="TextBox 88"/>
          <p:cNvSpPr txBox="1">
            <a:spLocks noChangeArrowheads="1"/>
          </p:cNvSpPr>
          <p:nvPr/>
        </p:nvSpPr>
        <p:spPr bwMode="auto">
          <a:xfrm>
            <a:off x="8590981" y="4906707"/>
            <a:ext cx="373426" cy="296319"/>
          </a:xfrm>
          <a:prstGeom prst="rect">
            <a:avLst/>
          </a:prstGeom>
          <a:noFill/>
          <a:ln w="9525">
            <a:noFill/>
            <a:miter lim="800000"/>
            <a:headEnd/>
            <a:tailEnd/>
          </a:ln>
        </p:spPr>
        <p:txBody>
          <a:bodyPr vert="horz" wrap="none" lIns="40635" tIns="40635" rIns="40635" bIns="40635" numCol="1" anchor="t" anchorCtr="0" compatLnSpc="1">
            <a:prstTxWarp prst="textNoShape">
              <a:avLst/>
            </a:prstTxWarp>
          </a:bodyPr>
          <a:lstStyle/>
          <a:p>
            <a:pPr algn="ctr" defTabSz="1032083" fontAlgn="base">
              <a:spcBef>
                <a:spcPct val="0"/>
              </a:spcBef>
              <a:spcAft>
                <a:spcPct val="0"/>
              </a:spcAft>
            </a:pPr>
            <a:r>
              <a:rPr lang="en-GB" sz="1354" dirty="0">
                <a:solidFill>
                  <a:srgbClr val="000000"/>
                </a:solidFill>
                <a:cs typeface="Arial" pitchFamily="34" charset="0"/>
              </a:rPr>
              <a:t>0</a:t>
            </a:r>
            <a:endParaRPr lang="en-US" sz="3160" dirty="0">
              <a:cs typeface="Arial" pitchFamily="34" charset="0"/>
            </a:endParaRPr>
          </a:p>
        </p:txBody>
      </p:sp>
      <p:grpSp>
        <p:nvGrpSpPr>
          <p:cNvPr id="9" name="Group 203"/>
          <p:cNvGrpSpPr/>
          <p:nvPr/>
        </p:nvGrpSpPr>
        <p:grpSpPr>
          <a:xfrm>
            <a:off x="8720661" y="2577243"/>
            <a:ext cx="2878680" cy="2353708"/>
            <a:chOff x="4329617" y="2375089"/>
            <a:chExt cx="2550331" cy="2085238"/>
          </a:xfrm>
        </p:grpSpPr>
        <p:cxnSp>
          <p:nvCxnSpPr>
            <p:cNvPr id="146" name="Straight Connector 95"/>
            <p:cNvCxnSpPr>
              <a:cxnSpLocks noChangeShapeType="1"/>
            </p:cNvCxnSpPr>
            <p:nvPr/>
          </p:nvCxnSpPr>
          <p:spPr bwMode="auto">
            <a:xfrm>
              <a:off x="4375369" y="2375089"/>
              <a:ext cx="0" cy="2039128"/>
            </a:xfrm>
            <a:prstGeom prst="line">
              <a:avLst/>
            </a:prstGeom>
            <a:noFill/>
            <a:ln w="9525" cap="sq" algn="ctr">
              <a:solidFill>
                <a:schemeClr val="bg2"/>
              </a:solidFill>
              <a:round/>
              <a:headEnd/>
              <a:tailEnd/>
            </a:ln>
          </p:spPr>
        </p:cxnSp>
        <p:cxnSp>
          <p:nvCxnSpPr>
            <p:cNvPr id="148" name="Straight Connector 96"/>
            <p:cNvCxnSpPr>
              <a:cxnSpLocks noChangeShapeType="1"/>
            </p:cNvCxnSpPr>
            <p:nvPr/>
          </p:nvCxnSpPr>
          <p:spPr bwMode="auto">
            <a:xfrm>
              <a:off x="4329617" y="2763370"/>
              <a:ext cx="37818" cy="0"/>
            </a:xfrm>
            <a:prstGeom prst="line">
              <a:avLst/>
            </a:prstGeom>
            <a:noFill/>
            <a:ln w="9525" cap="sq" algn="ctr">
              <a:solidFill>
                <a:schemeClr val="bg2"/>
              </a:solidFill>
              <a:round/>
              <a:headEnd/>
              <a:tailEnd/>
            </a:ln>
          </p:spPr>
        </p:cxnSp>
        <p:cxnSp>
          <p:nvCxnSpPr>
            <p:cNvPr id="149" name="Straight Connector 97"/>
            <p:cNvCxnSpPr>
              <a:cxnSpLocks noChangeShapeType="1"/>
            </p:cNvCxnSpPr>
            <p:nvPr/>
          </p:nvCxnSpPr>
          <p:spPr bwMode="auto">
            <a:xfrm>
              <a:off x="4329617" y="3151651"/>
              <a:ext cx="37818" cy="0"/>
            </a:xfrm>
            <a:prstGeom prst="line">
              <a:avLst/>
            </a:prstGeom>
            <a:noFill/>
            <a:ln w="9525" cap="sq" algn="ctr">
              <a:solidFill>
                <a:schemeClr val="bg2"/>
              </a:solidFill>
              <a:round/>
              <a:headEnd/>
              <a:tailEnd/>
            </a:ln>
          </p:spPr>
        </p:cxnSp>
        <p:cxnSp>
          <p:nvCxnSpPr>
            <p:cNvPr id="150" name="Straight Connector 141"/>
            <p:cNvCxnSpPr>
              <a:cxnSpLocks noChangeShapeType="1"/>
            </p:cNvCxnSpPr>
            <p:nvPr/>
          </p:nvCxnSpPr>
          <p:spPr bwMode="auto">
            <a:xfrm>
              <a:off x="4329617" y="3539932"/>
              <a:ext cx="37818" cy="0"/>
            </a:xfrm>
            <a:prstGeom prst="line">
              <a:avLst/>
            </a:prstGeom>
            <a:noFill/>
            <a:ln w="9525" cap="sq" algn="ctr">
              <a:solidFill>
                <a:schemeClr val="bg2"/>
              </a:solidFill>
              <a:round/>
              <a:headEnd/>
              <a:tailEnd/>
            </a:ln>
          </p:spPr>
        </p:cxnSp>
        <p:cxnSp>
          <p:nvCxnSpPr>
            <p:cNvPr id="151" name="Straight Connector 96"/>
            <p:cNvCxnSpPr>
              <a:cxnSpLocks noChangeShapeType="1"/>
            </p:cNvCxnSpPr>
            <p:nvPr/>
          </p:nvCxnSpPr>
          <p:spPr bwMode="auto">
            <a:xfrm>
              <a:off x="4329617" y="2375089"/>
              <a:ext cx="37818" cy="0"/>
            </a:xfrm>
            <a:prstGeom prst="line">
              <a:avLst/>
            </a:prstGeom>
            <a:noFill/>
            <a:ln w="9525" cap="sq" algn="ctr">
              <a:solidFill>
                <a:schemeClr val="bg2"/>
              </a:solidFill>
              <a:round/>
              <a:headEnd/>
              <a:tailEnd/>
            </a:ln>
          </p:spPr>
        </p:cxnSp>
        <p:cxnSp>
          <p:nvCxnSpPr>
            <p:cNvPr id="152" name="Straight Connector 141"/>
            <p:cNvCxnSpPr>
              <a:cxnSpLocks noChangeShapeType="1"/>
            </p:cNvCxnSpPr>
            <p:nvPr/>
          </p:nvCxnSpPr>
          <p:spPr bwMode="auto">
            <a:xfrm>
              <a:off x="4329617" y="4316495"/>
              <a:ext cx="37818" cy="0"/>
            </a:xfrm>
            <a:prstGeom prst="line">
              <a:avLst/>
            </a:prstGeom>
            <a:noFill/>
            <a:ln w="9525" cap="sq" algn="ctr">
              <a:solidFill>
                <a:schemeClr val="bg2"/>
              </a:solidFill>
              <a:round/>
              <a:headEnd/>
              <a:tailEnd/>
            </a:ln>
          </p:spPr>
        </p:cxnSp>
        <p:cxnSp>
          <p:nvCxnSpPr>
            <p:cNvPr id="139" name="Straight Connector 94"/>
            <p:cNvCxnSpPr>
              <a:cxnSpLocks noChangeShapeType="1"/>
            </p:cNvCxnSpPr>
            <p:nvPr/>
          </p:nvCxnSpPr>
          <p:spPr bwMode="auto">
            <a:xfrm>
              <a:off x="4375369" y="4414217"/>
              <a:ext cx="2504579" cy="0"/>
            </a:xfrm>
            <a:prstGeom prst="line">
              <a:avLst/>
            </a:prstGeom>
            <a:noFill/>
            <a:ln w="9525" cap="sq" algn="ctr">
              <a:solidFill>
                <a:schemeClr val="bg2"/>
              </a:solidFill>
              <a:round/>
              <a:headEnd/>
              <a:tailEnd/>
            </a:ln>
          </p:spPr>
        </p:cxnSp>
        <p:cxnSp>
          <p:nvCxnSpPr>
            <p:cNvPr id="141" name="Straight Connector 96"/>
            <p:cNvCxnSpPr>
              <a:cxnSpLocks noChangeShapeType="1"/>
            </p:cNvCxnSpPr>
            <p:nvPr/>
          </p:nvCxnSpPr>
          <p:spPr bwMode="auto">
            <a:xfrm rot="16200000">
              <a:off x="4982609" y="4440527"/>
              <a:ext cx="39600" cy="0"/>
            </a:xfrm>
            <a:prstGeom prst="line">
              <a:avLst/>
            </a:prstGeom>
            <a:noFill/>
            <a:ln w="9525" cap="sq" algn="ctr">
              <a:solidFill>
                <a:schemeClr val="bg2"/>
              </a:solidFill>
              <a:round/>
              <a:headEnd/>
              <a:tailEnd/>
            </a:ln>
          </p:spPr>
        </p:cxnSp>
        <p:cxnSp>
          <p:nvCxnSpPr>
            <p:cNvPr id="142" name="Straight Connector 97"/>
            <p:cNvCxnSpPr>
              <a:cxnSpLocks noChangeShapeType="1"/>
            </p:cNvCxnSpPr>
            <p:nvPr/>
          </p:nvCxnSpPr>
          <p:spPr bwMode="auto">
            <a:xfrm rot="16200000">
              <a:off x="5608455" y="4440527"/>
              <a:ext cx="39600" cy="0"/>
            </a:xfrm>
            <a:prstGeom prst="line">
              <a:avLst/>
            </a:prstGeom>
            <a:noFill/>
            <a:ln w="9525" cap="sq" algn="ctr">
              <a:solidFill>
                <a:schemeClr val="bg2"/>
              </a:solidFill>
              <a:round/>
              <a:headEnd/>
              <a:tailEnd/>
            </a:ln>
          </p:spPr>
        </p:cxnSp>
        <p:cxnSp>
          <p:nvCxnSpPr>
            <p:cNvPr id="143" name="Straight Connector 141"/>
            <p:cNvCxnSpPr>
              <a:cxnSpLocks noChangeShapeType="1"/>
            </p:cNvCxnSpPr>
            <p:nvPr/>
          </p:nvCxnSpPr>
          <p:spPr bwMode="auto">
            <a:xfrm rot="16200000">
              <a:off x="6234301" y="4440527"/>
              <a:ext cx="39600" cy="0"/>
            </a:xfrm>
            <a:prstGeom prst="line">
              <a:avLst/>
            </a:prstGeom>
            <a:noFill/>
            <a:ln w="9525" cap="sq" algn="ctr">
              <a:solidFill>
                <a:schemeClr val="bg2"/>
              </a:solidFill>
              <a:round/>
              <a:headEnd/>
              <a:tailEnd/>
            </a:ln>
          </p:spPr>
        </p:cxnSp>
        <p:cxnSp>
          <p:nvCxnSpPr>
            <p:cNvPr id="145" name="Straight Connector 141"/>
            <p:cNvCxnSpPr>
              <a:cxnSpLocks noChangeShapeType="1"/>
            </p:cNvCxnSpPr>
            <p:nvPr/>
          </p:nvCxnSpPr>
          <p:spPr bwMode="auto">
            <a:xfrm rot="16200000">
              <a:off x="6860148" y="4440527"/>
              <a:ext cx="39600" cy="0"/>
            </a:xfrm>
            <a:prstGeom prst="line">
              <a:avLst/>
            </a:prstGeom>
            <a:noFill/>
            <a:ln w="9525" cap="sq" algn="ctr">
              <a:solidFill>
                <a:schemeClr val="bg2"/>
              </a:solidFill>
              <a:round/>
              <a:headEnd/>
              <a:tailEnd/>
            </a:ln>
          </p:spPr>
        </p:cxnSp>
        <p:cxnSp>
          <p:nvCxnSpPr>
            <p:cNvPr id="144" name="Straight Connector 96"/>
            <p:cNvCxnSpPr>
              <a:cxnSpLocks noChangeShapeType="1"/>
            </p:cNvCxnSpPr>
            <p:nvPr/>
          </p:nvCxnSpPr>
          <p:spPr bwMode="auto">
            <a:xfrm rot="16200000">
              <a:off x="4354382" y="4440527"/>
              <a:ext cx="39600" cy="0"/>
            </a:xfrm>
            <a:prstGeom prst="line">
              <a:avLst/>
            </a:prstGeom>
            <a:noFill/>
            <a:ln w="9525" cap="sq" algn="ctr">
              <a:solidFill>
                <a:schemeClr val="bg2"/>
              </a:solidFill>
              <a:round/>
              <a:headEnd/>
              <a:tailEnd/>
            </a:ln>
          </p:spPr>
        </p:cxnSp>
        <p:cxnSp>
          <p:nvCxnSpPr>
            <p:cNvPr id="202" name="Straight Connector 141"/>
            <p:cNvCxnSpPr>
              <a:cxnSpLocks noChangeShapeType="1"/>
            </p:cNvCxnSpPr>
            <p:nvPr/>
          </p:nvCxnSpPr>
          <p:spPr bwMode="auto">
            <a:xfrm>
              <a:off x="4329617" y="3928213"/>
              <a:ext cx="37818" cy="0"/>
            </a:xfrm>
            <a:prstGeom prst="line">
              <a:avLst/>
            </a:prstGeom>
            <a:noFill/>
            <a:ln w="9525" cap="sq" algn="ctr">
              <a:solidFill>
                <a:schemeClr val="bg2"/>
              </a:solidFill>
              <a:round/>
              <a:headEnd/>
              <a:tailEnd/>
            </a:ln>
          </p:spPr>
        </p:cxnSp>
      </p:grpSp>
      <p:sp>
        <p:nvSpPr>
          <p:cNvPr id="203" name="TextBox 202"/>
          <p:cNvSpPr txBox="1">
            <a:spLocks noChangeArrowheads="1"/>
          </p:cNvSpPr>
          <p:nvPr/>
        </p:nvSpPr>
        <p:spPr bwMode="auto">
          <a:xfrm>
            <a:off x="8296928" y="4177160"/>
            <a:ext cx="430019" cy="309043"/>
          </a:xfrm>
          <a:prstGeom prst="rect">
            <a:avLst/>
          </a:prstGeom>
          <a:noFill/>
          <a:ln w="9525">
            <a:noFill/>
            <a:miter lim="800000"/>
            <a:headEnd/>
            <a:tailEnd/>
          </a:ln>
        </p:spPr>
        <p:txBody>
          <a:bodyPr vert="horz" wrap="none" lIns="40635" tIns="40635" rIns="40635" bIns="40635" numCol="1" anchor="ctr" anchorCtr="0" compatLnSpc="1">
            <a:prstTxWarp prst="textNoShape">
              <a:avLst/>
            </a:prstTxWarp>
          </a:bodyPr>
          <a:lstStyle/>
          <a:p>
            <a:pPr algn="r" defTabSz="1032083" fontAlgn="base">
              <a:spcBef>
                <a:spcPct val="0"/>
              </a:spcBef>
              <a:spcAft>
                <a:spcPct val="0"/>
              </a:spcAft>
            </a:pPr>
            <a:r>
              <a:rPr lang="en-GB" sz="1354" dirty="0">
                <a:solidFill>
                  <a:srgbClr val="000000"/>
                </a:solidFill>
                <a:cs typeface="Arial" pitchFamily="34" charset="0"/>
              </a:rPr>
              <a:t>5</a:t>
            </a:r>
            <a:endParaRPr lang="en-US" sz="3160" dirty="0">
              <a:cs typeface="Arial" pitchFamily="34" charset="0"/>
            </a:endParaRPr>
          </a:p>
        </p:txBody>
      </p:sp>
      <p:sp>
        <p:nvSpPr>
          <p:cNvPr id="1032" name="Freeform 8"/>
          <p:cNvSpPr>
            <a:spLocks/>
          </p:cNvSpPr>
          <p:nvPr/>
        </p:nvSpPr>
        <p:spPr bwMode="auto">
          <a:xfrm>
            <a:off x="8778005" y="2815352"/>
            <a:ext cx="2836558" cy="1969283"/>
          </a:xfrm>
          <a:custGeom>
            <a:avLst/>
            <a:gdLst/>
            <a:ahLst/>
            <a:cxnLst>
              <a:cxn ang="0">
                <a:pos x="1251" y="0"/>
              </a:cxn>
              <a:cxn ang="0">
                <a:pos x="1034" y="20"/>
              </a:cxn>
              <a:cxn ang="0">
                <a:pos x="967" y="44"/>
              </a:cxn>
              <a:cxn ang="0">
                <a:pos x="953" y="67"/>
              </a:cxn>
              <a:cxn ang="0">
                <a:pos x="755" y="87"/>
              </a:cxn>
              <a:cxn ang="0">
                <a:pos x="655" y="108"/>
              </a:cxn>
              <a:cxn ang="0">
                <a:pos x="632" y="131"/>
              </a:cxn>
              <a:cxn ang="0">
                <a:pos x="469" y="152"/>
              </a:cxn>
              <a:cxn ang="0">
                <a:pos x="386" y="196"/>
              </a:cxn>
              <a:cxn ang="0">
                <a:pos x="367" y="219"/>
              </a:cxn>
              <a:cxn ang="0">
                <a:pos x="356" y="242"/>
              </a:cxn>
              <a:cxn ang="0">
                <a:pos x="332" y="261"/>
              </a:cxn>
              <a:cxn ang="0">
                <a:pos x="279" y="284"/>
              </a:cxn>
              <a:cxn ang="0">
                <a:pos x="233" y="305"/>
              </a:cxn>
              <a:cxn ang="0">
                <a:pos x="203" y="325"/>
              </a:cxn>
              <a:cxn ang="0">
                <a:pos x="178" y="369"/>
              </a:cxn>
              <a:cxn ang="0">
                <a:pos x="157" y="390"/>
              </a:cxn>
              <a:cxn ang="0">
                <a:pos x="153" y="413"/>
              </a:cxn>
              <a:cxn ang="0">
                <a:pos x="148" y="455"/>
              </a:cxn>
              <a:cxn ang="0">
                <a:pos x="136" y="494"/>
              </a:cxn>
              <a:cxn ang="0">
                <a:pos x="118" y="519"/>
              </a:cxn>
              <a:cxn ang="0">
                <a:pos x="90" y="538"/>
              </a:cxn>
              <a:cxn ang="0">
                <a:pos x="86" y="559"/>
              </a:cxn>
              <a:cxn ang="0">
                <a:pos x="69" y="602"/>
              </a:cxn>
              <a:cxn ang="0">
                <a:pos x="63" y="623"/>
              </a:cxn>
              <a:cxn ang="0">
                <a:pos x="46" y="646"/>
              </a:cxn>
              <a:cxn ang="0">
                <a:pos x="42" y="665"/>
              </a:cxn>
              <a:cxn ang="0">
                <a:pos x="35" y="709"/>
              </a:cxn>
              <a:cxn ang="0">
                <a:pos x="23" y="725"/>
              </a:cxn>
              <a:cxn ang="0">
                <a:pos x="19" y="764"/>
              </a:cxn>
              <a:cxn ang="0">
                <a:pos x="14" y="870"/>
              </a:cxn>
              <a:cxn ang="0">
                <a:pos x="7" y="974"/>
              </a:cxn>
              <a:cxn ang="0">
                <a:pos x="0" y="1053"/>
              </a:cxn>
            </a:cxnLst>
            <a:rect l="0" t="0" r="r" b="b"/>
            <a:pathLst>
              <a:path w="1583" h="1099">
                <a:moveTo>
                  <a:pt x="1583" y="0"/>
                </a:moveTo>
                <a:lnTo>
                  <a:pt x="1251" y="0"/>
                </a:lnTo>
                <a:lnTo>
                  <a:pt x="1251" y="20"/>
                </a:lnTo>
                <a:lnTo>
                  <a:pt x="1034" y="20"/>
                </a:lnTo>
                <a:lnTo>
                  <a:pt x="1034" y="44"/>
                </a:lnTo>
                <a:lnTo>
                  <a:pt x="967" y="44"/>
                </a:lnTo>
                <a:lnTo>
                  <a:pt x="967" y="67"/>
                </a:lnTo>
                <a:lnTo>
                  <a:pt x="953" y="67"/>
                </a:lnTo>
                <a:lnTo>
                  <a:pt x="953" y="87"/>
                </a:lnTo>
                <a:lnTo>
                  <a:pt x="755" y="87"/>
                </a:lnTo>
                <a:lnTo>
                  <a:pt x="755" y="108"/>
                </a:lnTo>
                <a:lnTo>
                  <a:pt x="655" y="108"/>
                </a:lnTo>
                <a:lnTo>
                  <a:pt x="655" y="131"/>
                </a:lnTo>
                <a:lnTo>
                  <a:pt x="632" y="131"/>
                </a:lnTo>
                <a:lnTo>
                  <a:pt x="632" y="152"/>
                </a:lnTo>
                <a:lnTo>
                  <a:pt x="469" y="152"/>
                </a:lnTo>
                <a:lnTo>
                  <a:pt x="469" y="196"/>
                </a:lnTo>
                <a:lnTo>
                  <a:pt x="386" y="196"/>
                </a:lnTo>
                <a:lnTo>
                  <a:pt x="386" y="219"/>
                </a:lnTo>
                <a:lnTo>
                  <a:pt x="367" y="219"/>
                </a:lnTo>
                <a:lnTo>
                  <a:pt x="367" y="242"/>
                </a:lnTo>
                <a:lnTo>
                  <a:pt x="356" y="242"/>
                </a:lnTo>
                <a:lnTo>
                  <a:pt x="356" y="261"/>
                </a:lnTo>
                <a:lnTo>
                  <a:pt x="332" y="261"/>
                </a:lnTo>
                <a:lnTo>
                  <a:pt x="332" y="284"/>
                </a:lnTo>
                <a:lnTo>
                  <a:pt x="279" y="284"/>
                </a:lnTo>
                <a:lnTo>
                  <a:pt x="279" y="305"/>
                </a:lnTo>
                <a:lnTo>
                  <a:pt x="233" y="305"/>
                </a:lnTo>
                <a:lnTo>
                  <a:pt x="233" y="325"/>
                </a:lnTo>
                <a:lnTo>
                  <a:pt x="203" y="325"/>
                </a:lnTo>
                <a:lnTo>
                  <a:pt x="203" y="369"/>
                </a:lnTo>
                <a:lnTo>
                  <a:pt x="178" y="369"/>
                </a:lnTo>
                <a:lnTo>
                  <a:pt x="178" y="390"/>
                </a:lnTo>
                <a:lnTo>
                  <a:pt x="157" y="390"/>
                </a:lnTo>
                <a:lnTo>
                  <a:pt x="157" y="413"/>
                </a:lnTo>
                <a:lnTo>
                  <a:pt x="153" y="413"/>
                </a:lnTo>
                <a:lnTo>
                  <a:pt x="153" y="455"/>
                </a:lnTo>
                <a:lnTo>
                  <a:pt x="148" y="455"/>
                </a:lnTo>
                <a:lnTo>
                  <a:pt x="148" y="494"/>
                </a:lnTo>
                <a:lnTo>
                  <a:pt x="136" y="494"/>
                </a:lnTo>
                <a:lnTo>
                  <a:pt x="136" y="519"/>
                </a:lnTo>
                <a:lnTo>
                  <a:pt x="118" y="519"/>
                </a:lnTo>
                <a:lnTo>
                  <a:pt x="118" y="538"/>
                </a:lnTo>
                <a:lnTo>
                  <a:pt x="90" y="538"/>
                </a:lnTo>
                <a:lnTo>
                  <a:pt x="90" y="559"/>
                </a:lnTo>
                <a:lnTo>
                  <a:pt x="86" y="559"/>
                </a:lnTo>
                <a:lnTo>
                  <a:pt x="86" y="602"/>
                </a:lnTo>
                <a:lnTo>
                  <a:pt x="69" y="602"/>
                </a:lnTo>
                <a:lnTo>
                  <a:pt x="69" y="623"/>
                </a:lnTo>
                <a:lnTo>
                  <a:pt x="63" y="623"/>
                </a:lnTo>
                <a:lnTo>
                  <a:pt x="63" y="646"/>
                </a:lnTo>
                <a:lnTo>
                  <a:pt x="46" y="646"/>
                </a:lnTo>
                <a:lnTo>
                  <a:pt x="46" y="665"/>
                </a:lnTo>
                <a:lnTo>
                  <a:pt x="42" y="665"/>
                </a:lnTo>
                <a:lnTo>
                  <a:pt x="42" y="709"/>
                </a:lnTo>
                <a:lnTo>
                  <a:pt x="35" y="709"/>
                </a:lnTo>
                <a:lnTo>
                  <a:pt x="35" y="725"/>
                </a:lnTo>
                <a:lnTo>
                  <a:pt x="23" y="725"/>
                </a:lnTo>
                <a:lnTo>
                  <a:pt x="23" y="764"/>
                </a:lnTo>
                <a:lnTo>
                  <a:pt x="19" y="764"/>
                </a:lnTo>
                <a:lnTo>
                  <a:pt x="19" y="870"/>
                </a:lnTo>
                <a:lnTo>
                  <a:pt x="14" y="870"/>
                </a:lnTo>
                <a:lnTo>
                  <a:pt x="14" y="974"/>
                </a:lnTo>
                <a:lnTo>
                  <a:pt x="7" y="974"/>
                </a:lnTo>
                <a:lnTo>
                  <a:pt x="7" y="1053"/>
                </a:lnTo>
                <a:lnTo>
                  <a:pt x="0" y="1053"/>
                </a:lnTo>
                <a:lnTo>
                  <a:pt x="0" y="1099"/>
                </a:lnTo>
              </a:path>
            </a:pathLst>
          </a:custGeom>
          <a:noFill/>
          <a:ln w="19050" cap="flat">
            <a:solidFill>
              <a:srgbClr val="7B7A68"/>
            </a:solidFill>
            <a:prstDash val="solid"/>
            <a:miter lim="800000"/>
            <a:headEnd/>
            <a:tailEnd/>
          </a:ln>
        </p:spPr>
        <p:txBody>
          <a:bodyPr vert="horz" wrap="square" lIns="103213" tIns="51606" rIns="103213" bIns="51606" numCol="1" anchor="t" anchorCtr="0" compatLnSpc="1">
            <a:prstTxWarp prst="textNoShape">
              <a:avLst/>
            </a:prstTxWarp>
          </a:bodyPr>
          <a:lstStyle/>
          <a:p>
            <a:endParaRPr lang="en-GB" sz="2032" dirty="0"/>
          </a:p>
        </p:txBody>
      </p:sp>
      <p:sp>
        <p:nvSpPr>
          <p:cNvPr id="1035" name="Freeform 11"/>
          <p:cNvSpPr>
            <a:spLocks/>
          </p:cNvSpPr>
          <p:nvPr/>
        </p:nvSpPr>
        <p:spPr bwMode="auto">
          <a:xfrm>
            <a:off x="8795351" y="4098344"/>
            <a:ext cx="2811471" cy="682708"/>
          </a:xfrm>
          <a:custGeom>
            <a:avLst/>
            <a:gdLst/>
            <a:ahLst/>
            <a:cxnLst>
              <a:cxn ang="0">
                <a:pos x="0" y="381"/>
              </a:cxn>
              <a:cxn ang="0">
                <a:pos x="0" y="311"/>
              </a:cxn>
              <a:cxn ang="0">
                <a:pos x="12" y="311"/>
              </a:cxn>
              <a:cxn ang="0">
                <a:pos x="12" y="284"/>
              </a:cxn>
              <a:cxn ang="0">
                <a:pos x="16" y="284"/>
              </a:cxn>
              <a:cxn ang="0">
                <a:pos x="16" y="221"/>
              </a:cxn>
              <a:cxn ang="0">
                <a:pos x="23" y="221"/>
              </a:cxn>
              <a:cxn ang="0">
                <a:pos x="23" y="194"/>
              </a:cxn>
              <a:cxn ang="0">
                <a:pos x="35" y="194"/>
              </a:cxn>
              <a:cxn ang="0">
                <a:pos x="35" y="161"/>
              </a:cxn>
              <a:cxn ang="0">
                <a:pos x="65" y="161"/>
              </a:cxn>
              <a:cxn ang="0">
                <a:pos x="65" y="145"/>
              </a:cxn>
              <a:cxn ang="0">
                <a:pos x="72" y="145"/>
              </a:cxn>
              <a:cxn ang="0">
                <a:pos x="72" y="124"/>
              </a:cxn>
              <a:cxn ang="0">
                <a:pos x="134" y="124"/>
              </a:cxn>
              <a:cxn ang="0">
                <a:pos x="134" y="110"/>
              </a:cxn>
              <a:cxn ang="0">
                <a:pos x="153" y="110"/>
              </a:cxn>
              <a:cxn ang="0">
                <a:pos x="153" y="99"/>
              </a:cxn>
              <a:cxn ang="0">
                <a:pos x="169" y="99"/>
              </a:cxn>
              <a:cxn ang="0">
                <a:pos x="169" y="87"/>
              </a:cxn>
              <a:cxn ang="0">
                <a:pos x="187" y="87"/>
              </a:cxn>
              <a:cxn ang="0">
                <a:pos x="187" y="76"/>
              </a:cxn>
              <a:cxn ang="0">
                <a:pos x="206" y="76"/>
              </a:cxn>
              <a:cxn ang="0">
                <a:pos x="206" y="62"/>
              </a:cxn>
              <a:cxn ang="0">
                <a:pos x="256" y="62"/>
              </a:cxn>
              <a:cxn ang="0">
                <a:pos x="256" y="48"/>
              </a:cxn>
              <a:cxn ang="0">
                <a:pos x="471" y="48"/>
              </a:cxn>
              <a:cxn ang="0">
                <a:pos x="471" y="37"/>
              </a:cxn>
              <a:cxn ang="0">
                <a:pos x="602" y="37"/>
              </a:cxn>
              <a:cxn ang="0">
                <a:pos x="602" y="25"/>
              </a:cxn>
              <a:cxn ang="0">
                <a:pos x="778" y="25"/>
              </a:cxn>
              <a:cxn ang="0">
                <a:pos x="778" y="13"/>
              </a:cxn>
              <a:cxn ang="0">
                <a:pos x="831" y="13"/>
              </a:cxn>
              <a:cxn ang="0">
                <a:pos x="831" y="0"/>
              </a:cxn>
              <a:cxn ang="0">
                <a:pos x="1569" y="0"/>
              </a:cxn>
            </a:cxnLst>
            <a:rect l="0" t="0" r="r" b="b"/>
            <a:pathLst>
              <a:path w="1569" h="381">
                <a:moveTo>
                  <a:pt x="0" y="381"/>
                </a:moveTo>
                <a:lnTo>
                  <a:pt x="0" y="311"/>
                </a:lnTo>
                <a:lnTo>
                  <a:pt x="12" y="311"/>
                </a:lnTo>
                <a:lnTo>
                  <a:pt x="12" y="284"/>
                </a:lnTo>
                <a:lnTo>
                  <a:pt x="16" y="284"/>
                </a:lnTo>
                <a:lnTo>
                  <a:pt x="16" y="221"/>
                </a:lnTo>
                <a:lnTo>
                  <a:pt x="23" y="221"/>
                </a:lnTo>
                <a:lnTo>
                  <a:pt x="23" y="194"/>
                </a:lnTo>
                <a:lnTo>
                  <a:pt x="35" y="194"/>
                </a:lnTo>
                <a:lnTo>
                  <a:pt x="35" y="161"/>
                </a:lnTo>
                <a:lnTo>
                  <a:pt x="65" y="161"/>
                </a:lnTo>
                <a:lnTo>
                  <a:pt x="65" y="145"/>
                </a:lnTo>
                <a:lnTo>
                  <a:pt x="72" y="145"/>
                </a:lnTo>
                <a:lnTo>
                  <a:pt x="72" y="124"/>
                </a:lnTo>
                <a:lnTo>
                  <a:pt x="134" y="124"/>
                </a:lnTo>
                <a:lnTo>
                  <a:pt x="134" y="110"/>
                </a:lnTo>
                <a:lnTo>
                  <a:pt x="153" y="110"/>
                </a:lnTo>
                <a:lnTo>
                  <a:pt x="153" y="99"/>
                </a:lnTo>
                <a:lnTo>
                  <a:pt x="169" y="99"/>
                </a:lnTo>
                <a:lnTo>
                  <a:pt x="169" y="87"/>
                </a:lnTo>
                <a:lnTo>
                  <a:pt x="187" y="87"/>
                </a:lnTo>
                <a:lnTo>
                  <a:pt x="187" y="76"/>
                </a:lnTo>
                <a:lnTo>
                  <a:pt x="206" y="76"/>
                </a:lnTo>
                <a:lnTo>
                  <a:pt x="206" y="62"/>
                </a:lnTo>
                <a:lnTo>
                  <a:pt x="256" y="62"/>
                </a:lnTo>
                <a:lnTo>
                  <a:pt x="256" y="48"/>
                </a:lnTo>
                <a:lnTo>
                  <a:pt x="471" y="48"/>
                </a:lnTo>
                <a:lnTo>
                  <a:pt x="471" y="37"/>
                </a:lnTo>
                <a:lnTo>
                  <a:pt x="602" y="37"/>
                </a:lnTo>
                <a:lnTo>
                  <a:pt x="602" y="25"/>
                </a:lnTo>
                <a:lnTo>
                  <a:pt x="778" y="25"/>
                </a:lnTo>
                <a:lnTo>
                  <a:pt x="778" y="13"/>
                </a:lnTo>
                <a:lnTo>
                  <a:pt x="831" y="13"/>
                </a:lnTo>
                <a:lnTo>
                  <a:pt x="831" y="0"/>
                </a:lnTo>
                <a:lnTo>
                  <a:pt x="1569" y="0"/>
                </a:lnTo>
              </a:path>
            </a:pathLst>
          </a:custGeom>
          <a:noFill/>
          <a:ln w="19050" cap="flat">
            <a:solidFill>
              <a:schemeClr val="accent2"/>
            </a:solidFill>
            <a:prstDash val="solid"/>
            <a:miter lim="800000"/>
            <a:headEnd/>
            <a:tailEnd/>
          </a:ln>
        </p:spPr>
        <p:txBody>
          <a:bodyPr vert="horz" wrap="square" lIns="103213" tIns="51606" rIns="103213" bIns="51606" numCol="1" anchor="t" anchorCtr="0" compatLnSpc="1">
            <a:prstTxWarp prst="textNoShape">
              <a:avLst/>
            </a:prstTxWarp>
          </a:bodyPr>
          <a:lstStyle/>
          <a:p>
            <a:endParaRPr lang="en-GB" sz="2032" dirty="0"/>
          </a:p>
        </p:txBody>
      </p:sp>
      <p:sp>
        <p:nvSpPr>
          <p:cNvPr id="1038" name="Freeform 14"/>
          <p:cNvSpPr>
            <a:spLocks/>
          </p:cNvSpPr>
          <p:nvPr/>
        </p:nvSpPr>
        <p:spPr bwMode="auto">
          <a:xfrm>
            <a:off x="8778005" y="3621701"/>
            <a:ext cx="2836558" cy="1159350"/>
          </a:xfrm>
          <a:custGeom>
            <a:avLst/>
            <a:gdLst/>
            <a:ahLst/>
            <a:cxnLst>
              <a:cxn ang="0">
                <a:pos x="1583" y="0"/>
              </a:cxn>
              <a:cxn ang="0">
                <a:pos x="1320" y="0"/>
              </a:cxn>
              <a:cxn ang="0">
                <a:pos x="1320" y="16"/>
              </a:cxn>
              <a:cxn ang="0">
                <a:pos x="1235" y="16"/>
              </a:cxn>
              <a:cxn ang="0">
                <a:pos x="1235" y="28"/>
              </a:cxn>
              <a:cxn ang="0">
                <a:pos x="1082" y="28"/>
              </a:cxn>
              <a:cxn ang="0">
                <a:pos x="1082" y="39"/>
              </a:cxn>
              <a:cxn ang="0">
                <a:pos x="1038" y="39"/>
              </a:cxn>
              <a:cxn ang="0">
                <a:pos x="1038" y="51"/>
              </a:cxn>
              <a:cxn ang="0">
                <a:pos x="847" y="51"/>
              </a:cxn>
              <a:cxn ang="0">
                <a:pos x="847" y="65"/>
              </a:cxn>
              <a:cxn ang="0">
                <a:pos x="755" y="65"/>
              </a:cxn>
              <a:cxn ang="0">
                <a:pos x="755" y="79"/>
              </a:cxn>
              <a:cxn ang="0">
                <a:pos x="715" y="79"/>
              </a:cxn>
              <a:cxn ang="0">
                <a:pos x="715" y="90"/>
              </a:cxn>
              <a:cxn ang="0">
                <a:pos x="683" y="90"/>
              </a:cxn>
              <a:cxn ang="0">
                <a:pos x="683" y="104"/>
              </a:cxn>
              <a:cxn ang="0">
                <a:pos x="554" y="104"/>
              </a:cxn>
              <a:cxn ang="0">
                <a:pos x="554" y="115"/>
              </a:cxn>
              <a:cxn ang="0">
                <a:pos x="418" y="115"/>
              </a:cxn>
              <a:cxn ang="0">
                <a:pos x="418" y="132"/>
              </a:cxn>
              <a:cxn ang="0">
                <a:pos x="397" y="132"/>
              </a:cxn>
              <a:cxn ang="0">
                <a:pos x="397" y="141"/>
              </a:cxn>
              <a:cxn ang="0">
                <a:pos x="381" y="141"/>
              </a:cxn>
              <a:cxn ang="0">
                <a:pos x="381" y="152"/>
              </a:cxn>
              <a:cxn ang="0">
                <a:pos x="326" y="152"/>
              </a:cxn>
              <a:cxn ang="0">
                <a:pos x="326" y="166"/>
              </a:cxn>
              <a:cxn ang="0">
                <a:pos x="316" y="166"/>
              </a:cxn>
              <a:cxn ang="0">
                <a:pos x="316" y="180"/>
              </a:cxn>
              <a:cxn ang="0">
                <a:pos x="289" y="180"/>
              </a:cxn>
              <a:cxn ang="0">
                <a:pos x="289" y="206"/>
              </a:cxn>
              <a:cxn ang="0">
                <a:pos x="270" y="206"/>
              </a:cxn>
              <a:cxn ang="0">
                <a:pos x="270" y="222"/>
              </a:cxn>
              <a:cxn ang="0">
                <a:pos x="256" y="222"/>
              </a:cxn>
              <a:cxn ang="0">
                <a:pos x="256" y="236"/>
              </a:cxn>
              <a:cxn ang="0">
                <a:pos x="231" y="236"/>
              </a:cxn>
              <a:cxn ang="0">
                <a:pos x="231" y="247"/>
              </a:cxn>
              <a:cxn ang="0">
                <a:pos x="192" y="247"/>
              </a:cxn>
              <a:cxn ang="0">
                <a:pos x="192" y="270"/>
              </a:cxn>
              <a:cxn ang="0">
                <a:pos x="157" y="270"/>
              </a:cxn>
              <a:cxn ang="0">
                <a:pos x="157" y="284"/>
              </a:cxn>
              <a:cxn ang="0">
                <a:pos x="118" y="284"/>
              </a:cxn>
              <a:cxn ang="0">
                <a:pos x="118" y="309"/>
              </a:cxn>
              <a:cxn ang="0">
                <a:pos x="76" y="309"/>
              </a:cxn>
              <a:cxn ang="0">
                <a:pos x="76" y="321"/>
              </a:cxn>
              <a:cxn ang="0">
                <a:pos x="69" y="321"/>
              </a:cxn>
              <a:cxn ang="0">
                <a:pos x="69" y="351"/>
              </a:cxn>
              <a:cxn ang="0">
                <a:pos x="69" y="358"/>
              </a:cxn>
              <a:cxn ang="0">
                <a:pos x="44" y="358"/>
              </a:cxn>
              <a:cxn ang="0">
                <a:pos x="44" y="386"/>
              </a:cxn>
              <a:cxn ang="0">
                <a:pos x="26" y="386"/>
              </a:cxn>
              <a:cxn ang="0">
                <a:pos x="26" y="469"/>
              </a:cxn>
              <a:cxn ang="0">
                <a:pos x="7" y="469"/>
              </a:cxn>
              <a:cxn ang="0">
                <a:pos x="7" y="529"/>
              </a:cxn>
              <a:cxn ang="0">
                <a:pos x="0" y="529"/>
              </a:cxn>
              <a:cxn ang="0">
                <a:pos x="0" y="647"/>
              </a:cxn>
            </a:cxnLst>
            <a:rect l="0" t="0" r="r" b="b"/>
            <a:pathLst>
              <a:path w="1583" h="647">
                <a:moveTo>
                  <a:pt x="1583" y="0"/>
                </a:moveTo>
                <a:lnTo>
                  <a:pt x="1320" y="0"/>
                </a:lnTo>
                <a:lnTo>
                  <a:pt x="1320" y="16"/>
                </a:lnTo>
                <a:lnTo>
                  <a:pt x="1235" y="16"/>
                </a:lnTo>
                <a:lnTo>
                  <a:pt x="1235" y="28"/>
                </a:lnTo>
                <a:lnTo>
                  <a:pt x="1082" y="28"/>
                </a:lnTo>
                <a:lnTo>
                  <a:pt x="1082" y="39"/>
                </a:lnTo>
                <a:lnTo>
                  <a:pt x="1038" y="39"/>
                </a:lnTo>
                <a:lnTo>
                  <a:pt x="1038" y="51"/>
                </a:lnTo>
                <a:lnTo>
                  <a:pt x="847" y="51"/>
                </a:lnTo>
                <a:lnTo>
                  <a:pt x="847" y="65"/>
                </a:lnTo>
                <a:lnTo>
                  <a:pt x="755" y="65"/>
                </a:lnTo>
                <a:lnTo>
                  <a:pt x="755" y="79"/>
                </a:lnTo>
                <a:lnTo>
                  <a:pt x="715" y="79"/>
                </a:lnTo>
                <a:lnTo>
                  <a:pt x="715" y="90"/>
                </a:lnTo>
                <a:lnTo>
                  <a:pt x="683" y="90"/>
                </a:lnTo>
                <a:lnTo>
                  <a:pt x="683" y="104"/>
                </a:lnTo>
                <a:lnTo>
                  <a:pt x="554" y="104"/>
                </a:lnTo>
                <a:lnTo>
                  <a:pt x="554" y="115"/>
                </a:lnTo>
                <a:lnTo>
                  <a:pt x="418" y="115"/>
                </a:lnTo>
                <a:lnTo>
                  <a:pt x="418" y="132"/>
                </a:lnTo>
                <a:lnTo>
                  <a:pt x="397" y="132"/>
                </a:lnTo>
                <a:lnTo>
                  <a:pt x="397" y="141"/>
                </a:lnTo>
                <a:lnTo>
                  <a:pt x="381" y="141"/>
                </a:lnTo>
                <a:lnTo>
                  <a:pt x="381" y="152"/>
                </a:lnTo>
                <a:lnTo>
                  <a:pt x="326" y="152"/>
                </a:lnTo>
                <a:lnTo>
                  <a:pt x="326" y="166"/>
                </a:lnTo>
                <a:lnTo>
                  <a:pt x="316" y="166"/>
                </a:lnTo>
                <a:lnTo>
                  <a:pt x="316" y="180"/>
                </a:lnTo>
                <a:lnTo>
                  <a:pt x="289" y="180"/>
                </a:lnTo>
                <a:lnTo>
                  <a:pt x="289" y="206"/>
                </a:lnTo>
                <a:lnTo>
                  <a:pt x="270" y="206"/>
                </a:lnTo>
                <a:lnTo>
                  <a:pt x="270" y="222"/>
                </a:lnTo>
                <a:lnTo>
                  <a:pt x="256" y="222"/>
                </a:lnTo>
                <a:lnTo>
                  <a:pt x="256" y="236"/>
                </a:lnTo>
                <a:lnTo>
                  <a:pt x="231" y="236"/>
                </a:lnTo>
                <a:lnTo>
                  <a:pt x="231" y="247"/>
                </a:lnTo>
                <a:lnTo>
                  <a:pt x="192" y="247"/>
                </a:lnTo>
                <a:lnTo>
                  <a:pt x="192" y="270"/>
                </a:lnTo>
                <a:lnTo>
                  <a:pt x="157" y="270"/>
                </a:lnTo>
                <a:lnTo>
                  <a:pt x="157" y="284"/>
                </a:lnTo>
                <a:lnTo>
                  <a:pt x="118" y="284"/>
                </a:lnTo>
                <a:lnTo>
                  <a:pt x="118" y="309"/>
                </a:lnTo>
                <a:lnTo>
                  <a:pt x="76" y="309"/>
                </a:lnTo>
                <a:lnTo>
                  <a:pt x="76" y="321"/>
                </a:lnTo>
                <a:lnTo>
                  <a:pt x="69" y="321"/>
                </a:lnTo>
                <a:lnTo>
                  <a:pt x="69" y="351"/>
                </a:lnTo>
                <a:lnTo>
                  <a:pt x="69" y="358"/>
                </a:lnTo>
                <a:lnTo>
                  <a:pt x="44" y="358"/>
                </a:lnTo>
                <a:lnTo>
                  <a:pt x="44" y="386"/>
                </a:lnTo>
                <a:lnTo>
                  <a:pt x="26" y="386"/>
                </a:lnTo>
                <a:lnTo>
                  <a:pt x="26" y="469"/>
                </a:lnTo>
                <a:lnTo>
                  <a:pt x="7" y="469"/>
                </a:lnTo>
                <a:lnTo>
                  <a:pt x="7" y="529"/>
                </a:lnTo>
                <a:lnTo>
                  <a:pt x="0" y="529"/>
                </a:lnTo>
                <a:lnTo>
                  <a:pt x="0" y="647"/>
                </a:lnTo>
              </a:path>
            </a:pathLst>
          </a:custGeom>
          <a:noFill/>
          <a:ln w="19050" cap="flat">
            <a:solidFill>
              <a:srgbClr val="689DB2"/>
            </a:solidFill>
            <a:prstDash val="solid"/>
            <a:miter lim="800000"/>
            <a:headEnd/>
            <a:tailEnd/>
          </a:ln>
        </p:spPr>
        <p:txBody>
          <a:bodyPr vert="horz" wrap="square" lIns="103213" tIns="51606" rIns="103213" bIns="51606" numCol="1" anchor="t" anchorCtr="0" compatLnSpc="1">
            <a:prstTxWarp prst="textNoShape">
              <a:avLst/>
            </a:prstTxWarp>
          </a:bodyPr>
          <a:lstStyle/>
          <a:p>
            <a:endParaRPr lang="en-GB" sz="2032" dirty="0"/>
          </a:p>
        </p:txBody>
      </p:sp>
      <p:grpSp>
        <p:nvGrpSpPr>
          <p:cNvPr id="136" name="Group 135"/>
          <p:cNvGrpSpPr/>
          <p:nvPr/>
        </p:nvGrpSpPr>
        <p:grpSpPr>
          <a:xfrm>
            <a:off x="3284037" y="5498227"/>
            <a:ext cx="5233279" cy="300723"/>
            <a:chOff x="2909452" y="3356266"/>
            <a:chExt cx="4636358" cy="266422"/>
          </a:xfrm>
        </p:grpSpPr>
        <p:sp>
          <p:nvSpPr>
            <p:cNvPr id="137" name="TextBox 136"/>
            <p:cNvSpPr txBox="1"/>
            <p:nvPr/>
          </p:nvSpPr>
          <p:spPr>
            <a:xfrm>
              <a:off x="2909452" y="3356266"/>
              <a:ext cx="1096876" cy="266422"/>
            </a:xfrm>
            <a:prstGeom prst="rect">
              <a:avLst/>
            </a:prstGeom>
            <a:noFill/>
          </p:spPr>
          <p:txBody>
            <a:bodyPr wrap="none" rtlCol="0">
              <a:spAutoFit/>
            </a:bodyPr>
            <a:lstStyle/>
            <a:p>
              <a:r>
                <a:rPr lang="en-GB" sz="1354" b="1" dirty="0"/>
                <a:t>GDF-15 (ng/L):</a:t>
              </a:r>
            </a:p>
          </p:txBody>
        </p:sp>
        <p:grpSp>
          <p:nvGrpSpPr>
            <p:cNvPr id="138" name="Group 50"/>
            <p:cNvGrpSpPr/>
            <p:nvPr/>
          </p:nvGrpSpPr>
          <p:grpSpPr>
            <a:xfrm>
              <a:off x="4338206" y="3356266"/>
              <a:ext cx="776131" cy="266422"/>
              <a:chOff x="3070515" y="3609112"/>
              <a:chExt cx="776131" cy="266422"/>
            </a:xfrm>
          </p:grpSpPr>
          <p:sp>
            <p:nvSpPr>
              <p:cNvPr id="168" name="TextBox 167"/>
              <p:cNvSpPr txBox="1"/>
              <p:nvPr/>
            </p:nvSpPr>
            <p:spPr>
              <a:xfrm>
                <a:off x="3293919" y="3609112"/>
                <a:ext cx="552727" cy="266422"/>
              </a:xfrm>
              <a:prstGeom prst="rect">
                <a:avLst/>
              </a:prstGeom>
              <a:noFill/>
            </p:spPr>
            <p:txBody>
              <a:bodyPr wrap="none" rtlCol="0">
                <a:spAutoFit/>
              </a:bodyPr>
              <a:lstStyle/>
              <a:p>
                <a:r>
                  <a:rPr lang="en-GB" sz="1354" dirty="0"/>
                  <a:t>&lt;1200</a:t>
                </a:r>
              </a:p>
            </p:txBody>
          </p:sp>
          <p:cxnSp>
            <p:nvCxnSpPr>
              <p:cNvPr id="169" name="Straight Connector 168"/>
              <p:cNvCxnSpPr/>
              <p:nvPr/>
            </p:nvCxnSpPr>
            <p:spPr bwMode="auto">
              <a:xfrm>
                <a:off x="3070515" y="3747489"/>
                <a:ext cx="216000" cy="0"/>
              </a:xfrm>
              <a:prstGeom prst="line">
                <a:avLst/>
              </a:prstGeom>
              <a:solidFill>
                <a:schemeClr val="accent1"/>
              </a:solidFill>
              <a:ln w="19050">
                <a:solidFill>
                  <a:schemeClr val="accent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0" name="Group 52"/>
            <p:cNvGrpSpPr/>
            <p:nvPr/>
          </p:nvGrpSpPr>
          <p:grpSpPr>
            <a:xfrm>
              <a:off x="5411276" y="3356266"/>
              <a:ext cx="1088566" cy="266422"/>
              <a:chOff x="3070515" y="3882739"/>
              <a:chExt cx="1088566" cy="266422"/>
            </a:xfrm>
          </p:grpSpPr>
          <p:sp>
            <p:nvSpPr>
              <p:cNvPr id="164" name="TextBox 163"/>
              <p:cNvSpPr txBox="1"/>
              <p:nvPr/>
            </p:nvSpPr>
            <p:spPr>
              <a:xfrm>
                <a:off x="3293919" y="3882739"/>
                <a:ext cx="865162" cy="266422"/>
              </a:xfrm>
              <a:prstGeom prst="rect">
                <a:avLst/>
              </a:prstGeom>
              <a:noFill/>
            </p:spPr>
            <p:txBody>
              <a:bodyPr wrap="none" rtlCol="0">
                <a:spAutoFit/>
              </a:bodyPr>
              <a:lstStyle/>
              <a:p>
                <a:r>
                  <a:rPr lang="en-GB" sz="1354" dirty="0"/>
                  <a:t>1200–1800</a:t>
                </a:r>
              </a:p>
            </p:txBody>
          </p:sp>
          <p:cxnSp>
            <p:nvCxnSpPr>
              <p:cNvPr id="167" name="Straight Connector 166"/>
              <p:cNvCxnSpPr/>
              <p:nvPr/>
            </p:nvCxnSpPr>
            <p:spPr bwMode="auto">
              <a:xfrm>
                <a:off x="3070515" y="4021447"/>
                <a:ext cx="216000" cy="0"/>
              </a:xfrm>
              <a:prstGeom prst="line">
                <a:avLst/>
              </a:prstGeom>
              <a:solidFill>
                <a:schemeClr val="accent1"/>
              </a:solidFill>
              <a:ln w="19050">
                <a:solidFill>
                  <a:srgbClr val="689DB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7" name="Group 53"/>
            <p:cNvGrpSpPr/>
            <p:nvPr/>
          </p:nvGrpSpPr>
          <p:grpSpPr>
            <a:xfrm>
              <a:off x="6769679" y="3356266"/>
              <a:ext cx="776131" cy="266422"/>
              <a:chOff x="3070515" y="4156366"/>
              <a:chExt cx="776131" cy="266422"/>
            </a:xfrm>
          </p:grpSpPr>
          <p:sp>
            <p:nvSpPr>
              <p:cNvPr id="153" name="TextBox 152"/>
              <p:cNvSpPr txBox="1"/>
              <p:nvPr/>
            </p:nvSpPr>
            <p:spPr>
              <a:xfrm>
                <a:off x="3293919" y="4156366"/>
                <a:ext cx="552727" cy="266422"/>
              </a:xfrm>
              <a:prstGeom prst="rect">
                <a:avLst/>
              </a:prstGeom>
              <a:noFill/>
            </p:spPr>
            <p:txBody>
              <a:bodyPr wrap="none" rtlCol="0">
                <a:spAutoFit/>
              </a:bodyPr>
              <a:lstStyle/>
              <a:p>
                <a:r>
                  <a:rPr lang="en-GB" sz="1354" dirty="0"/>
                  <a:t>&gt;1800</a:t>
                </a:r>
              </a:p>
            </p:txBody>
          </p:sp>
          <p:cxnSp>
            <p:nvCxnSpPr>
              <p:cNvPr id="154" name="Straight Connector 153"/>
              <p:cNvCxnSpPr/>
              <p:nvPr/>
            </p:nvCxnSpPr>
            <p:spPr bwMode="auto">
              <a:xfrm>
                <a:off x="3070515" y="4295404"/>
                <a:ext cx="216000" cy="0"/>
              </a:xfrm>
              <a:prstGeom prst="line">
                <a:avLst/>
              </a:prstGeom>
              <a:solidFill>
                <a:schemeClr val="accent1"/>
              </a:solidFill>
              <a:ln w="19050">
                <a:solidFill>
                  <a:srgbClr val="7B7A68"/>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22" name="Rectangle 74">
            <a:extLst>
              <a:ext uri="{FF2B5EF4-FFF2-40B4-BE49-F238E27FC236}">
                <a16:creationId xmlns:a16="http://schemas.microsoft.com/office/drawing/2014/main" id="{9DE010C4-CB96-4D49-A019-219049A2C301}"/>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3909670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4" y="365125"/>
            <a:ext cx="10982326" cy="1325563"/>
          </a:xfrm>
        </p:spPr>
        <p:txBody>
          <a:bodyPr/>
          <a:lstStyle/>
          <a:p>
            <a:r>
              <a:rPr lang="en-US" sz="3200" dirty="0"/>
              <a:t>GDF-15 as bleeding risk marker in ACS</a:t>
            </a:r>
            <a:br>
              <a:rPr lang="en-US" sz="3200" dirty="0"/>
            </a:br>
            <a:r>
              <a:rPr lang="en-US" sz="2400" b="0" dirty="0">
                <a:solidFill>
                  <a:schemeClr val="accent3">
                    <a:lumMod val="75000"/>
                  </a:schemeClr>
                </a:solidFill>
              </a:rPr>
              <a:t>ESC Barcelona 2017</a:t>
            </a:r>
          </a:p>
        </p:txBody>
      </p:sp>
      <p:sp>
        <p:nvSpPr>
          <p:cNvPr id="62" name="Shape 214"/>
          <p:cNvSpPr txBox="1"/>
          <p:nvPr/>
        </p:nvSpPr>
        <p:spPr>
          <a:xfrm>
            <a:off x="526558" y="1420605"/>
            <a:ext cx="11483542" cy="912646"/>
          </a:xfrm>
          <a:prstGeom prst="rect">
            <a:avLst/>
          </a:prstGeom>
          <a:noFill/>
          <a:ln>
            <a:noFill/>
          </a:ln>
        </p:spPr>
        <p:txBody>
          <a:bodyPr lIns="0" tIns="0" rIns="0" bIns="0" anchor="t" anchorCtr="0">
            <a:noAutofit/>
          </a:bodyPr>
          <a:lstStyle/>
          <a:p>
            <a:pPr lvl="0">
              <a:spcBef>
                <a:spcPts val="700"/>
              </a:spcBef>
              <a:spcAft>
                <a:spcPts val="0"/>
              </a:spcAft>
              <a:buSzPct val="25000"/>
            </a:pPr>
            <a:r>
              <a:rPr lang="en-US" sz="2000" b="1" dirty="0">
                <a:solidFill>
                  <a:schemeClr val="accent1"/>
                </a:solidFill>
                <a:latin typeface="+mn-lt"/>
                <a:ea typeface="Arial"/>
                <a:cs typeface="Arial"/>
                <a:sym typeface="Arial"/>
              </a:rPr>
              <a:t>Growth differentiation factor 15 and bleeding risk with </a:t>
            </a:r>
            <a:r>
              <a:rPr lang="en-US" sz="2000" b="1" dirty="0" err="1">
                <a:solidFill>
                  <a:schemeClr val="accent1"/>
                </a:solidFill>
                <a:latin typeface="+mn-lt"/>
                <a:ea typeface="Arial"/>
                <a:cs typeface="Arial"/>
                <a:sym typeface="Arial"/>
              </a:rPr>
              <a:t>ticagrelor</a:t>
            </a:r>
            <a:r>
              <a:rPr lang="en-US" sz="2000" b="1" dirty="0">
                <a:solidFill>
                  <a:schemeClr val="accent1"/>
                </a:solidFill>
                <a:latin typeface="+mn-lt"/>
                <a:ea typeface="Arial"/>
                <a:cs typeface="Arial"/>
                <a:sym typeface="Arial"/>
              </a:rPr>
              <a:t> in patients with prior myocardial infarction: insights from PEGASUS-TIMI 54</a:t>
            </a:r>
            <a:r>
              <a:rPr lang="de-CH" sz="2000" b="1" dirty="0">
                <a:solidFill>
                  <a:schemeClr val="accent1"/>
                </a:solidFill>
                <a:latin typeface="+mn-lt"/>
                <a:ea typeface="Arial"/>
                <a:cs typeface="Arial"/>
                <a:sym typeface="Arial"/>
              </a:rPr>
              <a:t>   </a:t>
            </a:r>
          </a:p>
          <a:p>
            <a:pPr lvl="0">
              <a:spcBef>
                <a:spcPts val="700"/>
              </a:spcBef>
              <a:spcAft>
                <a:spcPts val="0"/>
              </a:spcAft>
              <a:buSzPct val="25000"/>
            </a:pPr>
            <a:r>
              <a:rPr lang="de-CH" sz="1100" dirty="0">
                <a:solidFill>
                  <a:schemeClr val="dk1"/>
                </a:solidFill>
                <a:latin typeface="+mn-lt"/>
                <a:ea typeface="Arial"/>
                <a:cs typeface="Arial"/>
                <a:sym typeface="Arial"/>
              </a:rPr>
              <a:t>M. </a:t>
            </a:r>
            <a:r>
              <a:rPr lang="de-CH" sz="1100" dirty="0" err="1">
                <a:solidFill>
                  <a:schemeClr val="dk1"/>
                </a:solidFill>
                <a:latin typeface="+mn-lt"/>
                <a:ea typeface="Arial"/>
                <a:cs typeface="Arial"/>
                <a:sym typeface="Arial"/>
              </a:rPr>
              <a:t>Bonaca</a:t>
            </a:r>
            <a:r>
              <a:rPr lang="de-CH" sz="1100" dirty="0">
                <a:solidFill>
                  <a:schemeClr val="dk1"/>
                </a:solidFill>
                <a:latin typeface="+mn-lt"/>
                <a:ea typeface="Arial"/>
                <a:cs typeface="Arial"/>
                <a:sym typeface="Arial"/>
              </a:rPr>
              <a:t> (</a:t>
            </a:r>
            <a:r>
              <a:rPr lang="en-US" sz="1100" dirty="0">
                <a:solidFill>
                  <a:schemeClr val="dk1"/>
                </a:solidFill>
                <a:latin typeface="+mn-lt"/>
                <a:ea typeface="Arial"/>
                <a:cs typeface="Arial"/>
                <a:sym typeface="Arial"/>
              </a:rPr>
              <a:t>Brigham and Women's Hospital, Medicine, Cardiology, Vascular Medicine - Boston - United States of America</a:t>
            </a:r>
            <a:r>
              <a:rPr lang="de-CH" sz="1100" dirty="0">
                <a:solidFill>
                  <a:schemeClr val="dk1"/>
                </a:solidFill>
                <a:latin typeface="+mn-lt"/>
                <a:ea typeface="Arial"/>
                <a:cs typeface="Arial"/>
                <a:sym typeface="Arial"/>
              </a:rPr>
              <a:t>)</a:t>
            </a:r>
          </a:p>
        </p:txBody>
      </p:sp>
      <p:grpSp>
        <p:nvGrpSpPr>
          <p:cNvPr id="4" name="Group 3">
            <a:extLst>
              <a:ext uri="{FF2B5EF4-FFF2-40B4-BE49-F238E27FC236}">
                <a16:creationId xmlns:a16="http://schemas.microsoft.com/office/drawing/2014/main" id="{D849B969-D5D8-4E7B-8AB2-92A212919A36}"/>
              </a:ext>
            </a:extLst>
          </p:cNvPr>
          <p:cNvGrpSpPr/>
          <p:nvPr/>
        </p:nvGrpSpPr>
        <p:grpSpPr>
          <a:xfrm>
            <a:off x="6682123" y="2805876"/>
            <a:ext cx="5327977" cy="2985433"/>
            <a:chOff x="6492548" y="2643447"/>
            <a:chExt cx="5327977" cy="2985433"/>
          </a:xfrm>
        </p:grpSpPr>
        <p:sp>
          <p:nvSpPr>
            <p:cNvPr id="34" name="Freeform 23">
              <a:extLst>
                <a:ext uri="{FF2B5EF4-FFF2-40B4-BE49-F238E27FC236}">
                  <a16:creationId xmlns:a16="http://schemas.microsoft.com/office/drawing/2014/main" id="{294CE6B0-4666-4052-A8AA-F6B6E6ED35FF}"/>
                </a:ext>
              </a:extLst>
            </p:cNvPr>
            <p:cNvSpPr>
              <a:spLocks noEditPoints="1"/>
            </p:cNvSpPr>
            <p:nvPr/>
          </p:nvSpPr>
          <p:spPr bwMode="auto">
            <a:xfrm>
              <a:off x="6492548" y="3353407"/>
              <a:ext cx="365452" cy="316377"/>
            </a:xfrm>
            <a:custGeom>
              <a:avLst/>
              <a:gdLst>
                <a:gd name="T0" fmla="*/ 677 w 1166"/>
                <a:gd name="T1" fmla="*/ 496 h 1010"/>
                <a:gd name="T2" fmla="*/ 677 w 1166"/>
                <a:gd name="T3" fmla="*/ 496 h 1010"/>
                <a:gd name="T4" fmla="*/ 621 w 1166"/>
                <a:gd name="T5" fmla="*/ 656 h 1010"/>
                <a:gd name="T6" fmla="*/ 620 w 1166"/>
                <a:gd name="T7" fmla="*/ 656 h 1010"/>
                <a:gd name="T8" fmla="*/ 583 w 1166"/>
                <a:gd name="T9" fmla="*/ 683 h 1010"/>
                <a:gd name="T10" fmla="*/ 545 w 1166"/>
                <a:gd name="T11" fmla="*/ 656 h 1010"/>
                <a:gd name="T12" fmla="*/ 545 w 1166"/>
                <a:gd name="T13" fmla="*/ 656 h 1010"/>
                <a:gd name="T14" fmla="*/ 489 w 1166"/>
                <a:gd name="T15" fmla="*/ 496 h 1010"/>
                <a:gd name="T16" fmla="*/ 489 w 1166"/>
                <a:gd name="T17" fmla="*/ 496 h 1010"/>
                <a:gd name="T18" fmla="*/ 483 w 1166"/>
                <a:gd name="T19" fmla="*/ 463 h 1010"/>
                <a:gd name="T20" fmla="*/ 583 w 1166"/>
                <a:gd name="T21" fmla="*/ 363 h 1010"/>
                <a:gd name="T22" fmla="*/ 683 w 1166"/>
                <a:gd name="T23" fmla="*/ 463 h 1010"/>
                <a:gd name="T24" fmla="*/ 677 w 1166"/>
                <a:gd name="T25" fmla="*/ 496 h 1010"/>
                <a:gd name="T26" fmla="*/ 677 w 1166"/>
                <a:gd name="T27" fmla="*/ 496 h 1010"/>
                <a:gd name="T28" fmla="*/ 583 w 1166"/>
                <a:gd name="T29" fmla="*/ 850 h 1010"/>
                <a:gd name="T30" fmla="*/ 583 w 1166"/>
                <a:gd name="T31" fmla="*/ 850 h 1010"/>
                <a:gd name="T32" fmla="*/ 523 w 1166"/>
                <a:gd name="T33" fmla="*/ 790 h 1010"/>
                <a:gd name="T34" fmla="*/ 583 w 1166"/>
                <a:gd name="T35" fmla="*/ 730 h 1010"/>
                <a:gd name="T36" fmla="*/ 643 w 1166"/>
                <a:gd name="T37" fmla="*/ 790 h 1010"/>
                <a:gd name="T38" fmla="*/ 583 w 1166"/>
                <a:gd name="T39" fmla="*/ 850 h 1010"/>
                <a:gd name="T40" fmla="*/ 1131 w 1166"/>
                <a:gd name="T41" fmla="*/ 872 h 1010"/>
                <a:gd name="T42" fmla="*/ 1131 w 1166"/>
                <a:gd name="T43" fmla="*/ 872 h 1010"/>
                <a:gd name="T44" fmla="*/ 663 w 1166"/>
                <a:gd name="T45" fmla="*/ 61 h 1010"/>
                <a:gd name="T46" fmla="*/ 503 w 1166"/>
                <a:gd name="T47" fmla="*/ 61 h 1010"/>
                <a:gd name="T48" fmla="*/ 35 w 1166"/>
                <a:gd name="T49" fmla="*/ 872 h 1010"/>
                <a:gd name="T50" fmla="*/ 115 w 1166"/>
                <a:gd name="T51" fmla="*/ 1010 h 1010"/>
                <a:gd name="T52" fmla="*/ 1051 w 1166"/>
                <a:gd name="T53" fmla="*/ 1010 h 1010"/>
                <a:gd name="T54" fmla="*/ 1131 w 1166"/>
                <a:gd name="T55" fmla="*/ 872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6" h="1010">
                  <a:moveTo>
                    <a:pt x="677" y="496"/>
                  </a:moveTo>
                  <a:lnTo>
                    <a:pt x="677" y="496"/>
                  </a:lnTo>
                  <a:cubicBezTo>
                    <a:pt x="637" y="611"/>
                    <a:pt x="637" y="611"/>
                    <a:pt x="621" y="656"/>
                  </a:cubicBezTo>
                  <a:lnTo>
                    <a:pt x="620" y="656"/>
                  </a:lnTo>
                  <a:cubicBezTo>
                    <a:pt x="615" y="672"/>
                    <a:pt x="600" y="683"/>
                    <a:pt x="583" y="683"/>
                  </a:cubicBezTo>
                  <a:cubicBezTo>
                    <a:pt x="565" y="683"/>
                    <a:pt x="551" y="672"/>
                    <a:pt x="545" y="656"/>
                  </a:cubicBezTo>
                  <a:lnTo>
                    <a:pt x="545" y="656"/>
                  </a:lnTo>
                  <a:cubicBezTo>
                    <a:pt x="529" y="611"/>
                    <a:pt x="529" y="611"/>
                    <a:pt x="489" y="496"/>
                  </a:cubicBezTo>
                  <a:lnTo>
                    <a:pt x="489" y="496"/>
                  </a:lnTo>
                  <a:cubicBezTo>
                    <a:pt x="485" y="486"/>
                    <a:pt x="483" y="475"/>
                    <a:pt x="483" y="463"/>
                  </a:cubicBezTo>
                  <a:cubicBezTo>
                    <a:pt x="483" y="408"/>
                    <a:pt x="528" y="363"/>
                    <a:pt x="583" y="363"/>
                  </a:cubicBezTo>
                  <a:cubicBezTo>
                    <a:pt x="638" y="363"/>
                    <a:pt x="683" y="408"/>
                    <a:pt x="683" y="463"/>
                  </a:cubicBezTo>
                  <a:cubicBezTo>
                    <a:pt x="683" y="475"/>
                    <a:pt x="681" y="486"/>
                    <a:pt x="677" y="496"/>
                  </a:cubicBezTo>
                  <a:lnTo>
                    <a:pt x="677" y="496"/>
                  </a:lnTo>
                  <a:close/>
                  <a:moveTo>
                    <a:pt x="583" y="850"/>
                  </a:moveTo>
                  <a:lnTo>
                    <a:pt x="583" y="850"/>
                  </a:lnTo>
                  <a:cubicBezTo>
                    <a:pt x="550" y="850"/>
                    <a:pt x="523" y="823"/>
                    <a:pt x="523" y="790"/>
                  </a:cubicBezTo>
                  <a:cubicBezTo>
                    <a:pt x="523" y="757"/>
                    <a:pt x="550" y="730"/>
                    <a:pt x="583" y="730"/>
                  </a:cubicBezTo>
                  <a:cubicBezTo>
                    <a:pt x="616" y="730"/>
                    <a:pt x="643" y="757"/>
                    <a:pt x="643" y="790"/>
                  </a:cubicBezTo>
                  <a:cubicBezTo>
                    <a:pt x="643" y="823"/>
                    <a:pt x="616" y="850"/>
                    <a:pt x="583" y="850"/>
                  </a:cubicBezTo>
                  <a:close/>
                  <a:moveTo>
                    <a:pt x="1131" y="872"/>
                  </a:moveTo>
                  <a:lnTo>
                    <a:pt x="1131" y="872"/>
                  </a:lnTo>
                  <a:lnTo>
                    <a:pt x="663" y="61"/>
                  </a:lnTo>
                  <a:cubicBezTo>
                    <a:pt x="627" y="0"/>
                    <a:pt x="539" y="0"/>
                    <a:pt x="503" y="61"/>
                  </a:cubicBezTo>
                  <a:lnTo>
                    <a:pt x="35" y="872"/>
                  </a:lnTo>
                  <a:cubicBezTo>
                    <a:pt x="0" y="934"/>
                    <a:pt x="44" y="1010"/>
                    <a:pt x="115" y="1010"/>
                  </a:cubicBezTo>
                  <a:lnTo>
                    <a:pt x="1051" y="1010"/>
                  </a:lnTo>
                  <a:cubicBezTo>
                    <a:pt x="1122" y="1010"/>
                    <a:pt x="1166" y="934"/>
                    <a:pt x="1131" y="872"/>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9E05BCDF-FA37-4CAD-AB08-414AAC39E0D0}"/>
                </a:ext>
              </a:extLst>
            </p:cNvPr>
            <p:cNvSpPr/>
            <p:nvPr/>
          </p:nvSpPr>
          <p:spPr>
            <a:xfrm>
              <a:off x="6858000" y="2643447"/>
              <a:ext cx="4962525" cy="2985433"/>
            </a:xfrm>
            <a:prstGeom prst="rect">
              <a:avLst/>
            </a:prstGeom>
          </p:spPr>
          <p:txBody>
            <a:bodyPr wrap="square">
              <a:spAutoFit/>
            </a:bodyPr>
            <a:lstStyle/>
            <a:p>
              <a:pPr>
                <a:spcAft>
                  <a:spcPts val="2400"/>
                </a:spcAft>
              </a:pPr>
              <a:r>
                <a:rPr lang="en-GB" sz="1600" b="1" dirty="0">
                  <a:latin typeface="Arial" panose="020B0604020202020204" pitchFamily="34" charset="0"/>
                  <a:cs typeface="Arial" panose="020B0604020202020204" pitchFamily="34" charset="0"/>
                </a:rPr>
                <a:t>Key messages</a:t>
              </a:r>
              <a:endParaRPr lang="en-GB" sz="1600" b="1" baseline="30000" dirty="0">
                <a:latin typeface="Arial" panose="020B0604020202020204" pitchFamily="34" charset="0"/>
                <a:cs typeface="Arial" panose="020B0604020202020204" pitchFamily="34" charset="0"/>
              </a:endParaRPr>
            </a:p>
            <a:p>
              <a:pPr>
                <a:spcAft>
                  <a:spcPts val="2400"/>
                </a:spcAft>
              </a:pPr>
              <a:r>
                <a:rPr lang="en-GB" sz="1600" dirty="0">
                  <a:latin typeface="Arial" panose="020B0604020202020204" pitchFamily="34" charset="0"/>
                  <a:cs typeface="Arial" panose="020B0604020202020204" pitchFamily="34" charset="0"/>
                </a:rPr>
                <a:t>Strong graded relationship between baseline</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GDF­15 and the risk of major bleeding at 3 years </a:t>
              </a:r>
            </a:p>
            <a:p>
              <a:pPr>
                <a:spcAft>
                  <a:spcPts val="2400"/>
                </a:spcAft>
              </a:pPr>
              <a:r>
                <a:rPr lang="en-GB" sz="1600" dirty="0">
                  <a:latin typeface="Arial" panose="020B0604020202020204" pitchFamily="34" charset="0"/>
                  <a:cs typeface="Arial" panose="020B0604020202020204" pitchFamily="34" charset="0"/>
                </a:rPr>
                <a:t>Adjusted risk of major bleeding was nearly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4­-fold higher in highest vs. lowest quartile of GDF­15</a:t>
              </a:r>
            </a:p>
            <a:p>
              <a:pPr>
                <a:spcAft>
                  <a:spcPts val="2400"/>
                </a:spcAft>
              </a:pPr>
              <a:r>
                <a:rPr lang="en-GB" sz="1600" dirty="0">
                  <a:latin typeface="Arial" panose="020B0604020202020204" pitchFamily="34" charset="0"/>
                  <a:cs typeface="Arial" panose="020B0604020202020204" pitchFamily="34" charset="0"/>
                </a:rPr>
                <a:t>GDF-15 </a:t>
              </a:r>
              <a:r>
                <a:rPr lang="en-GB" sz="1600" dirty="0" smtClean="0">
                  <a:latin typeface="Arial" panose="020B0604020202020204" pitchFamily="34" charset="0"/>
                  <a:cs typeface="Arial" panose="020B0604020202020204" pitchFamily="34" charset="0"/>
                </a:rPr>
                <a:t>may be</a:t>
              </a:r>
              <a:r>
                <a:rPr lang="en-GB" sz="1600" dirty="0">
                  <a:latin typeface="Arial" panose="020B0604020202020204" pitchFamily="34" charset="0"/>
                  <a:cs typeface="Arial" panose="020B0604020202020204" pitchFamily="34" charset="0"/>
                </a:rPr>
                <a:t> useful to profile bleeding risk in patients being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considered for long term treatment with ticagrelor</a:t>
              </a:r>
            </a:p>
          </p:txBody>
        </p:sp>
        <p:sp>
          <p:nvSpPr>
            <p:cNvPr id="35" name="Freeform 23">
              <a:extLst>
                <a:ext uri="{FF2B5EF4-FFF2-40B4-BE49-F238E27FC236}">
                  <a16:creationId xmlns:a16="http://schemas.microsoft.com/office/drawing/2014/main" id="{BB210214-AF78-454C-BDBE-0FFA774168CE}"/>
                </a:ext>
              </a:extLst>
            </p:cNvPr>
            <p:cNvSpPr>
              <a:spLocks noEditPoints="1"/>
            </p:cNvSpPr>
            <p:nvPr/>
          </p:nvSpPr>
          <p:spPr bwMode="auto">
            <a:xfrm>
              <a:off x="6492548" y="4063367"/>
              <a:ext cx="365452" cy="316377"/>
            </a:xfrm>
            <a:custGeom>
              <a:avLst/>
              <a:gdLst>
                <a:gd name="T0" fmla="*/ 677 w 1166"/>
                <a:gd name="T1" fmla="*/ 496 h 1010"/>
                <a:gd name="T2" fmla="*/ 677 w 1166"/>
                <a:gd name="T3" fmla="*/ 496 h 1010"/>
                <a:gd name="T4" fmla="*/ 621 w 1166"/>
                <a:gd name="T5" fmla="*/ 656 h 1010"/>
                <a:gd name="T6" fmla="*/ 620 w 1166"/>
                <a:gd name="T7" fmla="*/ 656 h 1010"/>
                <a:gd name="T8" fmla="*/ 583 w 1166"/>
                <a:gd name="T9" fmla="*/ 683 h 1010"/>
                <a:gd name="T10" fmla="*/ 545 w 1166"/>
                <a:gd name="T11" fmla="*/ 656 h 1010"/>
                <a:gd name="T12" fmla="*/ 545 w 1166"/>
                <a:gd name="T13" fmla="*/ 656 h 1010"/>
                <a:gd name="T14" fmla="*/ 489 w 1166"/>
                <a:gd name="T15" fmla="*/ 496 h 1010"/>
                <a:gd name="T16" fmla="*/ 489 w 1166"/>
                <a:gd name="T17" fmla="*/ 496 h 1010"/>
                <a:gd name="T18" fmla="*/ 483 w 1166"/>
                <a:gd name="T19" fmla="*/ 463 h 1010"/>
                <a:gd name="T20" fmla="*/ 583 w 1166"/>
                <a:gd name="T21" fmla="*/ 363 h 1010"/>
                <a:gd name="T22" fmla="*/ 683 w 1166"/>
                <a:gd name="T23" fmla="*/ 463 h 1010"/>
                <a:gd name="T24" fmla="*/ 677 w 1166"/>
                <a:gd name="T25" fmla="*/ 496 h 1010"/>
                <a:gd name="T26" fmla="*/ 677 w 1166"/>
                <a:gd name="T27" fmla="*/ 496 h 1010"/>
                <a:gd name="T28" fmla="*/ 583 w 1166"/>
                <a:gd name="T29" fmla="*/ 850 h 1010"/>
                <a:gd name="T30" fmla="*/ 583 w 1166"/>
                <a:gd name="T31" fmla="*/ 850 h 1010"/>
                <a:gd name="T32" fmla="*/ 523 w 1166"/>
                <a:gd name="T33" fmla="*/ 790 h 1010"/>
                <a:gd name="T34" fmla="*/ 583 w 1166"/>
                <a:gd name="T35" fmla="*/ 730 h 1010"/>
                <a:gd name="T36" fmla="*/ 643 w 1166"/>
                <a:gd name="T37" fmla="*/ 790 h 1010"/>
                <a:gd name="T38" fmla="*/ 583 w 1166"/>
                <a:gd name="T39" fmla="*/ 850 h 1010"/>
                <a:gd name="T40" fmla="*/ 1131 w 1166"/>
                <a:gd name="T41" fmla="*/ 872 h 1010"/>
                <a:gd name="T42" fmla="*/ 1131 w 1166"/>
                <a:gd name="T43" fmla="*/ 872 h 1010"/>
                <a:gd name="T44" fmla="*/ 663 w 1166"/>
                <a:gd name="T45" fmla="*/ 61 h 1010"/>
                <a:gd name="T46" fmla="*/ 503 w 1166"/>
                <a:gd name="T47" fmla="*/ 61 h 1010"/>
                <a:gd name="T48" fmla="*/ 35 w 1166"/>
                <a:gd name="T49" fmla="*/ 872 h 1010"/>
                <a:gd name="T50" fmla="*/ 115 w 1166"/>
                <a:gd name="T51" fmla="*/ 1010 h 1010"/>
                <a:gd name="T52" fmla="*/ 1051 w 1166"/>
                <a:gd name="T53" fmla="*/ 1010 h 1010"/>
                <a:gd name="T54" fmla="*/ 1131 w 1166"/>
                <a:gd name="T55" fmla="*/ 872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6" h="1010">
                  <a:moveTo>
                    <a:pt x="677" y="496"/>
                  </a:moveTo>
                  <a:lnTo>
                    <a:pt x="677" y="496"/>
                  </a:lnTo>
                  <a:cubicBezTo>
                    <a:pt x="637" y="611"/>
                    <a:pt x="637" y="611"/>
                    <a:pt x="621" y="656"/>
                  </a:cubicBezTo>
                  <a:lnTo>
                    <a:pt x="620" y="656"/>
                  </a:lnTo>
                  <a:cubicBezTo>
                    <a:pt x="615" y="672"/>
                    <a:pt x="600" y="683"/>
                    <a:pt x="583" y="683"/>
                  </a:cubicBezTo>
                  <a:cubicBezTo>
                    <a:pt x="565" y="683"/>
                    <a:pt x="551" y="672"/>
                    <a:pt x="545" y="656"/>
                  </a:cubicBezTo>
                  <a:lnTo>
                    <a:pt x="545" y="656"/>
                  </a:lnTo>
                  <a:cubicBezTo>
                    <a:pt x="529" y="611"/>
                    <a:pt x="529" y="611"/>
                    <a:pt x="489" y="496"/>
                  </a:cubicBezTo>
                  <a:lnTo>
                    <a:pt x="489" y="496"/>
                  </a:lnTo>
                  <a:cubicBezTo>
                    <a:pt x="485" y="486"/>
                    <a:pt x="483" y="475"/>
                    <a:pt x="483" y="463"/>
                  </a:cubicBezTo>
                  <a:cubicBezTo>
                    <a:pt x="483" y="408"/>
                    <a:pt x="528" y="363"/>
                    <a:pt x="583" y="363"/>
                  </a:cubicBezTo>
                  <a:cubicBezTo>
                    <a:pt x="638" y="363"/>
                    <a:pt x="683" y="408"/>
                    <a:pt x="683" y="463"/>
                  </a:cubicBezTo>
                  <a:cubicBezTo>
                    <a:pt x="683" y="475"/>
                    <a:pt x="681" y="486"/>
                    <a:pt x="677" y="496"/>
                  </a:cubicBezTo>
                  <a:lnTo>
                    <a:pt x="677" y="496"/>
                  </a:lnTo>
                  <a:close/>
                  <a:moveTo>
                    <a:pt x="583" y="850"/>
                  </a:moveTo>
                  <a:lnTo>
                    <a:pt x="583" y="850"/>
                  </a:lnTo>
                  <a:cubicBezTo>
                    <a:pt x="550" y="850"/>
                    <a:pt x="523" y="823"/>
                    <a:pt x="523" y="790"/>
                  </a:cubicBezTo>
                  <a:cubicBezTo>
                    <a:pt x="523" y="757"/>
                    <a:pt x="550" y="730"/>
                    <a:pt x="583" y="730"/>
                  </a:cubicBezTo>
                  <a:cubicBezTo>
                    <a:pt x="616" y="730"/>
                    <a:pt x="643" y="757"/>
                    <a:pt x="643" y="790"/>
                  </a:cubicBezTo>
                  <a:cubicBezTo>
                    <a:pt x="643" y="823"/>
                    <a:pt x="616" y="850"/>
                    <a:pt x="583" y="850"/>
                  </a:cubicBezTo>
                  <a:close/>
                  <a:moveTo>
                    <a:pt x="1131" y="872"/>
                  </a:moveTo>
                  <a:lnTo>
                    <a:pt x="1131" y="872"/>
                  </a:lnTo>
                  <a:lnTo>
                    <a:pt x="663" y="61"/>
                  </a:lnTo>
                  <a:cubicBezTo>
                    <a:pt x="627" y="0"/>
                    <a:pt x="539" y="0"/>
                    <a:pt x="503" y="61"/>
                  </a:cubicBezTo>
                  <a:lnTo>
                    <a:pt x="35" y="872"/>
                  </a:lnTo>
                  <a:cubicBezTo>
                    <a:pt x="0" y="934"/>
                    <a:pt x="44" y="1010"/>
                    <a:pt x="115" y="1010"/>
                  </a:cubicBezTo>
                  <a:lnTo>
                    <a:pt x="1051" y="1010"/>
                  </a:lnTo>
                  <a:cubicBezTo>
                    <a:pt x="1122" y="1010"/>
                    <a:pt x="1166" y="934"/>
                    <a:pt x="1131" y="872"/>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23">
              <a:extLst>
                <a:ext uri="{FF2B5EF4-FFF2-40B4-BE49-F238E27FC236}">
                  <a16:creationId xmlns:a16="http://schemas.microsoft.com/office/drawing/2014/main" id="{73069273-57DA-4781-B534-D4FB690E9398}"/>
                </a:ext>
              </a:extLst>
            </p:cNvPr>
            <p:cNvSpPr>
              <a:spLocks noEditPoints="1"/>
            </p:cNvSpPr>
            <p:nvPr/>
          </p:nvSpPr>
          <p:spPr bwMode="auto">
            <a:xfrm>
              <a:off x="6492548" y="4864716"/>
              <a:ext cx="365452" cy="316377"/>
            </a:xfrm>
            <a:custGeom>
              <a:avLst/>
              <a:gdLst>
                <a:gd name="T0" fmla="*/ 677 w 1166"/>
                <a:gd name="T1" fmla="*/ 496 h 1010"/>
                <a:gd name="T2" fmla="*/ 677 w 1166"/>
                <a:gd name="T3" fmla="*/ 496 h 1010"/>
                <a:gd name="T4" fmla="*/ 621 w 1166"/>
                <a:gd name="T5" fmla="*/ 656 h 1010"/>
                <a:gd name="T6" fmla="*/ 620 w 1166"/>
                <a:gd name="T7" fmla="*/ 656 h 1010"/>
                <a:gd name="T8" fmla="*/ 583 w 1166"/>
                <a:gd name="T9" fmla="*/ 683 h 1010"/>
                <a:gd name="T10" fmla="*/ 545 w 1166"/>
                <a:gd name="T11" fmla="*/ 656 h 1010"/>
                <a:gd name="T12" fmla="*/ 545 w 1166"/>
                <a:gd name="T13" fmla="*/ 656 h 1010"/>
                <a:gd name="T14" fmla="*/ 489 w 1166"/>
                <a:gd name="T15" fmla="*/ 496 h 1010"/>
                <a:gd name="T16" fmla="*/ 489 w 1166"/>
                <a:gd name="T17" fmla="*/ 496 h 1010"/>
                <a:gd name="T18" fmla="*/ 483 w 1166"/>
                <a:gd name="T19" fmla="*/ 463 h 1010"/>
                <a:gd name="T20" fmla="*/ 583 w 1166"/>
                <a:gd name="T21" fmla="*/ 363 h 1010"/>
                <a:gd name="T22" fmla="*/ 683 w 1166"/>
                <a:gd name="T23" fmla="*/ 463 h 1010"/>
                <a:gd name="T24" fmla="*/ 677 w 1166"/>
                <a:gd name="T25" fmla="*/ 496 h 1010"/>
                <a:gd name="T26" fmla="*/ 677 w 1166"/>
                <a:gd name="T27" fmla="*/ 496 h 1010"/>
                <a:gd name="T28" fmla="*/ 583 w 1166"/>
                <a:gd name="T29" fmla="*/ 850 h 1010"/>
                <a:gd name="T30" fmla="*/ 583 w 1166"/>
                <a:gd name="T31" fmla="*/ 850 h 1010"/>
                <a:gd name="T32" fmla="*/ 523 w 1166"/>
                <a:gd name="T33" fmla="*/ 790 h 1010"/>
                <a:gd name="T34" fmla="*/ 583 w 1166"/>
                <a:gd name="T35" fmla="*/ 730 h 1010"/>
                <a:gd name="T36" fmla="*/ 643 w 1166"/>
                <a:gd name="T37" fmla="*/ 790 h 1010"/>
                <a:gd name="T38" fmla="*/ 583 w 1166"/>
                <a:gd name="T39" fmla="*/ 850 h 1010"/>
                <a:gd name="T40" fmla="*/ 1131 w 1166"/>
                <a:gd name="T41" fmla="*/ 872 h 1010"/>
                <a:gd name="T42" fmla="*/ 1131 w 1166"/>
                <a:gd name="T43" fmla="*/ 872 h 1010"/>
                <a:gd name="T44" fmla="*/ 663 w 1166"/>
                <a:gd name="T45" fmla="*/ 61 h 1010"/>
                <a:gd name="T46" fmla="*/ 503 w 1166"/>
                <a:gd name="T47" fmla="*/ 61 h 1010"/>
                <a:gd name="T48" fmla="*/ 35 w 1166"/>
                <a:gd name="T49" fmla="*/ 872 h 1010"/>
                <a:gd name="T50" fmla="*/ 115 w 1166"/>
                <a:gd name="T51" fmla="*/ 1010 h 1010"/>
                <a:gd name="T52" fmla="*/ 1051 w 1166"/>
                <a:gd name="T53" fmla="*/ 1010 h 1010"/>
                <a:gd name="T54" fmla="*/ 1131 w 1166"/>
                <a:gd name="T55" fmla="*/ 872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6" h="1010">
                  <a:moveTo>
                    <a:pt x="677" y="496"/>
                  </a:moveTo>
                  <a:lnTo>
                    <a:pt x="677" y="496"/>
                  </a:lnTo>
                  <a:cubicBezTo>
                    <a:pt x="637" y="611"/>
                    <a:pt x="637" y="611"/>
                    <a:pt x="621" y="656"/>
                  </a:cubicBezTo>
                  <a:lnTo>
                    <a:pt x="620" y="656"/>
                  </a:lnTo>
                  <a:cubicBezTo>
                    <a:pt x="615" y="672"/>
                    <a:pt x="600" y="683"/>
                    <a:pt x="583" y="683"/>
                  </a:cubicBezTo>
                  <a:cubicBezTo>
                    <a:pt x="565" y="683"/>
                    <a:pt x="551" y="672"/>
                    <a:pt x="545" y="656"/>
                  </a:cubicBezTo>
                  <a:lnTo>
                    <a:pt x="545" y="656"/>
                  </a:lnTo>
                  <a:cubicBezTo>
                    <a:pt x="529" y="611"/>
                    <a:pt x="529" y="611"/>
                    <a:pt x="489" y="496"/>
                  </a:cubicBezTo>
                  <a:lnTo>
                    <a:pt x="489" y="496"/>
                  </a:lnTo>
                  <a:cubicBezTo>
                    <a:pt x="485" y="486"/>
                    <a:pt x="483" y="475"/>
                    <a:pt x="483" y="463"/>
                  </a:cubicBezTo>
                  <a:cubicBezTo>
                    <a:pt x="483" y="408"/>
                    <a:pt x="528" y="363"/>
                    <a:pt x="583" y="363"/>
                  </a:cubicBezTo>
                  <a:cubicBezTo>
                    <a:pt x="638" y="363"/>
                    <a:pt x="683" y="408"/>
                    <a:pt x="683" y="463"/>
                  </a:cubicBezTo>
                  <a:cubicBezTo>
                    <a:pt x="683" y="475"/>
                    <a:pt x="681" y="486"/>
                    <a:pt x="677" y="496"/>
                  </a:cubicBezTo>
                  <a:lnTo>
                    <a:pt x="677" y="496"/>
                  </a:lnTo>
                  <a:close/>
                  <a:moveTo>
                    <a:pt x="583" y="850"/>
                  </a:moveTo>
                  <a:lnTo>
                    <a:pt x="583" y="850"/>
                  </a:lnTo>
                  <a:cubicBezTo>
                    <a:pt x="550" y="850"/>
                    <a:pt x="523" y="823"/>
                    <a:pt x="523" y="790"/>
                  </a:cubicBezTo>
                  <a:cubicBezTo>
                    <a:pt x="523" y="757"/>
                    <a:pt x="550" y="730"/>
                    <a:pt x="583" y="730"/>
                  </a:cubicBezTo>
                  <a:cubicBezTo>
                    <a:pt x="616" y="730"/>
                    <a:pt x="643" y="757"/>
                    <a:pt x="643" y="790"/>
                  </a:cubicBezTo>
                  <a:cubicBezTo>
                    <a:pt x="643" y="823"/>
                    <a:pt x="616" y="850"/>
                    <a:pt x="583" y="850"/>
                  </a:cubicBezTo>
                  <a:close/>
                  <a:moveTo>
                    <a:pt x="1131" y="872"/>
                  </a:moveTo>
                  <a:lnTo>
                    <a:pt x="1131" y="872"/>
                  </a:lnTo>
                  <a:lnTo>
                    <a:pt x="663" y="61"/>
                  </a:lnTo>
                  <a:cubicBezTo>
                    <a:pt x="627" y="0"/>
                    <a:pt x="539" y="0"/>
                    <a:pt x="503" y="61"/>
                  </a:cubicBezTo>
                  <a:lnTo>
                    <a:pt x="35" y="872"/>
                  </a:lnTo>
                  <a:cubicBezTo>
                    <a:pt x="0" y="934"/>
                    <a:pt x="44" y="1010"/>
                    <a:pt x="115" y="1010"/>
                  </a:cubicBezTo>
                  <a:lnTo>
                    <a:pt x="1051" y="1010"/>
                  </a:lnTo>
                  <a:cubicBezTo>
                    <a:pt x="1122" y="1010"/>
                    <a:pt x="1166" y="934"/>
                    <a:pt x="1131" y="872"/>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12" name="Table 11">
            <a:extLst>
              <a:ext uri="{FF2B5EF4-FFF2-40B4-BE49-F238E27FC236}">
                <a16:creationId xmlns:a16="http://schemas.microsoft.com/office/drawing/2014/main" id="{7CA82214-FE86-4C87-B824-ABFD0EFB9C35}"/>
              </a:ext>
            </a:extLst>
          </p:cNvPr>
          <p:cNvGraphicFramePr>
            <a:graphicFrameLocks noGrp="1"/>
          </p:cNvGraphicFramePr>
          <p:nvPr>
            <p:extLst/>
          </p:nvPr>
        </p:nvGraphicFramePr>
        <p:xfrm>
          <a:off x="371474" y="5412024"/>
          <a:ext cx="5724524" cy="1102560"/>
        </p:xfrm>
        <a:graphic>
          <a:graphicData uri="http://schemas.openxmlformats.org/drawingml/2006/table">
            <a:tbl>
              <a:tblPr>
                <a:tableStyleId>{5C22544A-7EE6-4342-B048-85BDC9FD1C3A}</a:tableStyleId>
              </a:tblPr>
              <a:tblGrid>
                <a:gridCol w="1431131">
                  <a:extLst>
                    <a:ext uri="{9D8B030D-6E8A-4147-A177-3AD203B41FA5}">
                      <a16:colId xmlns:a16="http://schemas.microsoft.com/office/drawing/2014/main" val="3669813656"/>
                    </a:ext>
                  </a:extLst>
                </a:gridCol>
                <a:gridCol w="1431131">
                  <a:extLst>
                    <a:ext uri="{9D8B030D-6E8A-4147-A177-3AD203B41FA5}">
                      <a16:colId xmlns:a16="http://schemas.microsoft.com/office/drawing/2014/main" val="1943509044"/>
                    </a:ext>
                  </a:extLst>
                </a:gridCol>
                <a:gridCol w="1431131">
                  <a:extLst>
                    <a:ext uri="{9D8B030D-6E8A-4147-A177-3AD203B41FA5}">
                      <a16:colId xmlns:a16="http://schemas.microsoft.com/office/drawing/2014/main" val="2133947230"/>
                    </a:ext>
                  </a:extLst>
                </a:gridCol>
                <a:gridCol w="1431131">
                  <a:extLst>
                    <a:ext uri="{9D8B030D-6E8A-4147-A177-3AD203B41FA5}">
                      <a16:colId xmlns:a16="http://schemas.microsoft.com/office/drawing/2014/main" val="1239851018"/>
                    </a:ext>
                  </a:extLst>
                </a:gridCol>
              </a:tblGrid>
              <a:tr h="180975">
                <a:tc gridSpan="4">
                  <a:txBody>
                    <a:bodyPr/>
                    <a:lstStyle/>
                    <a:p>
                      <a:pPr algn="l" fontAlgn="ctr"/>
                      <a:r>
                        <a:rPr lang="en-GB" sz="1200" b="1" u="none" strike="noStrike" dirty="0">
                          <a:solidFill>
                            <a:schemeClr val="accent1"/>
                          </a:solidFill>
                          <a:effectLst/>
                        </a:rPr>
                        <a:t>Quartiles of GDF-15 at Baseline</a:t>
                      </a:r>
                      <a:endParaRPr lang="en-GB" sz="1200" b="1" i="0" u="none" strike="noStrike" dirty="0">
                        <a:solidFill>
                          <a:schemeClr val="accent1"/>
                        </a:solidFill>
                        <a:effectLst/>
                        <a:latin typeface="Calibri" panose="020F0502020204030204" pitchFamily="34" charset="0"/>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hMerge="1">
                  <a:txBody>
                    <a:bodyPr/>
                    <a:lstStyle/>
                    <a:p>
                      <a:endParaRPr lang="en-GB"/>
                    </a:p>
                  </a:txBody>
                  <a:tcPr/>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53585243"/>
                  </a:ext>
                </a:extLst>
              </a:tr>
              <a:tr h="180975">
                <a:tc>
                  <a:txBody>
                    <a:bodyPr/>
                    <a:lstStyle/>
                    <a:p>
                      <a:pPr algn="l" fontAlgn="ctr"/>
                      <a:r>
                        <a:rPr lang="en-GB" sz="1200" b="1" u="none" strike="noStrike" dirty="0">
                          <a:solidFill>
                            <a:schemeClr val="tx2"/>
                          </a:solidFill>
                          <a:effectLst/>
                        </a:rPr>
                        <a:t>Q1</a:t>
                      </a:r>
                      <a:endParaRPr lang="en-GB" sz="1200" b="1" i="0" u="none" strike="noStrike" dirty="0">
                        <a:solidFill>
                          <a:schemeClr val="tx2"/>
                        </a:solidFill>
                        <a:effectLst/>
                        <a:latin typeface="Calibri" panose="020F0502020204030204" pitchFamily="34" charset="0"/>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en-GB" sz="1200" b="1" u="none" strike="noStrike" dirty="0">
                          <a:solidFill>
                            <a:schemeClr val="tx2"/>
                          </a:solidFill>
                          <a:effectLst/>
                        </a:rPr>
                        <a:t>Q2</a:t>
                      </a:r>
                      <a:endParaRPr lang="en-GB" sz="1200" b="1" i="0" u="none" strike="noStrike" dirty="0">
                        <a:solidFill>
                          <a:schemeClr val="tx2"/>
                        </a:solidFill>
                        <a:effectLst/>
                        <a:latin typeface="Calibri" panose="020F0502020204030204" pitchFamily="34" charset="0"/>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en-GB" sz="1200" b="1" u="none" strike="noStrike" dirty="0">
                          <a:solidFill>
                            <a:schemeClr val="tx2"/>
                          </a:solidFill>
                          <a:effectLst/>
                        </a:rPr>
                        <a:t>Q3</a:t>
                      </a:r>
                      <a:endParaRPr lang="en-GB" sz="1200" b="1" i="0" u="none" strike="noStrike" dirty="0">
                        <a:solidFill>
                          <a:schemeClr val="tx2"/>
                        </a:solidFill>
                        <a:effectLst/>
                        <a:latin typeface="Calibri" panose="020F0502020204030204" pitchFamily="34" charset="0"/>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en-GB" sz="1200" b="1" u="none" strike="noStrike" dirty="0">
                          <a:solidFill>
                            <a:schemeClr val="tx2"/>
                          </a:solidFill>
                          <a:effectLst/>
                        </a:rPr>
                        <a:t>Q4</a:t>
                      </a:r>
                      <a:endParaRPr lang="en-GB" sz="1200" b="1" i="0" u="none" strike="noStrike" dirty="0">
                        <a:solidFill>
                          <a:schemeClr val="tx2"/>
                        </a:solidFill>
                        <a:effectLst/>
                        <a:latin typeface="Calibri" panose="020F0502020204030204" pitchFamily="34" charset="0"/>
                      </a:endParaRPr>
                    </a:p>
                  </a:txBody>
                  <a:tcPr marL="72000" marR="72000" marT="72000" marB="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543445025"/>
                  </a:ext>
                </a:extLst>
              </a:tr>
              <a:tr h="180975">
                <a:tc>
                  <a:txBody>
                    <a:bodyPr/>
                    <a:lstStyle/>
                    <a:p>
                      <a:pPr algn="l" fontAlgn="ctr"/>
                      <a:r>
                        <a:rPr lang="en-GB" sz="1000" u="none" strike="noStrike" dirty="0">
                          <a:solidFill>
                            <a:schemeClr val="tx2"/>
                          </a:solidFill>
                          <a:effectLst/>
                        </a:rPr>
                        <a:t>≤913 </a:t>
                      </a:r>
                      <a:r>
                        <a:rPr lang="en-GB" sz="1000" u="none" strike="noStrike" dirty="0" err="1">
                          <a:solidFill>
                            <a:schemeClr val="tx2"/>
                          </a:solidFill>
                          <a:effectLst/>
                        </a:rPr>
                        <a:t>pg</a:t>
                      </a:r>
                      <a:r>
                        <a:rPr lang="en-GB" sz="1000" u="none" strike="noStrike" dirty="0">
                          <a:solidFill>
                            <a:schemeClr val="tx2"/>
                          </a:solidFill>
                          <a:effectLst/>
                        </a:rPr>
                        <a:t>/mL</a:t>
                      </a:r>
                      <a:endParaRPr lang="en-GB" sz="1000" b="0" i="0" u="none" strike="noStrike" dirty="0">
                        <a:solidFill>
                          <a:schemeClr val="tx2"/>
                        </a:solidFill>
                        <a:effectLst/>
                        <a:latin typeface="Calibri" panose="020F050202020403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GB" sz="1000" u="none" strike="noStrike" dirty="0">
                          <a:solidFill>
                            <a:schemeClr val="tx2"/>
                          </a:solidFill>
                          <a:effectLst/>
                        </a:rPr>
                        <a:t>&gt;913 - ≤1241 </a:t>
                      </a:r>
                      <a:r>
                        <a:rPr lang="en-GB" sz="1000" u="none" strike="noStrike" dirty="0" err="1">
                          <a:solidFill>
                            <a:schemeClr val="tx2"/>
                          </a:solidFill>
                          <a:effectLst/>
                        </a:rPr>
                        <a:t>pg</a:t>
                      </a:r>
                      <a:r>
                        <a:rPr lang="en-GB" sz="1000" u="none" strike="noStrike" dirty="0">
                          <a:solidFill>
                            <a:schemeClr val="tx2"/>
                          </a:solidFill>
                          <a:effectLst/>
                        </a:rPr>
                        <a:t>/mL</a:t>
                      </a:r>
                      <a:endParaRPr lang="en-GB" sz="1000" b="0" i="0" u="none" strike="noStrike" dirty="0">
                        <a:solidFill>
                          <a:schemeClr val="tx2"/>
                        </a:solidFill>
                        <a:effectLst/>
                        <a:latin typeface="Calibri" panose="020F050202020403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GB" sz="1000" u="none" strike="noStrike" dirty="0">
                          <a:solidFill>
                            <a:schemeClr val="tx2"/>
                          </a:solidFill>
                          <a:effectLst/>
                        </a:rPr>
                        <a:t>&gt;1241 - ≤1775 </a:t>
                      </a:r>
                      <a:r>
                        <a:rPr lang="en-GB" sz="1000" u="none" strike="noStrike" dirty="0" err="1">
                          <a:solidFill>
                            <a:schemeClr val="tx2"/>
                          </a:solidFill>
                          <a:effectLst/>
                        </a:rPr>
                        <a:t>pg</a:t>
                      </a:r>
                      <a:r>
                        <a:rPr lang="en-GB" sz="1000" u="none" strike="noStrike" dirty="0">
                          <a:solidFill>
                            <a:schemeClr val="tx2"/>
                          </a:solidFill>
                          <a:effectLst/>
                        </a:rPr>
                        <a:t>/mL</a:t>
                      </a:r>
                      <a:endParaRPr lang="en-GB" sz="1000" b="0" i="0" u="none" strike="noStrike" dirty="0">
                        <a:solidFill>
                          <a:schemeClr val="tx2"/>
                        </a:solidFill>
                        <a:effectLst/>
                        <a:latin typeface="Calibri" panose="020F050202020403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r>
                        <a:rPr lang="en-GB" sz="1000" u="none" strike="noStrike" dirty="0">
                          <a:solidFill>
                            <a:schemeClr val="tx2"/>
                          </a:solidFill>
                          <a:effectLst/>
                        </a:rPr>
                        <a:t>&gt;1775 </a:t>
                      </a:r>
                      <a:r>
                        <a:rPr lang="en-GB" sz="1000" u="none" strike="noStrike" dirty="0" err="1">
                          <a:solidFill>
                            <a:schemeClr val="tx2"/>
                          </a:solidFill>
                          <a:effectLst/>
                        </a:rPr>
                        <a:t>pg</a:t>
                      </a:r>
                      <a:r>
                        <a:rPr lang="en-GB" sz="1000" u="none" strike="noStrike" dirty="0">
                          <a:solidFill>
                            <a:schemeClr val="tx2"/>
                          </a:solidFill>
                          <a:effectLst/>
                        </a:rPr>
                        <a:t>/mL</a:t>
                      </a:r>
                      <a:endParaRPr lang="en-GB" sz="1000" b="0" i="0" u="none" strike="noStrike" dirty="0">
                        <a:solidFill>
                          <a:schemeClr val="tx2"/>
                        </a:solidFill>
                        <a:effectLst/>
                        <a:latin typeface="Calibri" panose="020F050202020403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2251159"/>
                  </a:ext>
                </a:extLst>
              </a:tr>
              <a:tr h="180975">
                <a:tc>
                  <a:txBody>
                    <a:bodyPr/>
                    <a:lstStyle/>
                    <a:p>
                      <a:pPr algn="l" fontAlgn="ctr"/>
                      <a:r>
                        <a:rPr lang="en-GB" sz="1000" u="none" strike="noStrike">
                          <a:solidFill>
                            <a:schemeClr val="tx2"/>
                          </a:solidFill>
                          <a:effectLst/>
                        </a:rPr>
                        <a:t>N=2156</a:t>
                      </a:r>
                      <a:endParaRPr lang="en-GB" sz="1000" b="0" i="0" u="none" strike="noStrike">
                        <a:solidFill>
                          <a:schemeClr val="tx2"/>
                        </a:solidFill>
                        <a:effectLst/>
                        <a:latin typeface="Calibri" panose="020F050202020403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GB" sz="1000" u="none" strike="noStrike">
                          <a:solidFill>
                            <a:schemeClr val="tx2"/>
                          </a:solidFill>
                          <a:effectLst/>
                        </a:rPr>
                        <a:t>N=2155</a:t>
                      </a:r>
                      <a:endParaRPr lang="en-GB" sz="1000" b="0" i="0" u="none" strike="noStrike">
                        <a:solidFill>
                          <a:schemeClr val="tx2"/>
                        </a:solidFill>
                        <a:effectLst/>
                        <a:latin typeface="Calibri" panose="020F050202020403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GB" sz="1000" u="none" strike="noStrike" dirty="0">
                          <a:solidFill>
                            <a:schemeClr val="tx2"/>
                          </a:solidFill>
                          <a:effectLst/>
                        </a:rPr>
                        <a:t>N=2157</a:t>
                      </a:r>
                      <a:endParaRPr lang="en-GB" sz="1000" b="0" i="0" u="none" strike="noStrike" dirty="0">
                        <a:solidFill>
                          <a:schemeClr val="tx2"/>
                        </a:solidFill>
                        <a:effectLst/>
                        <a:latin typeface="Calibri" panose="020F050202020403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GB" sz="1000" u="none" strike="noStrike" dirty="0">
                          <a:solidFill>
                            <a:schemeClr val="tx2"/>
                          </a:solidFill>
                          <a:effectLst/>
                        </a:rPr>
                        <a:t>N=2152</a:t>
                      </a:r>
                      <a:endParaRPr lang="en-GB" sz="1000" b="0" i="0" u="none" strike="noStrike" dirty="0">
                        <a:solidFill>
                          <a:schemeClr val="tx2"/>
                        </a:solidFill>
                        <a:effectLst/>
                        <a:latin typeface="Calibri" panose="020F050202020403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93954680"/>
                  </a:ext>
                </a:extLst>
              </a:tr>
            </a:tbl>
          </a:graphicData>
        </a:graphic>
      </p:graphicFrame>
      <p:grpSp>
        <p:nvGrpSpPr>
          <p:cNvPr id="15" name="Group 14">
            <a:extLst>
              <a:ext uri="{FF2B5EF4-FFF2-40B4-BE49-F238E27FC236}">
                <a16:creationId xmlns:a16="http://schemas.microsoft.com/office/drawing/2014/main" id="{41EF0703-0D37-45C4-BC2A-FCFF702AA252}"/>
              </a:ext>
            </a:extLst>
          </p:cNvPr>
          <p:cNvGrpSpPr/>
          <p:nvPr/>
        </p:nvGrpSpPr>
        <p:grpSpPr>
          <a:xfrm>
            <a:off x="181900" y="2290670"/>
            <a:ext cx="6058354" cy="3121354"/>
            <a:chOff x="181900" y="2290670"/>
            <a:chExt cx="6058354" cy="3121354"/>
          </a:xfrm>
        </p:grpSpPr>
        <p:graphicFrame>
          <p:nvGraphicFramePr>
            <p:cNvPr id="9" name="Chart 8">
              <a:extLst>
                <a:ext uri="{FF2B5EF4-FFF2-40B4-BE49-F238E27FC236}">
                  <a16:creationId xmlns:a16="http://schemas.microsoft.com/office/drawing/2014/main" id="{0BAFE470-AD0B-4F2E-BEE6-F82F49574144}"/>
                </a:ext>
              </a:extLst>
            </p:cNvPr>
            <p:cNvGraphicFramePr/>
            <p:nvPr>
              <p:extLst/>
            </p:nvPr>
          </p:nvGraphicFramePr>
          <p:xfrm>
            <a:off x="181900" y="2746993"/>
            <a:ext cx="6058354" cy="2665031"/>
          </p:xfrm>
          <a:graphic>
            <a:graphicData uri="http://schemas.openxmlformats.org/drawingml/2006/chart">
              <c:chart xmlns:c="http://schemas.openxmlformats.org/drawingml/2006/chart" xmlns:r="http://schemas.openxmlformats.org/officeDocument/2006/relationships" r:id="rId3"/>
            </a:graphicData>
          </a:graphic>
        </p:graphicFrame>
        <p:sp>
          <p:nvSpPr>
            <p:cNvPr id="13" name="Arrow: Pentagon 12">
              <a:extLst>
                <a:ext uri="{FF2B5EF4-FFF2-40B4-BE49-F238E27FC236}">
                  <a16:creationId xmlns:a16="http://schemas.microsoft.com/office/drawing/2014/main" id="{7593B78B-CCA8-449E-913D-C0BC782EC308}"/>
                </a:ext>
              </a:extLst>
            </p:cNvPr>
            <p:cNvSpPr/>
            <p:nvPr/>
          </p:nvSpPr>
          <p:spPr>
            <a:xfrm>
              <a:off x="1255250" y="3202065"/>
              <a:ext cx="1564150" cy="738664"/>
            </a:xfrm>
            <a:prstGeom prst="homePlate">
              <a:avLst>
                <a:gd name="adj" fmla="val 16472"/>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50" b="1" dirty="0" err="1">
                  <a:latin typeface="Arial" panose="020B0604020202020204" pitchFamily="34" charset="0"/>
                  <a:cs typeface="Arial" panose="020B0604020202020204" pitchFamily="34" charset="0"/>
                </a:rPr>
                <a:t>Adj</a:t>
              </a:r>
              <a:r>
                <a:rPr lang="en-US" sz="1050" b="1" dirty="0">
                  <a:latin typeface="Arial" panose="020B0604020202020204" pitchFamily="34" charset="0"/>
                  <a:cs typeface="Arial" panose="020B0604020202020204" pitchFamily="34" charset="0"/>
                </a:rPr>
                <a:t> HR (95% CI)</a:t>
              </a:r>
            </a:p>
            <a:p>
              <a:r>
                <a:rPr lang="en-US" sz="1050" b="1" dirty="0">
                  <a:latin typeface="Arial" panose="020B0604020202020204" pitchFamily="34" charset="0"/>
                  <a:cs typeface="Arial" panose="020B0604020202020204" pitchFamily="34" charset="0"/>
                </a:rPr>
                <a:t>For each </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Quartile vs. Q1</a:t>
              </a:r>
            </a:p>
            <a:p>
              <a:r>
                <a:rPr lang="en-US" sz="1050" b="1" dirty="0">
                  <a:latin typeface="Arial" panose="020B0604020202020204" pitchFamily="34" charset="0"/>
                  <a:cs typeface="Arial" panose="020B0604020202020204" pitchFamily="34" charset="0"/>
                </a:rPr>
                <a:t>P-trend 0.75</a:t>
              </a:r>
            </a:p>
          </p:txBody>
        </p:sp>
        <p:sp>
          <p:nvSpPr>
            <p:cNvPr id="52" name="Arrow: Pentagon 51">
              <a:extLst>
                <a:ext uri="{FF2B5EF4-FFF2-40B4-BE49-F238E27FC236}">
                  <a16:creationId xmlns:a16="http://schemas.microsoft.com/office/drawing/2014/main" id="{916A401E-B2F2-41A2-B22A-679959EEBEA5}"/>
                </a:ext>
              </a:extLst>
            </p:cNvPr>
            <p:cNvSpPr/>
            <p:nvPr/>
          </p:nvSpPr>
          <p:spPr>
            <a:xfrm>
              <a:off x="2893550" y="2696967"/>
              <a:ext cx="1564150" cy="738664"/>
            </a:xfrm>
            <a:prstGeom prst="homePlate">
              <a:avLst>
                <a:gd name="adj" fmla="val 16472"/>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50" b="1" dirty="0" err="1">
                  <a:latin typeface="Arial" panose="020B0604020202020204" pitchFamily="34" charset="0"/>
                  <a:cs typeface="Arial" panose="020B0604020202020204" pitchFamily="34" charset="0"/>
                </a:rPr>
                <a:t>Adj</a:t>
              </a:r>
              <a:r>
                <a:rPr lang="en-US" sz="1050" b="1" dirty="0">
                  <a:latin typeface="Arial" panose="020B0604020202020204" pitchFamily="34" charset="0"/>
                  <a:cs typeface="Arial" panose="020B0604020202020204" pitchFamily="34" charset="0"/>
                </a:rPr>
                <a:t> HR (95% CI)</a:t>
              </a:r>
            </a:p>
            <a:p>
              <a:r>
                <a:rPr lang="en-US" sz="1050" b="1" dirty="0">
                  <a:latin typeface="Arial" panose="020B0604020202020204" pitchFamily="34" charset="0"/>
                  <a:cs typeface="Arial" panose="020B0604020202020204" pitchFamily="34" charset="0"/>
                </a:rPr>
                <a:t>For each </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Quartile vs. Q1</a:t>
              </a:r>
            </a:p>
            <a:p>
              <a:r>
                <a:rPr lang="en-US" sz="1050" b="1" dirty="0">
                  <a:latin typeface="Arial" panose="020B0604020202020204" pitchFamily="34" charset="0"/>
                  <a:cs typeface="Arial" panose="020B0604020202020204" pitchFamily="34" charset="0"/>
                </a:rPr>
                <a:t>P-trend 0.013</a:t>
              </a:r>
            </a:p>
          </p:txBody>
        </p:sp>
        <p:sp>
          <p:nvSpPr>
            <p:cNvPr id="53" name="Arrow: Pentagon 52">
              <a:extLst>
                <a:ext uri="{FF2B5EF4-FFF2-40B4-BE49-F238E27FC236}">
                  <a16:creationId xmlns:a16="http://schemas.microsoft.com/office/drawing/2014/main" id="{D11D2DB9-8D85-4A98-A787-B70FCCF9D0AE}"/>
                </a:ext>
              </a:extLst>
            </p:cNvPr>
            <p:cNvSpPr/>
            <p:nvPr/>
          </p:nvSpPr>
          <p:spPr>
            <a:xfrm>
              <a:off x="4559955" y="2290670"/>
              <a:ext cx="1564150" cy="738664"/>
            </a:xfrm>
            <a:prstGeom prst="homePlate">
              <a:avLst>
                <a:gd name="adj" fmla="val 16472"/>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50" b="1" dirty="0" err="1">
                  <a:latin typeface="Arial" panose="020B0604020202020204" pitchFamily="34" charset="0"/>
                  <a:cs typeface="Arial" panose="020B0604020202020204" pitchFamily="34" charset="0"/>
                </a:rPr>
                <a:t>Adj</a:t>
              </a:r>
              <a:r>
                <a:rPr lang="en-US" sz="1050" b="1" dirty="0">
                  <a:latin typeface="Arial" panose="020B0604020202020204" pitchFamily="34" charset="0"/>
                  <a:cs typeface="Arial" panose="020B0604020202020204" pitchFamily="34" charset="0"/>
                </a:rPr>
                <a:t> HR (95% CI)</a:t>
              </a:r>
            </a:p>
            <a:p>
              <a:r>
                <a:rPr lang="en-US" sz="1050" b="1" dirty="0">
                  <a:latin typeface="Arial" panose="020B0604020202020204" pitchFamily="34" charset="0"/>
                  <a:cs typeface="Arial" panose="020B0604020202020204" pitchFamily="34" charset="0"/>
                </a:rPr>
                <a:t>For each </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Quartile vs. Q1</a:t>
              </a:r>
            </a:p>
            <a:p>
              <a:r>
                <a:rPr lang="en-US" sz="1050" b="1" dirty="0">
                  <a:latin typeface="Arial" panose="020B0604020202020204" pitchFamily="34" charset="0"/>
                  <a:cs typeface="Arial" panose="020B0604020202020204" pitchFamily="34" charset="0"/>
                </a:rPr>
                <a:t>P-trend 0.0023</a:t>
              </a:r>
            </a:p>
          </p:txBody>
        </p:sp>
        <p:sp>
          <p:nvSpPr>
            <p:cNvPr id="14" name="TextBox 13">
              <a:extLst>
                <a:ext uri="{FF2B5EF4-FFF2-40B4-BE49-F238E27FC236}">
                  <a16:creationId xmlns:a16="http://schemas.microsoft.com/office/drawing/2014/main" id="{66E9B9E8-975C-49C8-BB42-F14DC14EFAF6}"/>
                </a:ext>
              </a:extLst>
            </p:cNvPr>
            <p:cNvSpPr txBox="1"/>
            <p:nvPr/>
          </p:nvSpPr>
          <p:spPr>
            <a:xfrm>
              <a:off x="4493279" y="4766116"/>
              <a:ext cx="507345" cy="276999"/>
            </a:xfrm>
            <a:prstGeom prst="rect">
              <a:avLst/>
            </a:prstGeom>
            <a:noFill/>
          </p:spPr>
          <p:txBody>
            <a:bodyPr wrap="square" rtlCol="0">
              <a:spAutoFit/>
            </a:bodyPr>
            <a:lstStyle/>
            <a:p>
              <a:pPr algn="ctr"/>
              <a:r>
                <a:rPr lang="en-US" sz="1200" b="1" dirty="0">
                  <a:solidFill>
                    <a:schemeClr val="bg1"/>
                  </a:solidFill>
                </a:rPr>
                <a:t>Q1</a:t>
              </a:r>
              <a:endParaRPr lang="en-GB" sz="1200" b="1" dirty="0">
                <a:solidFill>
                  <a:schemeClr val="bg1"/>
                </a:solidFill>
              </a:endParaRPr>
            </a:p>
          </p:txBody>
        </p:sp>
        <p:sp>
          <p:nvSpPr>
            <p:cNvPr id="54" name="TextBox 53">
              <a:extLst>
                <a:ext uri="{FF2B5EF4-FFF2-40B4-BE49-F238E27FC236}">
                  <a16:creationId xmlns:a16="http://schemas.microsoft.com/office/drawing/2014/main" id="{F16BC5E2-4A4B-4A35-B018-AF08EEAE268F}"/>
                </a:ext>
              </a:extLst>
            </p:cNvPr>
            <p:cNvSpPr txBox="1"/>
            <p:nvPr/>
          </p:nvSpPr>
          <p:spPr>
            <a:xfrm>
              <a:off x="4834685" y="4766116"/>
              <a:ext cx="507345" cy="276999"/>
            </a:xfrm>
            <a:prstGeom prst="rect">
              <a:avLst/>
            </a:prstGeom>
            <a:noFill/>
          </p:spPr>
          <p:txBody>
            <a:bodyPr wrap="square" rtlCol="0">
              <a:spAutoFit/>
            </a:bodyPr>
            <a:lstStyle/>
            <a:p>
              <a:pPr algn="ctr"/>
              <a:r>
                <a:rPr lang="en-US" sz="1200" b="1" dirty="0">
                  <a:solidFill>
                    <a:schemeClr val="bg1"/>
                  </a:solidFill>
                </a:rPr>
                <a:t>Q2</a:t>
              </a:r>
              <a:endParaRPr lang="en-GB" sz="1200" b="1" dirty="0">
                <a:solidFill>
                  <a:schemeClr val="bg1"/>
                </a:solidFill>
              </a:endParaRPr>
            </a:p>
          </p:txBody>
        </p:sp>
        <p:sp>
          <p:nvSpPr>
            <p:cNvPr id="55" name="TextBox 54">
              <a:extLst>
                <a:ext uri="{FF2B5EF4-FFF2-40B4-BE49-F238E27FC236}">
                  <a16:creationId xmlns:a16="http://schemas.microsoft.com/office/drawing/2014/main" id="{D96AFB82-E768-4917-AB01-D12631F6129B}"/>
                </a:ext>
              </a:extLst>
            </p:cNvPr>
            <p:cNvSpPr txBox="1"/>
            <p:nvPr/>
          </p:nvSpPr>
          <p:spPr>
            <a:xfrm>
              <a:off x="5204702" y="4766116"/>
              <a:ext cx="507345" cy="276999"/>
            </a:xfrm>
            <a:prstGeom prst="rect">
              <a:avLst/>
            </a:prstGeom>
            <a:noFill/>
          </p:spPr>
          <p:txBody>
            <a:bodyPr wrap="square" rtlCol="0">
              <a:spAutoFit/>
            </a:bodyPr>
            <a:lstStyle/>
            <a:p>
              <a:pPr algn="ctr"/>
              <a:r>
                <a:rPr lang="en-US" sz="1200" b="1" dirty="0">
                  <a:solidFill>
                    <a:schemeClr val="bg1"/>
                  </a:solidFill>
                </a:rPr>
                <a:t>Q3</a:t>
              </a:r>
              <a:endParaRPr lang="en-GB" sz="1200" b="1" dirty="0">
                <a:solidFill>
                  <a:schemeClr val="bg1"/>
                </a:solidFill>
              </a:endParaRPr>
            </a:p>
          </p:txBody>
        </p:sp>
        <p:sp>
          <p:nvSpPr>
            <p:cNvPr id="56" name="TextBox 55">
              <a:extLst>
                <a:ext uri="{FF2B5EF4-FFF2-40B4-BE49-F238E27FC236}">
                  <a16:creationId xmlns:a16="http://schemas.microsoft.com/office/drawing/2014/main" id="{29D396BF-1CC4-4085-B334-A8F79ED8AF0A}"/>
                </a:ext>
              </a:extLst>
            </p:cNvPr>
            <p:cNvSpPr txBox="1"/>
            <p:nvPr/>
          </p:nvSpPr>
          <p:spPr>
            <a:xfrm>
              <a:off x="5555634" y="4766116"/>
              <a:ext cx="507345" cy="276999"/>
            </a:xfrm>
            <a:prstGeom prst="rect">
              <a:avLst/>
            </a:prstGeom>
            <a:noFill/>
          </p:spPr>
          <p:txBody>
            <a:bodyPr wrap="square" rtlCol="0">
              <a:spAutoFit/>
            </a:bodyPr>
            <a:lstStyle/>
            <a:p>
              <a:pPr algn="ctr"/>
              <a:r>
                <a:rPr lang="en-US" sz="1200" b="1" dirty="0">
                  <a:solidFill>
                    <a:schemeClr val="bg1"/>
                  </a:solidFill>
                </a:rPr>
                <a:t>Q4</a:t>
              </a:r>
              <a:endParaRPr lang="en-GB" sz="1200" b="1" dirty="0">
                <a:solidFill>
                  <a:schemeClr val="bg1"/>
                </a:solidFill>
              </a:endParaRPr>
            </a:p>
          </p:txBody>
        </p:sp>
      </p:grpSp>
    </p:spTree>
    <p:extLst>
      <p:ext uri="{BB962C8B-B14F-4D97-AF65-F5344CB8AC3E}">
        <p14:creationId xmlns:p14="http://schemas.microsoft.com/office/powerpoint/2010/main" val="167356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250"/>
                                        <p:tgtEl>
                                          <p:spTgt spid="62"/>
                                        </p:tgtEl>
                                      </p:cBhvr>
                                    </p:animEffect>
                                  </p:childTnLst>
                                </p:cTn>
                              </p:par>
                              <p:par>
                                <p:cTn id="8" presetID="42" presetClass="path" presetSubtype="0" decel="100000" fill="hold" grpId="1" nodeType="withEffect">
                                  <p:stCondLst>
                                    <p:cond delay="0"/>
                                  </p:stCondLst>
                                  <p:childTnLst>
                                    <p:animMotion origin="layout" path="M -2.22045E-16 0.03889 L -2.22045E-16 2.59259E-6 " pathEditMode="relative" rAng="0" ptsTypes="AA">
                                      <p:cBhvr>
                                        <p:cTn id="9" dur="500" fill="hold"/>
                                        <p:tgtEl>
                                          <p:spTgt spid="62"/>
                                        </p:tgtEl>
                                        <p:attrNameLst>
                                          <p:attrName>ppt_x</p:attrName>
                                          <p:attrName>ppt_y</p:attrName>
                                        </p:attrNameLst>
                                      </p:cBhvr>
                                      <p:rCtr x="0" y="-1944"/>
                                    </p:animMotion>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50"/>
                                        <p:tgtEl>
                                          <p:spTgt spid="15"/>
                                        </p:tgtEl>
                                      </p:cBhvr>
                                    </p:animEffect>
                                  </p:childTnLst>
                                </p:cTn>
                              </p:par>
                              <p:par>
                                <p:cTn id="14" presetID="42" presetClass="path" presetSubtype="0" decel="100000" fill="hold" nodeType="withEffect">
                                  <p:stCondLst>
                                    <p:cond delay="0"/>
                                  </p:stCondLst>
                                  <p:childTnLst>
                                    <p:animMotion origin="layout" path="M -2.22045E-16 0.03889 L -2.22045E-16 2.59259E-6 " pathEditMode="relative" rAng="0" ptsTypes="AA">
                                      <p:cBhvr>
                                        <p:cTn id="15" dur="500" fill="hold"/>
                                        <p:tgtEl>
                                          <p:spTgt spid="15"/>
                                        </p:tgtEl>
                                        <p:attrNameLst>
                                          <p:attrName>ppt_x</p:attrName>
                                          <p:attrName>ppt_y</p:attrName>
                                        </p:attrNameLst>
                                      </p:cBhvr>
                                      <p:rCtr x="0" y="-1944"/>
                                    </p:animMotion>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childTnLst>
                                </p:cTn>
                              </p:par>
                              <p:par>
                                <p:cTn id="20" presetID="42" presetClass="path" presetSubtype="0" decel="100000" fill="hold" nodeType="withEffect">
                                  <p:stCondLst>
                                    <p:cond delay="0"/>
                                  </p:stCondLst>
                                  <p:childTnLst>
                                    <p:animMotion origin="layout" path="M -2.22045E-16 0.03889 L -2.22045E-16 2.59259E-6 " pathEditMode="relative" rAng="0" ptsTypes="AA">
                                      <p:cBhvr>
                                        <p:cTn id="21" dur="500" fill="hold"/>
                                        <p:tgtEl>
                                          <p:spTgt spid="12"/>
                                        </p:tgtEl>
                                        <p:attrNameLst>
                                          <p:attrName>ppt_x</p:attrName>
                                          <p:attrName>ppt_y</p:attrName>
                                        </p:attrNameLst>
                                      </p:cBhvr>
                                      <p:rCtr x="0" y="-1944"/>
                                    </p:animMotion>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50"/>
                                        <p:tgtEl>
                                          <p:spTgt spid="4"/>
                                        </p:tgtEl>
                                      </p:cBhvr>
                                    </p:animEffect>
                                  </p:childTnLst>
                                </p:cTn>
                              </p:par>
                              <p:par>
                                <p:cTn id="26" presetID="42" presetClass="path" presetSubtype="0" decel="100000" fill="hold" nodeType="withEffect">
                                  <p:stCondLst>
                                    <p:cond delay="0"/>
                                  </p:stCondLst>
                                  <p:childTnLst>
                                    <p:animMotion origin="layout" path="M -2.22045E-16 0.03889 L -2.22045E-16 2.59259E-6 " pathEditMode="relative" rAng="0" ptsTypes="AA">
                                      <p:cBhvr>
                                        <p:cTn id="27" dur="500" fill="hold"/>
                                        <p:tgtEl>
                                          <p:spTgt spid="4"/>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981" y="2490657"/>
            <a:ext cx="10515600" cy="1325563"/>
          </a:xfrm>
        </p:spPr>
        <p:txBody>
          <a:bodyPr/>
          <a:lstStyle/>
          <a:p>
            <a:r>
              <a:rPr lang="es-ES" b="1" dirty="0" smtClean="0"/>
              <a:t>Fibrilación auricular: Predictor de riesgo de sangrado</a:t>
            </a:r>
            <a:endParaRPr lang="es-ES" b="1" dirty="0"/>
          </a:p>
        </p:txBody>
      </p:sp>
      <p:sp>
        <p:nvSpPr>
          <p:cNvPr id="3" name="Rectangle 13">
            <a:extLst>
              <a:ext uri="{FF2B5EF4-FFF2-40B4-BE49-F238E27FC236}">
                <a16:creationId xmlns:a16="http://schemas.microsoft.com/office/drawing/2014/main" id="{9BBA5644-4788-49E6-917D-3D7C08C19875}"/>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43450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GDF-15: Physiologic role in bleeding</a:t>
            </a:r>
          </a:p>
        </p:txBody>
      </p:sp>
      <p:sp>
        <p:nvSpPr>
          <p:cNvPr id="7" name="Content Placeholder 6"/>
          <p:cNvSpPr>
            <a:spLocks noGrp="1"/>
          </p:cNvSpPr>
          <p:nvPr>
            <p:ph sz="half" idx="4294967295"/>
          </p:nvPr>
        </p:nvSpPr>
        <p:spPr>
          <a:xfrm>
            <a:off x="1912871" y="1992335"/>
            <a:ext cx="4084638" cy="993775"/>
          </a:xfrm>
        </p:spPr>
        <p:txBody>
          <a:bodyPr anchor="ctr"/>
          <a:lstStyle/>
          <a:p>
            <a:pPr marL="0" indent="0">
              <a:spcBef>
                <a:spcPts val="600"/>
              </a:spcBef>
              <a:spcAft>
                <a:spcPts val="600"/>
              </a:spcAft>
              <a:buNone/>
            </a:pPr>
            <a:r>
              <a:rPr lang="en-GB" sz="1800" b="1" dirty="0">
                <a:latin typeface="+mj-lt"/>
              </a:rPr>
              <a:t>Prevents platelet integrin activation and platelet aggregation  </a:t>
            </a:r>
          </a:p>
        </p:txBody>
      </p:sp>
      <p:sp>
        <p:nvSpPr>
          <p:cNvPr id="10" name="Rectangle 9"/>
          <p:cNvSpPr/>
          <p:nvPr/>
        </p:nvSpPr>
        <p:spPr>
          <a:xfrm>
            <a:off x="7616367" y="2873338"/>
            <a:ext cx="4414129" cy="338554"/>
          </a:xfrm>
          <a:prstGeom prst="rect">
            <a:avLst/>
          </a:prstGeom>
        </p:spPr>
        <p:txBody>
          <a:bodyPr wrap="square" lIns="0">
            <a:spAutoFit/>
          </a:bodyPr>
          <a:lstStyle/>
          <a:p>
            <a:r>
              <a:rPr lang="en-GB" sz="1600" dirty="0">
                <a:solidFill>
                  <a:schemeClr val="accent3">
                    <a:lumMod val="75000"/>
                  </a:schemeClr>
                </a:solidFill>
                <a:latin typeface="+mj-lt"/>
                <a:ea typeface="Imago Normal" charset="0"/>
                <a:cs typeface="Imago Normal" charset="0"/>
              </a:rPr>
              <a:t>WT mice pre-treated with recombinant GDF-15</a:t>
            </a:r>
          </a:p>
        </p:txBody>
      </p:sp>
      <p:grpSp>
        <p:nvGrpSpPr>
          <p:cNvPr id="43" name="Group 42">
            <a:extLst>
              <a:ext uri="{FF2B5EF4-FFF2-40B4-BE49-F238E27FC236}">
                <a16:creationId xmlns:a16="http://schemas.microsoft.com/office/drawing/2014/main" id="{794FA60B-5A58-4345-A771-7F9E111499E0}"/>
              </a:ext>
            </a:extLst>
          </p:cNvPr>
          <p:cNvGrpSpPr/>
          <p:nvPr/>
        </p:nvGrpSpPr>
        <p:grpSpPr>
          <a:xfrm>
            <a:off x="7987848" y="4882361"/>
            <a:ext cx="558353" cy="759847"/>
            <a:chOff x="9147478" y="4882361"/>
            <a:chExt cx="450106" cy="759847"/>
          </a:xfrm>
        </p:grpSpPr>
        <p:grpSp>
          <p:nvGrpSpPr>
            <p:cNvPr id="89" name="Group 88"/>
            <p:cNvGrpSpPr/>
            <p:nvPr/>
          </p:nvGrpSpPr>
          <p:grpSpPr>
            <a:xfrm>
              <a:off x="9331522" y="4882361"/>
              <a:ext cx="72000" cy="230158"/>
              <a:chOff x="3379719" y="4285615"/>
              <a:chExt cx="72000" cy="230158"/>
            </a:xfrm>
          </p:grpSpPr>
          <p:cxnSp>
            <p:nvCxnSpPr>
              <p:cNvPr id="90" name="Straight Connector 89"/>
              <p:cNvCxnSpPr/>
              <p:nvPr/>
            </p:nvCxnSpPr>
            <p:spPr bwMode="auto">
              <a:xfrm>
                <a:off x="3415719" y="4285615"/>
                <a:ext cx="0" cy="23015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91" name="Straight Connector 90"/>
              <p:cNvCxnSpPr/>
              <p:nvPr/>
            </p:nvCxnSpPr>
            <p:spPr bwMode="auto">
              <a:xfrm>
                <a:off x="3379719" y="4285615"/>
                <a:ext cx="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sp>
          <p:nvSpPr>
            <p:cNvPr id="32" name="Rectangle 31"/>
            <p:cNvSpPr/>
            <p:nvPr/>
          </p:nvSpPr>
          <p:spPr>
            <a:xfrm>
              <a:off x="9147478" y="4925353"/>
              <a:ext cx="450106" cy="716855"/>
            </a:xfrm>
            <a:prstGeom prst="rect">
              <a:avLst/>
            </a:prstGeom>
            <a:solidFill>
              <a:schemeClr val="accent1">
                <a:lumMod val="75000"/>
              </a:schemeClr>
            </a:solidFill>
            <a:ln w="9525">
              <a:noFill/>
            </a:ln>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50000"/>
                </a:spcBef>
                <a:spcAft>
                  <a:spcPct val="0"/>
                </a:spcAft>
              </a:pPr>
              <a:endParaRPr lang="en-US">
                <a:latin typeface="Imago" pitchFamily="2" charset="0"/>
              </a:endParaRPr>
            </a:p>
          </p:txBody>
        </p:sp>
      </p:grpSp>
      <p:grpSp>
        <p:nvGrpSpPr>
          <p:cNvPr id="44" name="Group 43">
            <a:extLst>
              <a:ext uri="{FF2B5EF4-FFF2-40B4-BE49-F238E27FC236}">
                <a16:creationId xmlns:a16="http://schemas.microsoft.com/office/drawing/2014/main" id="{5B63CF7B-6D44-42A1-9A62-E59961FCAA1E}"/>
              </a:ext>
            </a:extLst>
          </p:cNvPr>
          <p:cNvGrpSpPr/>
          <p:nvPr/>
        </p:nvGrpSpPr>
        <p:grpSpPr>
          <a:xfrm>
            <a:off x="8909303" y="5035182"/>
            <a:ext cx="562901" cy="600654"/>
            <a:chOff x="9890292" y="5035182"/>
            <a:chExt cx="453772" cy="600654"/>
          </a:xfrm>
        </p:grpSpPr>
        <p:grpSp>
          <p:nvGrpSpPr>
            <p:cNvPr id="86" name="Group 85"/>
            <p:cNvGrpSpPr/>
            <p:nvPr/>
          </p:nvGrpSpPr>
          <p:grpSpPr>
            <a:xfrm>
              <a:off x="10081178" y="5035182"/>
              <a:ext cx="72000" cy="230158"/>
              <a:chOff x="3379719" y="4285615"/>
              <a:chExt cx="72000" cy="230158"/>
            </a:xfrm>
          </p:grpSpPr>
          <p:cxnSp>
            <p:nvCxnSpPr>
              <p:cNvPr id="87" name="Straight Connector 86"/>
              <p:cNvCxnSpPr/>
              <p:nvPr/>
            </p:nvCxnSpPr>
            <p:spPr bwMode="auto">
              <a:xfrm>
                <a:off x="3415719" y="4285615"/>
                <a:ext cx="0" cy="23015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88" name="Straight Connector 87"/>
              <p:cNvCxnSpPr/>
              <p:nvPr/>
            </p:nvCxnSpPr>
            <p:spPr bwMode="auto">
              <a:xfrm>
                <a:off x="3379719" y="4285615"/>
                <a:ext cx="720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sp>
          <p:nvSpPr>
            <p:cNvPr id="33" name="Rectangle 32"/>
            <p:cNvSpPr/>
            <p:nvPr/>
          </p:nvSpPr>
          <p:spPr>
            <a:xfrm>
              <a:off x="9890292" y="5074775"/>
              <a:ext cx="453772" cy="561061"/>
            </a:xfrm>
            <a:prstGeom prst="rect">
              <a:avLst/>
            </a:prstGeom>
            <a:solidFill>
              <a:schemeClr val="accent4"/>
            </a:solidFill>
            <a:ln w="9525">
              <a:noFill/>
            </a:ln>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50000"/>
                </a:spcBef>
                <a:spcAft>
                  <a:spcPct val="0"/>
                </a:spcAft>
              </a:pPr>
              <a:endParaRPr lang="en-US">
                <a:latin typeface="Imago" pitchFamily="2" charset="0"/>
              </a:endParaRPr>
            </a:p>
          </p:txBody>
        </p:sp>
      </p:grpSp>
      <p:grpSp>
        <p:nvGrpSpPr>
          <p:cNvPr id="45" name="Group 44">
            <a:extLst>
              <a:ext uri="{FF2B5EF4-FFF2-40B4-BE49-F238E27FC236}">
                <a16:creationId xmlns:a16="http://schemas.microsoft.com/office/drawing/2014/main" id="{5B189202-EA3A-4DE7-B51E-445C4E56E60B}"/>
              </a:ext>
            </a:extLst>
          </p:cNvPr>
          <p:cNvGrpSpPr/>
          <p:nvPr/>
        </p:nvGrpSpPr>
        <p:grpSpPr>
          <a:xfrm>
            <a:off x="9850864" y="4126351"/>
            <a:ext cx="557349" cy="1515857"/>
            <a:chOff x="10649314" y="4126351"/>
            <a:chExt cx="449297" cy="1515857"/>
          </a:xfrm>
        </p:grpSpPr>
        <p:grpSp>
          <p:nvGrpSpPr>
            <p:cNvPr id="85" name="Group 84"/>
            <p:cNvGrpSpPr/>
            <p:nvPr/>
          </p:nvGrpSpPr>
          <p:grpSpPr>
            <a:xfrm>
              <a:off x="10837961" y="4126351"/>
              <a:ext cx="72000" cy="230158"/>
              <a:chOff x="3379719" y="4285615"/>
              <a:chExt cx="72000" cy="230158"/>
            </a:xfrm>
          </p:grpSpPr>
          <p:cxnSp>
            <p:nvCxnSpPr>
              <p:cNvPr id="82" name="Straight Connector 81"/>
              <p:cNvCxnSpPr/>
              <p:nvPr/>
            </p:nvCxnSpPr>
            <p:spPr bwMode="auto">
              <a:xfrm>
                <a:off x="3415719" y="4285615"/>
                <a:ext cx="0" cy="230158"/>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84" name="Straight Connector 83"/>
              <p:cNvCxnSpPr/>
              <p:nvPr/>
            </p:nvCxnSpPr>
            <p:spPr bwMode="auto">
              <a:xfrm>
                <a:off x="3379719" y="4285615"/>
                <a:ext cx="72000"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sp>
          <p:nvSpPr>
            <p:cNvPr id="34" name="Rectangle 33"/>
            <p:cNvSpPr/>
            <p:nvPr/>
          </p:nvSpPr>
          <p:spPr>
            <a:xfrm>
              <a:off x="10649314" y="4200300"/>
              <a:ext cx="449297" cy="1441908"/>
            </a:xfrm>
            <a:prstGeom prst="rect">
              <a:avLst/>
            </a:prstGeom>
            <a:solidFill>
              <a:schemeClr val="accent2"/>
            </a:solidFill>
            <a:ln w="9525">
              <a:noFill/>
            </a:ln>
          </p:spPr>
          <p:txBody>
            <a:bodyPr vert="horz" wrap="square" lIns="91440" tIns="45720" rIns="91440" bIns="45720" numCol="1" rtlCol="0" anchor="t" anchorCtr="0" compatLnSpc="1">
              <a:prstTxWarp prst="textNoShape">
                <a:avLst/>
              </a:prstTxWarp>
              <a:noAutofit/>
            </a:bodyPr>
            <a:lstStyle/>
            <a:p>
              <a:pPr defTabSz="914400" eaLnBrk="0" fontAlgn="base" hangingPunct="0">
                <a:spcBef>
                  <a:spcPct val="50000"/>
                </a:spcBef>
                <a:spcAft>
                  <a:spcPct val="0"/>
                </a:spcAft>
              </a:pPr>
              <a:endParaRPr lang="en-US">
                <a:latin typeface="Imago" pitchFamily="2" charset="0"/>
              </a:endParaRPr>
            </a:p>
          </p:txBody>
        </p:sp>
      </p:grpSp>
      <p:grpSp>
        <p:nvGrpSpPr>
          <p:cNvPr id="42" name="Group 41">
            <a:extLst>
              <a:ext uri="{FF2B5EF4-FFF2-40B4-BE49-F238E27FC236}">
                <a16:creationId xmlns:a16="http://schemas.microsoft.com/office/drawing/2014/main" id="{D21F00DA-0EE4-45C4-8668-A222DC989C3F}"/>
              </a:ext>
            </a:extLst>
          </p:cNvPr>
          <p:cNvGrpSpPr/>
          <p:nvPr/>
        </p:nvGrpSpPr>
        <p:grpSpPr>
          <a:xfrm>
            <a:off x="6137184" y="3709366"/>
            <a:ext cx="4595026" cy="2377380"/>
            <a:chOff x="7655599" y="3709366"/>
            <a:chExt cx="3704196" cy="2377380"/>
          </a:xfrm>
        </p:grpSpPr>
        <p:sp>
          <p:nvSpPr>
            <p:cNvPr id="21" name="TextBox 20"/>
            <p:cNvSpPr txBox="1"/>
            <p:nvPr/>
          </p:nvSpPr>
          <p:spPr>
            <a:xfrm>
              <a:off x="9180560" y="5686637"/>
              <a:ext cx="385042" cy="246221"/>
            </a:xfrm>
            <a:prstGeom prst="rect">
              <a:avLst/>
            </a:prstGeom>
            <a:noFill/>
          </p:spPr>
          <p:txBody>
            <a:bodyPr wrap="none" rtlCol="0">
              <a:spAutoFit/>
            </a:bodyPr>
            <a:lstStyle/>
            <a:p>
              <a:pPr algn="ctr"/>
              <a:r>
                <a:rPr lang="en-US" sz="1000" b="1"/>
                <a:t>WT</a:t>
              </a:r>
              <a:endParaRPr lang="en-US" sz="1000" b="1" dirty="0"/>
            </a:p>
          </p:txBody>
        </p:sp>
        <p:sp>
          <p:nvSpPr>
            <p:cNvPr id="23" name="TextBox 22"/>
            <p:cNvSpPr txBox="1"/>
            <p:nvPr/>
          </p:nvSpPr>
          <p:spPr>
            <a:xfrm>
              <a:off x="9759524" y="5686637"/>
              <a:ext cx="721672" cy="246221"/>
            </a:xfrm>
            <a:prstGeom prst="rect">
              <a:avLst/>
            </a:prstGeom>
            <a:noFill/>
          </p:spPr>
          <p:txBody>
            <a:bodyPr wrap="none" rtlCol="0">
              <a:spAutoFit/>
            </a:bodyPr>
            <a:lstStyle/>
            <a:p>
              <a:pPr algn="ctr"/>
              <a:r>
                <a:rPr lang="en-US" sz="1000" b="1" dirty="0"/>
                <a:t>GDF-15</a:t>
              </a:r>
              <a:r>
                <a:rPr lang="en-US" sz="1000" b="1" baseline="30000" dirty="0"/>
                <a:t>-/-</a:t>
              </a:r>
            </a:p>
          </p:txBody>
        </p:sp>
        <p:sp>
          <p:nvSpPr>
            <p:cNvPr id="25" name="TextBox 24"/>
            <p:cNvSpPr txBox="1"/>
            <p:nvPr/>
          </p:nvSpPr>
          <p:spPr>
            <a:xfrm>
              <a:off x="10515778" y="5686636"/>
              <a:ext cx="728084" cy="400110"/>
            </a:xfrm>
            <a:prstGeom prst="rect">
              <a:avLst/>
            </a:prstGeom>
            <a:noFill/>
          </p:spPr>
          <p:txBody>
            <a:bodyPr wrap="none" rtlCol="0">
              <a:spAutoFit/>
            </a:bodyPr>
            <a:lstStyle/>
            <a:p>
              <a:pPr algn="ctr"/>
              <a:r>
                <a:rPr lang="en-US" sz="1000" b="1"/>
                <a:t>WT</a:t>
              </a:r>
              <a:br>
                <a:rPr lang="en-US" sz="1000" b="1"/>
              </a:br>
              <a:r>
                <a:rPr lang="en-US" sz="1000" b="1"/>
                <a:t>+GDF-15</a:t>
              </a:r>
              <a:endParaRPr lang="en-US" sz="1000" b="1" dirty="0"/>
            </a:p>
          </p:txBody>
        </p:sp>
        <p:cxnSp>
          <p:nvCxnSpPr>
            <p:cNvPr id="50" name="Straight Connector 49"/>
            <p:cNvCxnSpPr/>
            <p:nvPr/>
          </p:nvCxnSpPr>
          <p:spPr bwMode="auto">
            <a:xfrm flipH="1">
              <a:off x="8891847" y="5642209"/>
              <a:ext cx="2467948"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42FF7E4C-EA93-4B3D-8C96-BF91D16B1290}"/>
                </a:ext>
              </a:extLst>
            </p:cNvPr>
            <p:cNvGrpSpPr/>
            <p:nvPr/>
          </p:nvGrpSpPr>
          <p:grpSpPr>
            <a:xfrm>
              <a:off x="7655599" y="3709366"/>
              <a:ext cx="1235892" cy="2036724"/>
              <a:chOff x="7655599" y="3709366"/>
              <a:chExt cx="1235892" cy="2036724"/>
            </a:xfrm>
          </p:grpSpPr>
          <p:sp>
            <p:nvSpPr>
              <p:cNvPr id="12" name="TextBox 11"/>
              <p:cNvSpPr txBox="1"/>
              <p:nvPr/>
            </p:nvSpPr>
            <p:spPr>
              <a:xfrm>
                <a:off x="8487397" y="3731732"/>
                <a:ext cx="396262" cy="246221"/>
              </a:xfrm>
              <a:prstGeom prst="rect">
                <a:avLst/>
              </a:prstGeom>
              <a:noFill/>
            </p:spPr>
            <p:txBody>
              <a:bodyPr wrap="none" rtlCol="0">
                <a:spAutoFit/>
              </a:bodyPr>
              <a:lstStyle/>
              <a:p>
                <a:pPr algn="r"/>
                <a:r>
                  <a:rPr lang="en-US" sz="1000" dirty="0"/>
                  <a:t>210</a:t>
                </a:r>
              </a:p>
            </p:txBody>
          </p:sp>
          <p:sp>
            <p:nvSpPr>
              <p:cNvPr id="13" name="TextBox 12"/>
              <p:cNvSpPr txBox="1"/>
              <p:nvPr/>
            </p:nvSpPr>
            <p:spPr>
              <a:xfrm>
                <a:off x="8487397" y="3988297"/>
                <a:ext cx="396262" cy="246221"/>
              </a:xfrm>
              <a:prstGeom prst="rect">
                <a:avLst/>
              </a:prstGeom>
              <a:noFill/>
            </p:spPr>
            <p:txBody>
              <a:bodyPr wrap="none" rtlCol="0">
                <a:spAutoFit/>
              </a:bodyPr>
              <a:lstStyle/>
              <a:p>
                <a:pPr algn="r"/>
                <a:r>
                  <a:rPr lang="en-US" sz="1000"/>
                  <a:t>180</a:t>
                </a:r>
                <a:endParaRPr lang="en-US" sz="1000" dirty="0"/>
              </a:p>
            </p:txBody>
          </p:sp>
          <p:sp>
            <p:nvSpPr>
              <p:cNvPr id="14" name="TextBox 13"/>
              <p:cNvSpPr txBox="1"/>
              <p:nvPr/>
            </p:nvSpPr>
            <p:spPr>
              <a:xfrm>
                <a:off x="8487397" y="4494565"/>
                <a:ext cx="396262" cy="246221"/>
              </a:xfrm>
              <a:prstGeom prst="rect">
                <a:avLst/>
              </a:prstGeom>
              <a:noFill/>
            </p:spPr>
            <p:txBody>
              <a:bodyPr wrap="none" rtlCol="0">
                <a:spAutoFit/>
              </a:bodyPr>
              <a:lstStyle/>
              <a:p>
                <a:pPr algn="r"/>
                <a:r>
                  <a:rPr lang="en-US" sz="1000" dirty="0"/>
                  <a:t>120</a:t>
                </a:r>
              </a:p>
            </p:txBody>
          </p:sp>
          <p:sp>
            <p:nvSpPr>
              <p:cNvPr id="15" name="TextBox 14"/>
              <p:cNvSpPr txBox="1"/>
              <p:nvPr/>
            </p:nvSpPr>
            <p:spPr>
              <a:xfrm>
                <a:off x="8557929" y="4758632"/>
                <a:ext cx="325731" cy="246221"/>
              </a:xfrm>
              <a:prstGeom prst="rect">
                <a:avLst/>
              </a:prstGeom>
              <a:noFill/>
            </p:spPr>
            <p:txBody>
              <a:bodyPr wrap="none" rtlCol="0">
                <a:spAutoFit/>
              </a:bodyPr>
              <a:lstStyle/>
              <a:p>
                <a:pPr algn="r"/>
                <a:r>
                  <a:rPr lang="en-US" sz="1000" dirty="0"/>
                  <a:t>90</a:t>
                </a:r>
              </a:p>
            </p:txBody>
          </p:sp>
          <p:sp>
            <p:nvSpPr>
              <p:cNvPr id="16" name="TextBox 15"/>
              <p:cNvSpPr txBox="1"/>
              <p:nvPr/>
            </p:nvSpPr>
            <p:spPr>
              <a:xfrm>
                <a:off x="8557929" y="5012629"/>
                <a:ext cx="325731" cy="246221"/>
              </a:xfrm>
              <a:prstGeom prst="rect">
                <a:avLst/>
              </a:prstGeom>
              <a:noFill/>
            </p:spPr>
            <p:txBody>
              <a:bodyPr wrap="none" rtlCol="0">
                <a:spAutoFit/>
              </a:bodyPr>
              <a:lstStyle/>
              <a:p>
                <a:pPr algn="r"/>
                <a:r>
                  <a:rPr lang="en-US" sz="1000" dirty="0"/>
                  <a:t>60</a:t>
                </a:r>
              </a:p>
            </p:txBody>
          </p:sp>
          <p:sp>
            <p:nvSpPr>
              <p:cNvPr id="17" name="TextBox 16"/>
              <p:cNvSpPr txBox="1"/>
              <p:nvPr/>
            </p:nvSpPr>
            <p:spPr>
              <a:xfrm>
                <a:off x="8557929" y="5265341"/>
                <a:ext cx="325731" cy="246221"/>
              </a:xfrm>
              <a:prstGeom prst="rect">
                <a:avLst/>
              </a:prstGeom>
              <a:noFill/>
            </p:spPr>
            <p:txBody>
              <a:bodyPr wrap="none" rtlCol="0">
                <a:spAutoFit/>
              </a:bodyPr>
              <a:lstStyle/>
              <a:p>
                <a:pPr algn="r"/>
                <a:r>
                  <a:rPr lang="en-US" sz="1000" dirty="0"/>
                  <a:t>30</a:t>
                </a:r>
              </a:p>
            </p:txBody>
          </p:sp>
          <p:sp>
            <p:nvSpPr>
              <p:cNvPr id="18" name="TextBox 17"/>
              <p:cNvSpPr txBox="1"/>
              <p:nvPr/>
            </p:nvSpPr>
            <p:spPr>
              <a:xfrm>
                <a:off x="8628461" y="5499869"/>
                <a:ext cx="255199" cy="246221"/>
              </a:xfrm>
              <a:prstGeom prst="rect">
                <a:avLst/>
              </a:prstGeom>
              <a:noFill/>
            </p:spPr>
            <p:txBody>
              <a:bodyPr wrap="none" rtlCol="0">
                <a:spAutoFit/>
              </a:bodyPr>
              <a:lstStyle/>
              <a:p>
                <a:pPr algn="r"/>
                <a:r>
                  <a:rPr lang="en-US" sz="1000" dirty="0"/>
                  <a:t>0</a:t>
                </a:r>
              </a:p>
            </p:txBody>
          </p:sp>
          <p:sp>
            <p:nvSpPr>
              <p:cNvPr id="51" name="TextBox 50"/>
              <p:cNvSpPr txBox="1"/>
              <p:nvPr/>
            </p:nvSpPr>
            <p:spPr>
              <a:xfrm>
                <a:off x="7655599" y="3709366"/>
                <a:ext cx="798211" cy="430887"/>
              </a:xfrm>
              <a:prstGeom prst="rect">
                <a:avLst/>
              </a:prstGeom>
              <a:noFill/>
            </p:spPr>
            <p:txBody>
              <a:bodyPr wrap="square" rtlCol="0">
                <a:spAutoFit/>
              </a:bodyPr>
              <a:lstStyle/>
              <a:p>
                <a:pPr algn="r"/>
                <a:r>
                  <a:rPr lang="en-US" sz="1100" b="1" dirty="0"/>
                  <a:t>Bleeding time (s)</a:t>
                </a:r>
              </a:p>
            </p:txBody>
          </p:sp>
          <p:sp>
            <p:nvSpPr>
              <p:cNvPr id="52" name="TextBox 51"/>
              <p:cNvSpPr txBox="1"/>
              <p:nvPr/>
            </p:nvSpPr>
            <p:spPr>
              <a:xfrm>
                <a:off x="8487397" y="4241431"/>
                <a:ext cx="396262" cy="246221"/>
              </a:xfrm>
              <a:prstGeom prst="rect">
                <a:avLst/>
              </a:prstGeom>
              <a:noFill/>
            </p:spPr>
            <p:txBody>
              <a:bodyPr wrap="none" rtlCol="0">
                <a:spAutoFit/>
              </a:bodyPr>
              <a:lstStyle/>
              <a:p>
                <a:pPr algn="r"/>
                <a:r>
                  <a:rPr lang="en-US" sz="1000"/>
                  <a:t>150</a:t>
                </a:r>
                <a:endParaRPr lang="en-US" sz="1000" dirty="0"/>
              </a:p>
            </p:txBody>
          </p:sp>
          <p:cxnSp>
            <p:nvCxnSpPr>
              <p:cNvPr id="53" name="Straight Connector 52"/>
              <p:cNvCxnSpPr/>
              <p:nvPr/>
            </p:nvCxnSpPr>
            <p:spPr bwMode="auto">
              <a:xfrm flipH="1">
                <a:off x="8837491" y="3854841"/>
                <a:ext cx="54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4" name="Straight Connector 53"/>
              <p:cNvCxnSpPr/>
              <p:nvPr/>
            </p:nvCxnSpPr>
            <p:spPr bwMode="auto">
              <a:xfrm flipH="1">
                <a:off x="8837491" y="4112311"/>
                <a:ext cx="54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5" name="Straight Connector 54"/>
              <p:cNvCxnSpPr/>
              <p:nvPr/>
            </p:nvCxnSpPr>
            <p:spPr bwMode="auto">
              <a:xfrm flipH="1">
                <a:off x="8837491" y="4364540"/>
                <a:ext cx="54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6" name="Straight Connector 55"/>
              <p:cNvCxnSpPr/>
              <p:nvPr/>
            </p:nvCxnSpPr>
            <p:spPr bwMode="auto">
              <a:xfrm flipH="1">
                <a:off x="8837491" y="4622010"/>
                <a:ext cx="54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7" name="Straight Connector 56"/>
              <p:cNvCxnSpPr/>
              <p:nvPr/>
            </p:nvCxnSpPr>
            <p:spPr bwMode="auto">
              <a:xfrm flipH="1">
                <a:off x="8837491" y="4881741"/>
                <a:ext cx="54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8" name="Straight Connector 57"/>
              <p:cNvCxnSpPr/>
              <p:nvPr/>
            </p:nvCxnSpPr>
            <p:spPr bwMode="auto">
              <a:xfrm flipH="1">
                <a:off x="8837491" y="5133970"/>
                <a:ext cx="54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9" name="Straight Connector 58"/>
              <p:cNvCxnSpPr/>
              <p:nvPr/>
            </p:nvCxnSpPr>
            <p:spPr bwMode="auto">
              <a:xfrm flipH="1">
                <a:off x="8837491" y="5391440"/>
                <a:ext cx="54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60" name="Straight Connector 59"/>
              <p:cNvCxnSpPr/>
              <p:nvPr/>
            </p:nvCxnSpPr>
            <p:spPr bwMode="auto">
              <a:xfrm flipH="1">
                <a:off x="8837491" y="5642209"/>
                <a:ext cx="5400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nvGrpSpPr>
          <p:cNvPr id="64" name="Group 63">
            <a:extLst>
              <a:ext uri="{FF2B5EF4-FFF2-40B4-BE49-F238E27FC236}">
                <a16:creationId xmlns:a16="http://schemas.microsoft.com/office/drawing/2014/main" id="{82BE3AEB-2E94-4561-BC45-CA2951FB49FC}"/>
              </a:ext>
            </a:extLst>
          </p:cNvPr>
          <p:cNvGrpSpPr/>
          <p:nvPr/>
        </p:nvGrpSpPr>
        <p:grpSpPr>
          <a:xfrm>
            <a:off x="8260811" y="3849616"/>
            <a:ext cx="3113008" cy="548159"/>
            <a:chOff x="8764008" y="3849616"/>
            <a:chExt cx="3113008" cy="548159"/>
          </a:xfrm>
        </p:grpSpPr>
        <p:grpSp>
          <p:nvGrpSpPr>
            <p:cNvPr id="47" name="Group 46">
              <a:extLst>
                <a:ext uri="{FF2B5EF4-FFF2-40B4-BE49-F238E27FC236}">
                  <a16:creationId xmlns:a16="http://schemas.microsoft.com/office/drawing/2014/main" id="{64FDEADD-D1FF-4A0F-A4F2-4558E7F8F5C6}"/>
                </a:ext>
              </a:extLst>
            </p:cNvPr>
            <p:cNvGrpSpPr/>
            <p:nvPr/>
          </p:nvGrpSpPr>
          <p:grpSpPr>
            <a:xfrm>
              <a:off x="8764008" y="3867637"/>
              <a:ext cx="1916709" cy="215444"/>
              <a:chOff x="9367522" y="3867637"/>
              <a:chExt cx="1545120" cy="215444"/>
            </a:xfrm>
          </p:grpSpPr>
          <p:cxnSp>
            <p:nvCxnSpPr>
              <p:cNvPr id="73" name="Straight Connector 72"/>
              <p:cNvCxnSpPr/>
              <p:nvPr/>
            </p:nvCxnSpPr>
            <p:spPr bwMode="auto">
              <a:xfrm flipH="1">
                <a:off x="9367522" y="3997532"/>
                <a:ext cx="154512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79" name="TextBox 78"/>
              <p:cNvSpPr txBox="1"/>
              <p:nvPr/>
            </p:nvSpPr>
            <p:spPr>
              <a:xfrm>
                <a:off x="9981887" y="3867637"/>
                <a:ext cx="224742" cy="215444"/>
              </a:xfrm>
              <a:prstGeom prst="rect">
                <a:avLst/>
              </a:prstGeom>
              <a:noFill/>
            </p:spPr>
            <p:txBody>
              <a:bodyPr wrap="none" rtlCol="0">
                <a:spAutoFit/>
              </a:bodyPr>
              <a:lstStyle/>
              <a:p>
                <a:pPr algn="ctr"/>
                <a:r>
                  <a:rPr lang="en-US" sz="800" dirty="0"/>
                  <a:t>*</a:t>
                </a:r>
              </a:p>
            </p:txBody>
          </p:sp>
        </p:grpSp>
        <p:grpSp>
          <p:nvGrpSpPr>
            <p:cNvPr id="46" name="Group 45">
              <a:extLst>
                <a:ext uri="{FF2B5EF4-FFF2-40B4-BE49-F238E27FC236}">
                  <a16:creationId xmlns:a16="http://schemas.microsoft.com/office/drawing/2014/main" id="{47710095-7DA8-4AC4-989A-D8F76A89D2E9}"/>
                </a:ext>
              </a:extLst>
            </p:cNvPr>
            <p:cNvGrpSpPr/>
            <p:nvPr/>
          </p:nvGrpSpPr>
          <p:grpSpPr>
            <a:xfrm>
              <a:off x="8764009" y="4182331"/>
              <a:ext cx="988641" cy="215444"/>
              <a:chOff x="9367523" y="4182331"/>
              <a:chExt cx="796975" cy="215444"/>
            </a:xfrm>
          </p:grpSpPr>
          <p:cxnSp>
            <p:nvCxnSpPr>
              <p:cNvPr id="77" name="Straight Connector 76"/>
              <p:cNvCxnSpPr/>
              <p:nvPr/>
            </p:nvCxnSpPr>
            <p:spPr bwMode="auto">
              <a:xfrm flipH="1">
                <a:off x="9367523" y="4316187"/>
                <a:ext cx="796975"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80" name="TextBox 79"/>
              <p:cNvSpPr txBox="1"/>
              <p:nvPr/>
            </p:nvSpPr>
            <p:spPr>
              <a:xfrm>
                <a:off x="9635074" y="4182331"/>
                <a:ext cx="224742" cy="215444"/>
              </a:xfrm>
              <a:prstGeom prst="rect">
                <a:avLst/>
              </a:prstGeom>
              <a:noFill/>
            </p:spPr>
            <p:txBody>
              <a:bodyPr wrap="none" rtlCol="0">
                <a:spAutoFit/>
              </a:bodyPr>
              <a:lstStyle/>
              <a:p>
                <a:pPr algn="ctr"/>
                <a:r>
                  <a:rPr lang="en-US" sz="800" dirty="0"/>
                  <a:t>*</a:t>
                </a:r>
              </a:p>
            </p:txBody>
          </p:sp>
        </p:grpSp>
        <p:sp>
          <p:nvSpPr>
            <p:cNvPr id="4" name="TextBox 3">
              <a:extLst>
                <a:ext uri="{FF2B5EF4-FFF2-40B4-BE49-F238E27FC236}">
                  <a16:creationId xmlns:a16="http://schemas.microsoft.com/office/drawing/2014/main" id="{5A48009B-F075-4985-AF71-8A098014EC28}"/>
                </a:ext>
              </a:extLst>
            </p:cNvPr>
            <p:cNvSpPr txBox="1"/>
            <p:nvPr/>
          </p:nvSpPr>
          <p:spPr>
            <a:xfrm>
              <a:off x="11021558" y="3849616"/>
              <a:ext cx="855458" cy="261610"/>
            </a:xfrm>
            <a:prstGeom prst="rect">
              <a:avLst/>
            </a:prstGeom>
            <a:noFill/>
          </p:spPr>
          <p:txBody>
            <a:bodyPr wrap="none" rtlCol="0">
              <a:spAutoFit/>
            </a:bodyPr>
            <a:lstStyle/>
            <a:p>
              <a:r>
                <a:rPr lang="en-GB" sz="1100" dirty="0"/>
                <a:t>*P&lt;0.05</a:t>
              </a:r>
            </a:p>
          </p:txBody>
        </p:sp>
      </p:grpSp>
      <p:grpSp>
        <p:nvGrpSpPr>
          <p:cNvPr id="69" name="Group 68">
            <a:extLst>
              <a:ext uri="{FF2B5EF4-FFF2-40B4-BE49-F238E27FC236}">
                <a16:creationId xmlns:a16="http://schemas.microsoft.com/office/drawing/2014/main" id="{EFB6EF9C-165F-4182-BC25-9E0C2D0EB69C}"/>
              </a:ext>
            </a:extLst>
          </p:cNvPr>
          <p:cNvGrpSpPr/>
          <p:nvPr/>
        </p:nvGrpSpPr>
        <p:grpSpPr>
          <a:xfrm>
            <a:off x="579837" y="2281237"/>
            <a:ext cx="510604" cy="511218"/>
            <a:chOff x="454936" y="896140"/>
            <a:chExt cx="1602487" cy="1604422"/>
          </a:xfrm>
          <a:effectLst>
            <a:outerShdw blurRad="63500" sx="102000" sy="102000" algn="ctr" rotWithShape="0">
              <a:prstClr val="black">
                <a:alpha val="40000"/>
              </a:prstClr>
            </a:outerShdw>
          </a:effectLst>
        </p:grpSpPr>
        <p:grpSp>
          <p:nvGrpSpPr>
            <p:cNvPr id="70" name="Group 69">
              <a:extLst>
                <a:ext uri="{FF2B5EF4-FFF2-40B4-BE49-F238E27FC236}">
                  <a16:creationId xmlns:a16="http://schemas.microsoft.com/office/drawing/2014/main" id="{CF1337BE-4FB6-4128-A12B-090547E4761A}"/>
                </a:ext>
              </a:extLst>
            </p:cNvPr>
            <p:cNvGrpSpPr/>
            <p:nvPr/>
          </p:nvGrpSpPr>
          <p:grpSpPr>
            <a:xfrm>
              <a:off x="454936" y="896140"/>
              <a:ext cx="1601777" cy="1601777"/>
              <a:chOff x="449943" y="171039"/>
              <a:chExt cx="1601777" cy="1601777"/>
            </a:xfrm>
          </p:grpSpPr>
          <p:sp>
            <p:nvSpPr>
              <p:cNvPr id="72" name="Oval 71">
                <a:extLst>
                  <a:ext uri="{FF2B5EF4-FFF2-40B4-BE49-F238E27FC236}">
                    <a16:creationId xmlns:a16="http://schemas.microsoft.com/office/drawing/2014/main" id="{625901FD-DE3F-4164-BE3B-BBCB3BBEC91A}"/>
                  </a:ext>
                </a:extLst>
              </p:cNvPr>
              <p:cNvSpPr/>
              <p:nvPr/>
            </p:nvSpPr>
            <p:spPr>
              <a:xfrm>
                <a:off x="449943" y="171039"/>
                <a:ext cx="1601777" cy="1601777"/>
              </a:xfrm>
              <a:prstGeom prst="ellipse">
                <a:avLst/>
              </a:prstGeom>
              <a:gradFill>
                <a:gsLst>
                  <a:gs pos="37000">
                    <a:srgbClr val="4BACC6"/>
                  </a:gs>
                  <a:gs pos="99167">
                    <a:srgbClr val="4BACC6"/>
                  </a:gs>
                  <a:gs pos="90000">
                    <a:srgbClr val="4BACC6">
                      <a:lumMod val="60000"/>
                      <a:lumOff val="40000"/>
                    </a:srgbClr>
                  </a:gs>
                </a:gsLst>
                <a:path path="shap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74" name="Oval 73">
                <a:extLst>
                  <a:ext uri="{FF2B5EF4-FFF2-40B4-BE49-F238E27FC236}">
                    <a16:creationId xmlns:a16="http://schemas.microsoft.com/office/drawing/2014/main" id="{C436A040-5582-4A77-B994-4BCCF51D7CBE}"/>
                  </a:ext>
                </a:extLst>
              </p:cNvPr>
              <p:cNvSpPr/>
              <p:nvPr/>
            </p:nvSpPr>
            <p:spPr>
              <a:xfrm>
                <a:off x="844961" y="566058"/>
                <a:ext cx="811742" cy="811740"/>
              </a:xfrm>
              <a:prstGeom prst="ellipse">
                <a:avLst/>
              </a:prstGeom>
              <a:noFill/>
              <a:ln w="25400" cap="flat" cmpd="sng" algn="ctr">
                <a:noFill/>
                <a:prstDash val="solid"/>
              </a:ln>
              <a:effectLst/>
            </p:spPr>
            <p:txBody>
              <a:bodyPr rtlCol="0" anchor="ctr"/>
              <a:lstStyle/>
              <a:p>
                <a:pPr algn="ctr" eaLnBrk="1" fontAlgn="auto" hangingPunct="1">
                  <a:spcBef>
                    <a:spcPts val="0"/>
                  </a:spcBef>
                  <a:spcAft>
                    <a:spcPts val="0"/>
                  </a:spcAft>
                </a:pPr>
                <a:endParaRPr lang="en-GB" sz="1800" kern="0" dirty="0">
                  <a:solidFill>
                    <a:prstClr val="white"/>
                  </a:solidFill>
                  <a:latin typeface="Calibri"/>
                  <a:cs typeface="+mn-cs"/>
                </a:endParaRPr>
              </a:p>
            </p:txBody>
          </p:sp>
        </p:grpSp>
        <p:sp>
          <p:nvSpPr>
            <p:cNvPr id="71" name="Oval 70">
              <a:extLst>
                <a:ext uri="{FF2B5EF4-FFF2-40B4-BE49-F238E27FC236}">
                  <a16:creationId xmlns:a16="http://schemas.microsoft.com/office/drawing/2014/main" id="{D3385E93-6B23-4394-9F88-14AF65A5C3A1}"/>
                </a:ext>
              </a:extLst>
            </p:cNvPr>
            <p:cNvSpPr/>
            <p:nvPr/>
          </p:nvSpPr>
          <p:spPr>
            <a:xfrm>
              <a:off x="455646" y="898785"/>
              <a:ext cx="1601777" cy="1601777"/>
            </a:xfrm>
            <a:prstGeom prst="ellipse">
              <a:avLst/>
            </a:prstGeom>
            <a:gradFill flip="none" rotWithShape="1">
              <a:gsLst>
                <a:gs pos="54000">
                  <a:srgbClr val="FFFFFF">
                    <a:alpha val="0"/>
                  </a:srgbClr>
                </a:gs>
                <a:gs pos="25000">
                  <a:srgbClr val="FFFFFF">
                    <a:alpha val="0"/>
                  </a:srgbClr>
                </a:gs>
                <a:gs pos="43000">
                  <a:sysClr val="window" lastClr="FFFFFF">
                    <a:alpha val="39000"/>
                  </a:sysClr>
                </a:gs>
                <a:gs pos="99583">
                  <a:sysClr val="window" lastClr="FFFFFF">
                    <a:alpha val="0"/>
                  </a:sysClr>
                </a:gs>
                <a:gs pos="0">
                  <a:sysClr val="window" lastClr="FFFFFF">
                    <a:alpha val="0"/>
                  </a:sysClr>
                </a:gs>
              </a:gsLst>
              <a:lin ang="81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C36CE6AC-A559-4CC9-89A0-D4A9D33DFD54}"/>
              </a:ext>
            </a:extLst>
          </p:cNvPr>
          <p:cNvGrpSpPr>
            <a:grpSpLocks noChangeAspect="1"/>
          </p:cNvGrpSpPr>
          <p:nvPr/>
        </p:nvGrpSpPr>
        <p:grpSpPr>
          <a:xfrm rot="10800000">
            <a:off x="872642" y="2120370"/>
            <a:ext cx="536888" cy="329410"/>
            <a:chOff x="2339042" y="550621"/>
            <a:chExt cx="1602487" cy="983213"/>
          </a:xfrm>
          <a:effectLst>
            <a:outerShdw blurRad="63500" sx="102000" sy="102000" algn="ctr" rotWithShape="0">
              <a:prstClr val="black">
                <a:alpha val="40000"/>
              </a:prstClr>
            </a:outerShdw>
          </a:effectLst>
        </p:grpSpPr>
        <p:grpSp>
          <p:nvGrpSpPr>
            <p:cNvPr id="76" name="Group 75">
              <a:extLst>
                <a:ext uri="{FF2B5EF4-FFF2-40B4-BE49-F238E27FC236}">
                  <a16:creationId xmlns:a16="http://schemas.microsoft.com/office/drawing/2014/main" id="{D3325BEE-305B-4835-85D5-6B702F0DE816}"/>
                </a:ext>
              </a:extLst>
            </p:cNvPr>
            <p:cNvGrpSpPr/>
            <p:nvPr/>
          </p:nvGrpSpPr>
          <p:grpSpPr>
            <a:xfrm>
              <a:off x="2339042" y="550621"/>
              <a:ext cx="1601777" cy="980568"/>
              <a:chOff x="449943" y="171039"/>
              <a:chExt cx="1601777" cy="1601777"/>
            </a:xfrm>
          </p:grpSpPr>
          <p:sp>
            <p:nvSpPr>
              <p:cNvPr id="81" name="Oval 80">
                <a:extLst>
                  <a:ext uri="{FF2B5EF4-FFF2-40B4-BE49-F238E27FC236}">
                    <a16:creationId xmlns:a16="http://schemas.microsoft.com/office/drawing/2014/main" id="{34A54B6C-3FE8-4C60-AAC9-35BC39532AC1}"/>
                  </a:ext>
                </a:extLst>
              </p:cNvPr>
              <p:cNvSpPr/>
              <p:nvPr/>
            </p:nvSpPr>
            <p:spPr>
              <a:xfrm>
                <a:off x="449943" y="171039"/>
                <a:ext cx="1601777" cy="1601777"/>
              </a:xfrm>
              <a:prstGeom prst="ellipse">
                <a:avLst/>
              </a:prstGeom>
              <a:gradFill>
                <a:gsLst>
                  <a:gs pos="37000">
                    <a:srgbClr val="4BACC6"/>
                  </a:gs>
                  <a:gs pos="99167">
                    <a:srgbClr val="4BACC6"/>
                  </a:gs>
                  <a:gs pos="90000">
                    <a:srgbClr val="4BACC6">
                      <a:lumMod val="60000"/>
                      <a:lumOff val="40000"/>
                    </a:srgbClr>
                  </a:gs>
                </a:gsLst>
                <a:path path="shape">
                  <a:fillToRect l="50000" t="50000" r="50000" b="50000"/>
                </a:path>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3" name="Oval 82">
                <a:extLst>
                  <a:ext uri="{FF2B5EF4-FFF2-40B4-BE49-F238E27FC236}">
                    <a16:creationId xmlns:a16="http://schemas.microsoft.com/office/drawing/2014/main" id="{1BDB3690-A851-4ACF-B871-608E2EB6ED68}"/>
                  </a:ext>
                </a:extLst>
              </p:cNvPr>
              <p:cNvSpPr/>
              <p:nvPr/>
            </p:nvSpPr>
            <p:spPr>
              <a:xfrm>
                <a:off x="844961" y="566058"/>
                <a:ext cx="811742" cy="811740"/>
              </a:xfrm>
              <a:prstGeom prst="ellipse">
                <a:avLst/>
              </a:prstGeom>
              <a:noFill/>
              <a:ln w="25400" cap="flat" cmpd="sng" algn="ctr">
                <a:noFill/>
                <a:prstDash val="solid"/>
              </a:ln>
              <a:effectLst/>
            </p:spPr>
            <p:txBody>
              <a:bodyPr rtlCol="0" anchor="ctr"/>
              <a:lstStyle/>
              <a:p>
                <a:pPr algn="ctr" eaLnBrk="1" fontAlgn="auto" hangingPunct="1">
                  <a:spcBef>
                    <a:spcPts val="0"/>
                  </a:spcBef>
                  <a:spcAft>
                    <a:spcPts val="0"/>
                  </a:spcAft>
                </a:pPr>
                <a:endParaRPr lang="en-GB" sz="1800" kern="0" dirty="0">
                  <a:solidFill>
                    <a:prstClr val="white"/>
                  </a:solidFill>
                  <a:latin typeface="Calibri"/>
                  <a:cs typeface="+mn-cs"/>
                </a:endParaRPr>
              </a:p>
            </p:txBody>
          </p:sp>
        </p:grpSp>
        <p:sp>
          <p:nvSpPr>
            <p:cNvPr id="78" name="Oval 77">
              <a:extLst>
                <a:ext uri="{FF2B5EF4-FFF2-40B4-BE49-F238E27FC236}">
                  <a16:creationId xmlns:a16="http://schemas.microsoft.com/office/drawing/2014/main" id="{15FEBA5C-BDAA-4166-81A5-6FB106AAF307}"/>
                </a:ext>
              </a:extLst>
            </p:cNvPr>
            <p:cNvSpPr/>
            <p:nvPr/>
          </p:nvSpPr>
          <p:spPr>
            <a:xfrm>
              <a:off x="2339752" y="553266"/>
              <a:ext cx="1601777" cy="980568"/>
            </a:xfrm>
            <a:prstGeom prst="ellipse">
              <a:avLst/>
            </a:prstGeom>
            <a:gradFill flip="none" rotWithShape="1">
              <a:gsLst>
                <a:gs pos="54000">
                  <a:srgbClr val="FFFFFF">
                    <a:alpha val="0"/>
                  </a:srgbClr>
                </a:gs>
                <a:gs pos="25000">
                  <a:srgbClr val="FFFFFF">
                    <a:alpha val="0"/>
                  </a:srgbClr>
                </a:gs>
                <a:gs pos="43000">
                  <a:sysClr val="window" lastClr="FFFFFF">
                    <a:alpha val="39000"/>
                  </a:sysClr>
                </a:gs>
                <a:gs pos="99583">
                  <a:sysClr val="window" lastClr="FFFFFF">
                    <a:alpha val="0"/>
                  </a:sysClr>
                </a:gs>
                <a:gs pos="0">
                  <a:sysClr val="window" lastClr="FFFFFF">
                    <a:alpha val="0"/>
                  </a:sysClr>
                </a:gs>
              </a:gsLst>
              <a:lin ang="81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92" name="Group 91">
            <a:extLst>
              <a:ext uri="{FF2B5EF4-FFF2-40B4-BE49-F238E27FC236}">
                <a16:creationId xmlns:a16="http://schemas.microsoft.com/office/drawing/2014/main" id="{49782C5C-11A6-4451-9C0F-407C4CE3CB1B}"/>
              </a:ext>
            </a:extLst>
          </p:cNvPr>
          <p:cNvGrpSpPr>
            <a:grpSpLocks noChangeAspect="1"/>
          </p:cNvGrpSpPr>
          <p:nvPr/>
        </p:nvGrpSpPr>
        <p:grpSpPr>
          <a:xfrm rot="10800000">
            <a:off x="959022" y="2334518"/>
            <a:ext cx="503542" cy="490754"/>
            <a:chOff x="2563136" y="1764203"/>
            <a:chExt cx="1502950" cy="1464784"/>
          </a:xfrm>
          <a:effectLst>
            <a:outerShdw blurRad="63500" sx="102000" sy="102000" algn="ctr" rotWithShape="0">
              <a:prstClr val="black">
                <a:alpha val="40000"/>
              </a:prstClr>
            </a:outerShdw>
          </a:effectLst>
        </p:grpSpPr>
        <p:grpSp>
          <p:nvGrpSpPr>
            <p:cNvPr id="93" name="Group 92">
              <a:extLst>
                <a:ext uri="{FF2B5EF4-FFF2-40B4-BE49-F238E27FC236}">
                  <a16:creationId xmlns:a16="http://schemas.microsoft.com/office/drawing/2014/main" id="{55308F78-0B47-4F46-A3CA-AF0C24F799B4}"/>
                </a:ext>
              </a:extLst>
            </p:cNvPr>
            <p:cNvGrpSpPr/>
            <p:nvPr/>
          </p:nvGrpSpPr>
          <p:grpSpPr>
            <a:xfrm rot="5400000">
              <a:off x="2583187" y="1744152"/>
              <a:ext cx="1462138" cy="1502240"/>
              <a:chOff x="1911351" y="720725"/>
              <a:chExt cx="5267324" cy="5411788"/>
            </a:xfrm>
          </p:grpSpPr>
          <p:sp>
            <p:nvSpPr>
              <p:cNvPr id="104" name="Freeform 6">
                <a:extLst>
                  <a:ext uri="{FF2B5EF4-FFF2-40B4-BE49-F238E27FC236}">
                    <a16:creationId xmlns:a16="http://schemas.microsoft.com/office/drawing/2014/main" id="{E5A80B4C-C2E2-44F6-B8CF-483C4A2AACD2}"/>
                  </a:ext>
                </a:extLst>
              </p:cNvPr>
              <p:cNvSpPr>
                <a:spLocks/>
              </p:cNvSpPr>
              <p:nvPr/>
            </p:nvSpPr>
            <p:spPr bwMode="auto">
              <a:xfrm>
                <a:off x="1911351" y="720725"/>
                <a:ext cx="5267324" cy="5411788"/>
              </a:xfrm>
              <a:custGeom>
                <a:avLst/>
                <a:gdLst>
                  <a:gd name="T0" fmla="*/ 846 w 1405"/>
                  <a:gd name="T1" fmla="*/ 72 h 1443"/>
                  <a:gd name="T2" fmla="*/ 625 w 1405"/>
                  <a:gd name="T3" fmla="*/ 61 h 1443"/>
                  <a:gd name="T4" fmla="*/ 720 w 1405"/>
                  <a:gd name="T5" fmla="*/ 1428 h 1443"/>
                  <a:gd name="T6" fmla="*/ 846 w 1405"/>
                  <a:gd name="T7" fmla="*/ 72 h 1443"/>
                </a:gdLst>
                <a:ahLst/>
                <a:cxnLst>
                  <a:cxn ang="0">
                    <a:pos x="T0" y="T1"/>
                  </a:cxn>
                  <a:cxn ang="0">
                    <a:pos x="T2" y="T3"/>
                  </a:cxn>
                  <a:cxn ang="0">
                    <a:pos x="T4" y="T5"/>
                  </a:cxn>
                  <a:cxn ang="0">
                    <a:pos x="T6" y="T7"/>
                  </a:cxn>
                </a:cxnLst>
                <a:rect l="0" t="0" r="r" b="b"/>
                <a:pathLst>
                  <a:path w="1405" h="1443">
                    <a:moveTo>
                      <a:pt x="846" y="72"/>
                    </a:moveTo>
                    <a:cubicBezTo>
                      <a:pt x="789" y="5"/>
                      <a:pt x="688" y="0"/>
                      <a:pt x="625" y="61"/>
                    </a:cubicBezTo>
                    <a:cubicBezTo>
                      <a:pt x="133" y="547"/>
                      <a:pt x="0" y="1443"/>
                      <a:pt x="720" y="1428"/>
                    </a:cubicBezTo>
                    <a:cubicBezTo>
                      <a:pt x="1405" y="1414"/>
                      <a:pt x="1275" y="572"/>
                      <a:pt x="846" y="72"/>
                    </a:cubicBezTo>
                    <a:close/>
                  </a:path>
                </a:pathLst>
              </a:custGeom>
              <a:gradFill>
                <a:gsLst>
                  <a:gs pos="37000">
                    <a:srgbClr val="4BACC6"/>
                  </a:gs>
                  <a:gs pos="99167">
                    <a:srgbClr val="4BACC6"/>
                  </a:gs>
                  <a:gs pos="90000">
                    <a:srgbClr val="4BACC6">
                      <a:lumMod val="60000"/>
                      <a:lumOff val="40000"/>
                    </a:srgbClr>
                  </a:gs>
                </a:gsLst>
                <a:path path="shape">
                  <a:fillToRect l="50000" t="50000" r="50000" b="50000"/>
                </a:path>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08" name="Freeform 7">
                <a:extLst>
                  <a:ext uri="{FF2B5EF4-FFF2-40B4-BE49-F238E27FC236}">
                    <a16:creationId xmlns:a16="http://schemas.microsoft.com/office/drawing/2014/main" id="{E05E568E-91D2-411F-9E96-A6C9C94205D9}"/>
                  </a:ext>
                </a:extLst>
              </p:cNvPr>
              <p:cNvSpPr>
                <a:spLocks/>
              </p:cNvSpPr>
              <p:nvPr/>
            </p:nvSpPr>
            <p:spPr bwMode="auto">
              <a:xfrm>
                <a:off x="2852743" y="1791519"/>
                <a:ext cx="3403600" cy="3494087"/>
              </a:xfrm>
              <a:custGeom>
                <a:avLst/>
                <a:gdLst>
                  <a:gd name="T0" fmla="*/ 547 w 908"/>
                  <a:gd name="T1" fmla="*/ 46 h 932"/>
                  <a:gd name="T2" fmla="*/ 404 w 908"/>
                  <a:gd name="T3" fmla="*/ 40 h 932"/>
                  <a:gd name="T4" fmla="*/ 465 w 908"/>
                  <a:gd name="T5" fmla="*/ 923 h 932"/>
                  <a:gd name="T6" fmla="*/ 547 w 908"/>
                  <a:gd name="T7" fmla="*/ 46 h 932"/>
                </a:gdLst>
                <a:ahLst/>
                <a:cxnLst>
                  <a:cxn ang="0">
                    <a:pos x="T0" y="T1"/>
                  </a:cxn>
                  <a:cxn ang="0">
                    <a:pos x="T2" y="T3"/>
                  </a:cxn>
                  <a:cxn ang="0">
                    <a:pos x="T4" y="T5"/>
                  </a:cxn>
                  <a:cxn ang="0">
                    <a:pos x="T6" y="T7"/>
                  </a:cxn>
                </a:cxnLst>
                <a:rect l="0" t="0" r="r" b="b"/>
                <a:pathLst>
                  <a:path w="908" h="932">
                    <a:moveTo>
                      <a:pt x="547" y="46"/>
                    </a:moveTo>
                    <a:cubicBezTo>
                      <a:pt x="510" y="3"/>
                      <a:pt x="444" y="0"/>
                      <a:pt x="404" y="40"/>
                    </a:cubicBezTo>
                    <a:cubicBezTo>
                      <a:pt x="86" y="353"/>
                      <a:pt x="0" y="932"/>
                      <a:pt x="465" y="923"/>
                    </a:cubicBezTo>
                    <a:cubicBezTo>
                      <a:pt x="908" y="913"/>
                      <a:pt x="824" y="369"/>
                      <a:pt x="547" y="46"/>
                    </a:cubicBezTo>
                    <a:close/>
                  </a:path>
                </a:pathLst>
              </a:custGeom>
              <a:noFill/>
              <a:ln w="25400" cap="flat" cmpd="sng" algn="ctr">
                <a:noFill/>
                <a:prstDash val="solid"/>
              </a:ln>
              <a:effectLst/>
            </p:spPr>
            <p:txBody>
              <a:bodyPr rtlCol="0" anchor="ctr"/>
              <a:lstStyle/>
              <a:p>
                <a:pPr algn="ctr" eaLnBrk="1" fontAlgn="auto" hangingPunct="1">
                  <a:spcBef>
                    <a:spcPts val="0"/>
                  </a:spcBef>
                  <a:spcAft>
                    <a:spcPts val="0"/>
                  </a:spcAft>
                </a:pPr>
                <a:endParaRPr lang="en-GB" sz="1800" kern="0" dirty="0">
                  <a:solidFill>
                    <a:prstClr val="white"/>
                  </a:solidFill>
                  <a:latin typeface="Calibri"/>
                  <a:cs typeface="+mn-cs"/>
                </a:endParaRPr>
              </a:p>
            </p:txBody>
          </p:sp>
        </p:grpSp>
        <p:sp>
          <p:nvSpPr>
            <p:cNvPr id="102" name="Freeform 6">
              <a:extLst>
                <a:ext uri="{FF2B5EF4-FFF2-40B4-BE49-F238E27FC236}">
                  <a16:creationId xmlns:a16="http://schemas.microsoft.com/office/drawing/2014/main" id="{37308D56-6E59-4B44-80DA-EBD89D9FCCEE}"/>
                </a:ext>
              </a:extLst>
            </p:cNvPr>
            <p:cNvSpPr>
              <a:spLocks/>
            </p:cNvSpPr>
            <p:nvPr/>
          </p:nvSpPr>
          <p:spPr bwMode="auto">
            <a:xfrm rot="5400000">
              <a:off x="2583897" y="1746798"/>
              <a:ext cx="1462138" cy="1502240"/>
            </a:xfrm>
            <a:custGeom>
              <a:avLst/>
              <a:gdLst>
                <a:gd name="T0" fmla="*/ 846 w 1405"/>
                <a:gd name="T1" fmla="*/ 72 h 1443"/>
                <a:gd name="T2" fmla="*/ 625 w 1405"/>
                <a:gd name="T3" fmla="*/ 61 h 1443"/>
                <a:gd name="T4" fmla="*/ 720 w 1405"/>
                <a:gd name="T5" fmla="*/ 1428 h 1443"/>
                <a:gd name="T6" fmla="*/ 846 w 1405"/>
                <a:gd name="T7" fmla="*/ 72 h 1443"/>
              </a:gdLst>
              <a:ahLst/>
              <a:cxnLst>
                <a:cxn ang="0">
                  <a:pos x="T0" y="T1"/>
                </a:cxn>
                <a:cxn ang="0">
                  <a:pos x="T2" y="T3"/>
                </a:cxn>
                <a:cxn ang="0">
                  <a:pos x="T4" y="T5"/>
                </a:cxn>
                <a:cxn ang="0">
                  <a:pos x="T6" y="T7"/>
                </a:cxn>
              </a:cxnLst>
              <a:rect l="0" t="0" r="r" b="b"/>
              <a:pathLst>
                <a:path w="1405" h="1443">
                  <a:moveTo>
                    <a:pt x="846" y="72"/>
                  </a:moveTo>
                  <a:cubicBezTo>
                    <a:pt x="789" y="5"/>
                    <a:pt x="688" y="0"/>
                    <a:pt x="625" y="61"/>
                  </a:cubicBezTo>
                  <a:cubicBezTo>
                    <a:pt x="133" y="547"/>
                    <a:pt x="0" y="1443"/>
                    <a:pt x="720" y="1428"/>
                  </a:cubicBezTo>
                  <a:cubicBezTo>
                    <a:pt x="1405" y="1414"/>
                    <a:pt x="1275" y="572"/>
                    <a:pt x="846" y="72"/>
                  </a:cubicBezTo>
                  <a:close/>
                </a:path>
              </a:pathLst>
            </a:custGeom>
            <a:gradFill flip="none" rotWithShape="1">
              <a:gsLst>
                <a:gs pos="54000">
                  <a:srgbClr val="FFFFFF">
                    <a:alpha val="0"/>
                  </a:srgbClr>
                </a:gs>
                <a:gs pos="25000">
                  <a:srgbClr val="FFFFFF">
                    <a:alpha val="0"/>
                  </a:srgbClr>
                </a:gs>
                <a:gs pos="43000">
                  <a:sysClr val="window" lastClr="FFFFFF">
                    <a:alpha val="39000"/>
                  </a:sysClr>
                </a:gs>
                <a:gs pos="99583">
                  <a:sysClr val="window" lastClr="FFFFFF">
                    <a:alpha val="0"/>
                  </a:sysClr>
                </a:gs>
                <a:gs pos="0">
                  <a:sysClr val="window" lastClr="FFFFFF">
                    <a:alpha val="0"/>
                  </a:sysClr>
                </a:gs>
              </a:gsLst>
              <a:lin ang="270000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Rectangle 4">
            <a:extLst>
              <a:ext uri="{FF2B5EF4-FFF2-40B4-BE49-F238E27FC236}">
                <a16:creationId xmlns:a16="http://schemas.microsoft.com/office/drawing/2014/main" id="{995F1B77-5479-4FF3-8E70-251636F36A14}"/>
              </a:ext>
            </a:extLst>
          </p:cNvPr>
          <p:cNvSpPr/>
          <p:nvPr/>
        </p:nvSpPr>
        <p:spPr>
          <a:xfrm>
            <a:off x="7520048" y="2166057"/>
            <a:ext cx="4106878" cy="646331"/>
          </a:xfrm>
          <a:prstGeom prst="rect">
            <a:avLst/>
          </a:prstGeom>
        </p:spPr>
        <p:txBody>
          <a:bodyPr wrap="square">
            <a:spAutoFit/>
          </a:bodyPr>
          <a:lstStyle/>
          <a:p>
            <a:pPr>
              <a:spcBef>
                <a:spcPts val="600"/>
              </a:spcBef>
              <a:spcAft>
                <a:spcPts val="600"/>
              </a:spcAft>
            </a:pPr>
            <a:r>
              <a:rPr lang="en-GB" b="1" dirty="0">
                <a:latin typeface="+mj-lt"/>
              </a:rPr>
              <a:t>Higher levels are associated with increased bleeding times</a:t>
            </a:r>
          </a:p>
        </p:txBody>
      </p:sp>
      <p:sp>
        <p:nvSpPr>
          <p:cNvPr id="9" name="&quot;Not Allowed&quot; Symbol 8">
            <a:extLst>
              <a:ext uri="{FF2B5EF4-FFF2-40B4-BE49-F238E27FC236}">
                <a16:creationId xmlns:a16="http://schemas.microsoft.com/office/drawing/2014/main" id="{B4FF9F92-94AC-4B19-86C7-645CC92ABCED}"/>
              </a:ext>
            </a:extLst>
          </p:cNvPr>
          <p:cNvSpPr/>
          <p:nvPr/>
        </p:nvSpPr>
        <p:spPr>
          <a:xfrm>
            <a:off x="374536" y="1806494"/>
            <a:ext cx="1351856" cy="1351856"/>
          </a:xfrm>
          <a:prstGeom prst="noSmoking">
            <a:avLst>
              <a:gd name="adj" fmla="val 93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7" name="Group 36">
            <a:extLst>
              <a:ext uri="{FF2B5EF4-FFF2-40B4-BE49-F238E27FC236}">
                <a16:creationId xmlns:a16="http://schemas.microsoft.com/office/drawing/2014/main" id="{D1BAD12E-0958-4521-AF85-4C5FC360DE98}"/>
              </a:ext>
            </a:extLst>
          </p:cNvPr>
          <p:cNvGrpSpPr/>
          <p:nvPr/>
        </p:nvGrpSpPr>
        <p:grpSpPr>
          <a:xfrm>
            <a:off x="917600" y="4592688"/>
            <a:ext cx="1758479" cy="1021030"/>
            <a:chOff x="917600" y="4155342"/>
            <a:chExt cx="1758479" cy="1021030"/>
          </a:xfrm>
        </p:grpSpPr>
        <p:sp>
          <p:nvSpPr>
            <p:cNvPr id="133" name="Freeform 114">
              <a:extLst>
                <a:ext uri="{FF2B5EF4-FFF2-40B4-BE49-F238E27FC236}">
                  <a16:creationId xmlns:a16="http://schemas.microsoft.com/office/drawing/2014/main" id="{5A8DCE9B-4B05-4250-A827-CCECFC2204D8}"/>
                </a:ext>
              </a:extLst>
            </p:cNvPr>
            <p:cNvSpPr/>
            <p:nvPr/>
          </p:nvSpPr>
          <p:spPr>
            <a:xfrm>
              <a:off x="917600" y="4155342"/>
              <a:ext cx="1708727" cy="1021030"/>
            </a:xfrm>
            <a:custGeom>
              <a:avLst/>
              <a:gdLst>
                <a:gd name="connsiteX0" fmla="*/ 0 w 1708727"/>
                <a:gd name="connsiteY0" fmla="*/ 0 h 937491"/>
                <a:gd name="connsiteX1" fmla="*/ 46181 w 1708727"/>
                <a:gd name="connsiteY1" fmla="*/ 198582 h 937491"/>
                <a:gd name="connsiteX2" fmla="*/ 83127 w 1708727"/>
                <a:gd name="connsiteY2" fmla="*/ 314036 h 937491"/>
                <a:gd name="connsiteX3" fmla="*/ 106218 w 1708727"/>
                <a:gd name="connsiteY3" fmla="*/ 369454 h 937491"/>
                <a:gd name="connsiteX4" fmla="*/ 138545 w 1708727"/>
                <a:gd name="connsiteY4" fmla="*/ 406400 h 937491"/>
                <a:gd name="connsiteX5" fmla="*/ 147781 w 1708727"/>
                <a:gd name="connsiteY5" fmla="*/ 447964 h 937491"/>
                <a:gd name="connsiteX6" fmla="*/ 170872 w 1708727"/>
                <a:gd name="connsiteY6" fmla="*/ 498764 h 937491"/>
                <a:gd name="connsiteX7" fmla="*/ 203200 w 1708727"/>
                <a:gd name="connsiteY7" fmla="*/ 554182 h 937491"/>
                <a:gd name="connsiteX8" fmla="*/ 240145 w 1708727"/>
                <a:gd name="connsiteY8" fmla="*/ 586509 h 937491"/>
                <a:gd name="connsiteX9" fmla="*/ 300181 w 1708727"/>
                <a:gd name="connsiteY9" fmla="*/ 623454 h 937491"/>
                <a:gd name="connsiteX10" fmla="*/ 350981 w 1708727"/>
                <a:gd name="connsiteY10" fmla="*/ 655782 h 937491"/>
                <a:gd name="connsiteX11" fmla="*/ 397163 w 1708727"/>
                <a:gd name="connsiteY11" fmla="*/ 688109 h 937491"/>
                <a:gd name="connsiteX12" fmla="*/ 484909 w 1708727"/>
                <a:gd name="connsiteY12" fmla="*/ 683491 h 937491"/>
                <a:gd name="connsiteX13" fmla="*/ 544945 w 1708727"/>
                <a:gd name="connsiteY13" fmla="*/ 725054 h 937491"/>
                <a:gd name="connsiteX14" fmla="*/ 544945 w 1708727"/>
                <a:gd name="connsiteY14" fmla="*/ 725054 h 937491"/>
                <a:gd name="connsiteX15" fmla="*/ 641927 w 1708727"/>
                <a:gd name="connsiteY15" fmla="*/ 743527 h 937491"/>
                <a:gd name="connsiteX16" fmla="*/ 660400 w 1708727"/>
                <a:gd name="connsiteY16" fmla="*/ 785091 h 937491"/>
                <a:gd name="connsiteX17" fmla="*/ 738909 w 1708727"/>
                <a:gd name="connsiteY17" fmla="*/ 785091 h 937491"/>
                <a:gd name="connsiteX18" fmla="*/ 803563 w 1708727"/>
                <a:gd name="connsiteY18" fmla="*/ 822036 h 937491"/>
                <a:gd name="connsiteX19" fmla="*/ 909781 w 1708727"/>
                <a:gd name="connsiteY19" fmla="*/ 840509 h 937491"/>
                <a:gd name="connsiteX20" fmla="*/ 965200 w 1708727"/>
                <a:gd name="connsiteY20" fmla="*/ 845127 h 937491"/>
                <a:gd name="connsiteX21" fmla="*/ 1062181 w 1708727"/>
                <a:gd name="connsiteY21" fmla="*/ 877454 h 937491"/>
                <a:gd name="connsiteX22" fmla="*/ 1112981 w 1708727"/>
                <a:gd name="connsiteY22" fmla="*/ 882073 h 937491"/>
                <a:gd name="connsiteX23" fmla="*/ 1200727 w 1708727"/>
                <a:gd name="connsiteY23" fmla="*/ 905164 h 937491"/>
                <a:gd name="connsiteX24" fmla="*/ 1256145 w 1708727"/>
                <a:gd name="connsiteY24" fmla="*/ 900545 h 937491"/>
                <a:gd name="connsiteX25" fmla="*/ 1348509 w 1708727"/>
                <a:gd name="connsiteY25" fmla="*/ 914400 h 937491"/>
                <a:gd name="connsiteX26" fmla="*/ 1445491 w 1708727"/>
                <a:gd name="connsiteY26" fmla="*/ 914400 h 937491"/>
                <a:gd name="connsiteX27" fmla="*/ 1556327 w 1708727"/>
                <a:gd name="connsiteY27" fmla="*/ 932873 h 937491"/>
                <a:gd name="connsiteX28" fmla="*/ 1556327 w 1708727"/>
                <a:gd name="connsiteY28" fmla="*/ 932873 h 937491"/>
                <a:gd name="connsiteX29" fmla="*/ 1620981 w 1708727"/>
                <a:gd name="connsiteY29" fmla="*/ 937491 h 937491"/>
                <a:gd name="connsiteX30" fmla="*/ 1662545 w 1708727"/>
                <a:gd name="connsiteY30" fmla="*/ 919018 h 937491"/>
                <a:gd name="connsiteX31" fmla="*/ 1708727 w 1708727"/>
                <a:gd name="connsiteY31" fmla="*/ 937491 h 937491"/>
                <a:gd name="connsiteX32" fmla="*/ 1708727 w 1708727"/>
                <a:gd name="connsiteY32" fmla="*/ 937491 h 93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08727" h="937491">
                  <a:moveTo>
                    <a:pt x="0" y="0"/>
                  </a:moveTo>
                  <a:lnTo>
                    <a:pt x="46181" y="198582"/>
                  </a:lnTo>
                  <a:lnTo>
                    <a:pt x="83127" y="314036"/>
                  </a:lnTo>
                  <a:lnTo>
                    <a:pt x="106218" y="369454"/>
                  </a:lnTo>
                  <a:lnTo>
                    <a:pt x="138545" y="406400"/>
                  </a:lnTo>
                  <a:lnTo>
                    <a:pt x="147781" y="447964"/>
                  </a:lnTo>
                  <a:lnTo>
                    <a:pt x="170872" y="498764"/>
                  </a:lnTo>
                  <a:lnTo>
                    <a:pt x="203200" y="554182"/>
                  </a:lnTo>
                  <a:lnTo>
                    <a:pt x="240145" y="586509"/>
                  </a:lnTo>
                  <a:lnTo>
                    <a:pt x="300181" y="623454"/>
                  </a:lnTo>
                  <a:lnTo>
                    <a:pt x="350981" y="655782"/>
                  </a:lnTo>
                  <a:lnTo>
                    <a:pt x="397163" y="688109"/>
                  </a:lnTo>
                  <a:lnTo>
                    <a:pt x="484909" y="683491"/>
                  </a:lnTo>
                  <a:lnTo>
                    <a:pt x="544945" y="725054"/>
                  </a:lnTo>
                  <a:lnTo>
                    <a:pt x="544945" y="725054"/>
                  </a:lnTo>
                  <a:lnTo>
                    <a:pt x="641927" y="743527"/>
                  </a:lnTo>
                  <a:lnTo>
                    <a:pt x="660400" y="785091"/>
                  </a:lnTo>
                  <a:lnTo>
                    <a:pt x="738909" y="785091"/>
                  </a:lnTo>
                  <a:lnTo>
                    <a:pt x="803563" y="822036"/>
                  </a:lnTo>
                  <a:lnTo>
                    <a:pt x="909781" y="840509"/>
                  </a:lnTo>
                  <a:lnTo>
                    <a:pt x="965200" y="845127"/>
                  </a:lnTo>
                  <a:lnTo>
                    <a:pt x="1062181" y="877454"/>
                  </a:lnTo>
                  <a:lnTo>
                    <a:pt x="1112981" y="882073"/>
                  </a:lnTo>
                  <a:lnTo>
                    <a:pt x="1200727" y="905164"/>
                  </a:lnTo>
                  <a:lnTo>
                    <a:pt x="1256145" y="900545"/>
                  </a:lnTo>
                  <a:lnTo>
                    <a:pt x="1348509" y="914400"/>
                  </a:lnTo>
                  <a:lnTo>
                    <a:pt x="1445491" y="914400"/>
                  </a:lnTo>
                  <a:lnTo>
                    <a:pt x="1556327" y="932873"/>
                  </a:lnTo>
                  <a:lnTo>
                    <a:pt x="1556327" y="932873"/>
                  </a:lnTo>
                  <a:lnTo>
                    <a:pt x="1620981" y="937491"/>
                  </a:lnTo>
                  <a:lnTo>
                    <a:pt x="1662545" y="919018"/>
                  </a:lnTo>
                  <a:lnTo>
                    <a:pt x="1708727" y="937491"/>
                  </a:lnTo>
                  <a:lnTo>
                    <a:pt x="1708727" y="937491"/>
                  </a:lnTo>
                </a:path>
              </a:pathLst>
            </a:custGeom>
            <a:noFill/>
            <a:ln w="19050">
              <a:solidFill>
                <a:schemeClr val="accent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Imago" pitchFamily="2" charset="0"/>
              </a:endParaRPr>
            </a:p>
          </p:txBody>
        </p:sp>
        <p:sp>
          <p:nvSpPr>
            <p:cNvPr id="121" name="TextBox 120">
              <a:extLst>
                <a:ext uri="{FF2B5EF4-FFF2-40B4-BE49-F238E27FC236}">
                  <a16:creationId xmlns:a16="http://schemas.microsoft.com/office/drawing/2014/main" id="{C04787E0-C49A-4879-BEA0-F4D85D962065}"/>
                </a:ext>
              </a:extLst>
            </p:cNvPr>
            <p:cNvSpPr txBox="1"/>
            <p:nvPr/>
          </p:nvSpPr>
          <p:spPr>
            <a:xfrm>
              <a:off x="2098677" y="4872085"/>
              <a:ext cx="577402" cy="268161"/>
            </a:xfrm>
            <a:prstGeom prst="rect">
              <a:avLst/>
            </a:prstGeom>
            <a:noFill/>
          </p:spPr>
          <p:txBody>
            <a:bodyPr wrap="none" rtlCol="0">
              <a:spAutoFit/>
            </a:bodyPr>
            <a:lstStyle/>
            <a:p>
              <a:r>
                <a:rPr lang="en-US" sz="1000" dirty="0"/>
                <a:t>Control</a:t>
              </a:r>
              <a:endParaRPr lang="en-US" sz="1000" baseline="30000" dirty="0"/>
            </a:p>
          </p:txBody>
        </p:sp>
      </p:grpSp>
      <p:grpSp>
        <p:nvGrpSpPr>
          <p:cNvPr id="26" name="Group 25">
            <a:extLst>
              <a:ext uri="{FF2B5EF4-FFF2-40B4-BE49-F238E27FC236}">
                <a16:creationId xmlns:a16="http://schemas.microsoft.com/office/drawing/2014/main" id="{11AC13AC-3B8A-4AEA-B3BD-1169BC6B75AC}"/>
              </a:ext>
            </a:extLst>
          </p:cNvPr>
          <p:cNvGrpSpPr/>
          <p:nvPr/>
        </p:nvGrpSpPr>
        <p:grpSpPr>
          <a:xfrm>
            <a:off x="533108" y="3627880"/>
            <a:ext cx="498855" cy="601682"/>
            <a:chOff x="533108" y="3190534"/>
            <a:chExt cx="498855" cy="601682"/>
          </a:xfrm>
        </p:grpSpPr>
        <p:sp>
          <p:nvSpPr>
            <p:cNvPr id="109" name="TextBox 108">
              <a:extLst>
                <a:ext uri="{FF2B5EF4-FFF2-40B4-BE49-F238E27FC236}">
                  <a16:creationId xmlns:a16="http://schemas.microsoft.com/office/drawing/2014/main" id="{C2FE615A-583C-45FE-8205-0D1F70E6C8C9}"/>
                </a:ext>
              </a:extLst>
            </p:cNvPr>
            <p:cNvSpPr txBox="1"/>
            <p:nvPr/>
          </p:nvSpPr>
          <p:spPr>
            <a:xfrm>
              <a:off x="533108" y="3190534"/>
              <a:ext cx="498855" cy="301682"/>
            </a:xfrm>
            <a:prstGeom prst="rect">
              <a:avLst/>
            </a:prstGeom>
            <a:noFill/>
          </p:spPr>
          <p:txBody>
            <a:bodyPr wrap="none" rtlCol="0">
              <a:spAutoFit/>
            </a:bodyPr>
            <a:lstStyle/>
            <a:p>
              <a:r>
                <a:rPr lang="en-US" sz="1200" b="1" dirty="0"/>
                <a:t>ADP</a:t>
              </a:r>
            </a:p>
          </p:txBody>
        </p:sp>
        <p:cxnSp>
          <p:nvCxnSpPr>
            <p:cNvPr id="125" name="Straight Arrow Connector 124">
              <a:extLst>
                <a:ext uri="{FF2B5EF4-FFF2-40B4-BE49-F238E27FC236}">
                  <a16:creationId xmlns:a16="http://schemas.microsoft.com/office/drawing/2014/main" id="{758D82CB-7664-485A-B479-8773806E9F51}"/>
                </a:ext>
              </a:extLst>
            </p:cNvPr>
            <p:cNvCxnSpPr/>
            <p:nvPr/>
          </p:nvCxnSpPr>
          <p:spPr bwMode="auto">
            <a:xfrm>
              <a:off x="832953" y="3481593"/>
              <a:ext cx="0" cy="310623"/>
            </a:xfrm>
            <a:prstGeom prst="straightConnector1">
              <a:avLst/>
            </a:prstGeom>
            <a:noFill/>
            <a:ln w="127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677F610-435C-463D-B624-886E5A72D03B}"/>
              </a:ext>
            </a:extLst>
          </p:cNvPr>
          <p:cNvGrpSpPr/>
          <p:nvPr/>
        </p:nvGrpSpPr>
        <p:grpSpPr>
          <a:xfrm>
            <a:off x="306216" y="4280846"/>
            <a:ext cx="278220" cy="1310831"/>
            <a:chOff x="306216" y="3843500"/>
            <a:chExt cx="278220" cy="1310831"/>
          </a:xfrm>
        </p:grpSpPr>
        <p:cxnSp>
          <p:nvCxnSpPr>
            <p:cNvPr id="127" name="Straight Arrow Connector 126">
              <a:extLst>
                <a:ext uri="{FF2B5EF4-FFF2-40B4-BE49-F238E27FC236}">
                  <a16:creationId xmlns:a16="http://schemas.microsoft.com/office/drawing/2014/main" id="{12C35FBF-AA80-4897-83FB-A84165F67492}"/>
                </a:ext>
              </a:extLst>
            </p:cNvPr>
            <p:cNvCxnSpPr>
              <a:cxnSpLocks/>
            </p:cNvCxnSpPr>
            <p:nvPr/>
          </p:nvCxnSpPr>
          <p:spPr bwMode="auto">
            <a:xfrm>
              <a:off x="584436" y="3843500"/>
              <a:ext cx="0" cy="1310831"/>
            </a:xfrm>
            <a:prstGeom prst="straightConnector1">
              <a:avLst/>
            </a:prstGeom>
            <a:noFill/>
            <a:ln w="127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93B87DF3-B9A0-46B3-A26E-6F304546092C}"/>
                </a:ext>
              </a:extLst>
            </p:cNvPr>
            <p:cNvSpPr txBox="1"/>
            <p:nvPr/>
          </p:nvSpPr>
          <p:spPr>
            <a:xfrm rot="16200000">
              <a:off x="-101585" y="4414867"/>
              <a:ext cx="1061823" cy="246221"/>
            </a:xfrm>
            <a:prstGeom prst="rect">
              <a:avLst/>
            </a:prstGeom>
            <a:noFill/>
          </p:spPr>
          <p:txBody>
            <a:bodyPr wrap="none" rtlCol="0">
              <a:spAutoFit/>
            </a:bodyPr>
            <a:lstStyle/>
            <a:p>
              <a:r>
                <a:rPr lang="en-US" sz="1000" b="1" dirty="0"/>
                <a:t>Aggregation </a:t>
              </a:r>
            </a:p>
          </p:txBody>
        </p:sp>
      </p:grpSp>
      <p:grpSp>
        <p:nvGrpSpPr>
          <p:cNvPr id="35" name="Group 34">
            <a:extLst>
              <a:ext uri="{FF2B5EF4-FFF2-40B4-BE49-F238E27FC236}">
                <a16:creationId xmlns:a16="http://schemas.microsoft.com/office/drawing/2014/main" id="{7900E21F-5E91-46A7-9A5F-43A9E2F338E7}"/>
              </a:ext>
            </a:extLst>
          </p:cNvPr>
          <p:cNvGrpSpPr/>
          <p:nvPr/>
        </p:nvGrpSpPr>
        <p:grpSpPr>
          <a:xfrm>
            <a:off x="658981" y="4068725"/>
            <a:ext cx="2077271" cy="357983"/>
            <a:chOff x="658981" y="3631379"/>
            <a:chExt cx="2077271" cy="357983"/>
          </a:xfrm>
        </p:grpSpPr>
        <p:sp>
          <p:nvSpPr>
            <p:cNvPr id="119" name="TextBox 118">
              <a:extLst>
                <a:ext uri="{FF2B5EF4-FFF2-40B4-BE49-F238E27FC236}">
                  <a16:creationId xmlns:a16="http://schemas.microsoft.com/office/drawing/2014/main" id="{5EEB5CD0-6318-41F2-B8C9-C92836546B2D}"/>
                </a:ext>
              </a:extLst>
            </p:cNvPr>
            <p:cNvSpPr txBox="1"/>
            <p:nvPr/>
          </p:nvSpPr>
          <p:spPr>
            <a:xfrm>
              <a:off x="1556121" y="3631379"/>
              <a:ext cx="1180131" cy="268161"/>
            </a:xfrm>
            <a:prstGeom prst="rect">
              <a:avLst/>
            </a:prstGeom>
            <a:noFill/>
          </p:spPr>
          <p:txBody>
            <a:bodyPr wrap="none" rtlCol="0">
              <a:spAutoFit/>
            </a:bodyPr>
            <a:lstStyle/>
            <a:p>
              <a:r>
                <a:rPr lang="en-US" sz="1000" dirty="0"/>
                <a:t>GDF-15 20ng mL</a:t>
              </a:r>
              <a:r>
                <a:rPr lang="en-US" sz="1000" baseline="30000" dirty="0"/>
                <a:t>-1</a:t>
              </a:r>
            </a:p>
          </p:txBody>
        </p:sp>
        <p:sp>
          <p:nvSpPr>
            <p:cNvPr id="131" name="Freeform 112">
              <a:extLst>
                <a:ext uri="{FF2B5EF4-FFF2-40B4-BE49-F238E27FC236}">
                  <a16:creationId xmlns:a16="http://schemas.microsoft.com/office/drawing/2014/main" id="{3BCAA40A-61CB-4D24-8AE2-ADCA12302B8D}"/>
                </a:ext>
              </a:extLst>
            </p:cNvPr>
            <p:cNvSpPr/>
            <p:nvPr/>
          </p:nvSpPr>
          <p:spPr>
            <a:xfrm>
              <a:off x="658981" y="3828411"/>
              <a:ext cx="1948873" cy="160951"/>
            </a:xfrm>
            <a:custGeom>
              <a:avLst/>
              <a:gdLst>
                <a:gd name="connsiteX0" fmla="*/ 0 w 1948873"/>
                <a:gd name="connsiteY0" fmla="*/ 138546 h 147782"/>
                <a:gd name="connsiteX1" fmla="*/ 0 w 1948873"/>
                <a:gd name="connsiteY1" fmla="*/ 138546 h 147782"/>
                <a:gd name="connsiteX2" fmla="*/ 73891 w 1948873"/>
                <a:gd name="connsiteY2" fmla="*/ 147782 h 147782"/>
                <a:gd name="connsiteX3" fmla="*/ 73891 w 1948873"/>
                <a:gd name="connsiteY3" fmla="*/ 147782 h 147782"/>
                <a:gd name="connsiteX4" fmla="*/ 138546 w 1948873"/>
                <a:gd name="connsiteY4" fmla="*/ 143164 h 147782"/>
                <a:gd name="connsiteX5" fmla="*/ 212437 w 1948873"/>
                <a:gd name="connsiteY5" fmla="*/ 32327 h 147782"/>
                <a:gd name="connsiteX6" fmla="*/ 235528 w 1948873"/>
                <a:gd name="connsiteY6" fmla="*/ 0 h 147782"/>
                <a:gd name="connsiteX7" fmla="*/ 346364 w 1948873"/>
                <a:gd name="connsiteY7" fmla="*/ 23091 h 147782"/>
                <a:gd name="connsiteX8" fmla="*/ 429491 w 1948873"/>
                <a:gd name="connsiteY8" fmla="*/ 23091 h 147782"/>
                <a:gd name="connsiteX9" fmla="*/ 503382 w 1948873"/>
                <a:gd name="connsiteY9" fmla="*/ 50800 h 147782"/>
                <a:gd name="connsiteX10" fmla="*/ 554182 w 1948873"/>
                <a:gd name="connsiteY10" fmla="*/ 36946 h 147782"/>
                <a:gd name="connsiteX11" fmla="*/ 604982 w 1948873"/>
                <a:gd name="connsiteY11" fmla="*/ 60036 h 147782"/>
                <a:gd name="connsiteX12" fmla="*/ 706582 w 1948873"/>
                <a:gd name="connsiteY12" fmla="*/ 60036 h 147782"/>
                <a:gd name="connsiteX13" fmla="*/ 748146 w 1948873"/>
                <a:gd name="connsiteY13" fmla="*/ 60036 h 147782"/>
                <a:gd name="connsiteX14" fmla="*/ 812800 w 1948873"/>
                <a:gd name="connsiteY14" fmla="*/ 60036 h 147782"/>
                <a:gd name="connsiteX15" fmla="*/ 872837 w 1948873"/>
                <a:gd name="connsiteY15" fmla="*/ 78509 h 147782"/>
                <a:gd name="connsiteX16" fmla="*/ 942110 w 1948873"/>
                <a:gd name="connsiteY16" fmla="*/ 69273 h 147782"/>
                <a:gd name="connsiteX17" fmla="*/ 988291 w 1948873"/>
                <a:gd name="connsiteY17" fmla="*/ 87746 h 147782"/>
                <a:gd name="connsiteX18" fmla="*/ 988291 w 1948873"/>
                <a:gd name="connsiteY18" fmla="*/ 87746 h 147782"/>
                <a:gd name="connsiteX19" fmla="*/ 1043710 w 1948873"/>
                <a:gd name="connsiteY19" fmla="*/ 83127 h 147782"/>
                <a:gd name="connsiteX20" fmla="*/ 1089891 w 1948873"/>
                <a:gd name="connsiteY20" fmla="*/ 64655 h 147782"/>
                <a:gd name="connsiteX21" fmla="*/ 1136073 w 1948873"/>
                <a:gd name="connsiteY21" fmla="*/ 87746 h 147782"/>
                <a:gd name="connsiteX22" fmla="*/ 1205346 w 1948873"/>
                <a:gd name="connsiteY22" fmla="*/ 83127 h 147782"/>
                <a:gd name="connsiteX23" fmla="*/ 1205346 w 1948873"/>
                <a:gd name="connsiteY23" fmla="*/ 83127 h 147782"/>
                <a:gd name="connsiteX24" fmla="*/ 1274619 w 1948873"/>
                <a:gd name="connsiteY24" fmla="*/ 92364 h 147782"/>
                <a:gd name="connsiteX25" fmla="*/ 1394691 w 1948873"/>
                <a:gd name="connsiteY25" fmla="*/ 87746 h 147782"/>
                <a:gd name="connsiteX26" fmla="*/ 1454728 w 1948873"/>
                <a:gd name="connsiteY26" fmla="*/ 101600 h 147782"/>
                <a:gd name="connsiteX27" fmla="*/ 1454728 w 1948873"/>
                <a:gd name="connsiteY27" fmla="*/ 101600 h 147782"/>
                <a:gd name="connsiteX28" fmla="*/ 1510146 w 1948873"/>
                <a:gd name="connsiteY28" fmla="*/ 78509 h 147782"/>
                <a:gd name="connsiteX29" fmla="*/ 1560946 w 1948873"/>
                <a:gd name="connsiteY29" fmla="*/ 110836 h 147782"/>
                <a:gd name="connsiteX30" fmla="*/ 1560946 w 1948873"/>
                <a:gd name="connsiteY30" fmla="*/ 110836 h 147782"/>
                <a:gd name="connsiteX31" fmla="*/ 1602510 w 1948873"/>
                <a:gd name="connsiteY31" fmla="*/ 87746 h 147782"/>
                <a:gd name="connsiteX32" fmla="*/ 1602510 w 1948873"/>
                <a:gd name="connsiteY32" fmla="*/ 87746 h 147782"/>
                <a:gd name="connsiteX33" fmla="*/ 1639455 w 1948873"/>
                <a:gd name="connsiteY33" fmla="*/ 69273 h 147782"/>
                <a:gd name="connsiteX34" fmla="*/ 1671782 w 1948873"/>
                <a:gd name="connsiteY34" fmla="*/ 92364 h 147782"/>
                <a:gd name="connsiteX35" fmla="*/ 1731819 w 1948873"/>
                <a:gd name="connsiteY35" fmla="*/ 83127 h 147782"/>
                <a:gd name="connsiteX36" fmla="*/ 1773382 w 1948873"/>
                <a:gd name="connsiteY36" fmla="*/ 110836 h 147782"/>
                <a:gd name="connsiteX37" fmla="*/ 1842655 w 1948873"/>
                <a:gd name="connsiteY37" fmla="*/ 110836 h 147782"/>
                <a:gd name="connsiteX38" fmla="*/ 1948873 w 1948873"/>
                <a:gd name="connsiteY38" fmla="*/ 106218 h 147782"/>
                <a:gd name="connsiteX39" fmla="*/ 1948873 w 1948873"/>
                <a:gd name="connsiteY39" fmla="*/ 106218 h 14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48873" h="147782">
                  <a:moveTo>
                    <a:pt x="0" y="138546"/>
                  </a:moveTo>
                  <a:lnTo>
                    <a:pt x="0" y="138546"/>
                  </a:lnTo>
                  <a:lnTo>
                    <a:pt x="73891" y="147782"/>
                  </a:lnTo>
                  <a:lnTo>
                    <a:pt x="73891" y="147782"/>
                  </a:lnTo>
                  <a:lnTo>
                    <a:pt x="138546" y="143164"/>
                  </a:lnTo>
                  <a:lnTo>
                    <a:pt x="212437" y="32327"/>
                  </a:lnTo>
                  <a:lnTo>
                    <a:pt x="235528" y="0"/>
                  </a:lnTo>
                  <a:lnTo>
                    <a:pt x="346364" y="23091"/>
                  </a:lnTo>
                  <a:lnTo>
                    <a:pt x="429491" y="23091"/>
                  </a:lnTo>
                  <a:lnTo>
                    <a:pt x="503382" y="50800"/>
                  </a:lnTo>
                  <a:lnTo>
                    <a:pt x="554182" y="36946"/>
                  </a:lnTo>
                  <a:lnTo>
                    <a:pt x="604982" y="60036"/>
                  </a:lnTo>
                  <a:lnTo>
                    <a:pt x="706582" y="60036"/>
                  </a:lnTo>
                  <a:lnTo>
                    <a:pt x="748146" y="60036"/>
                  </a:lnTo>
                  <a:lnTo>
                    <a:pt x="812800" y="60036"/>
                  </a:lnTo>
                  <a:lnTo>
                    <a:pt x="872837" y="78509"/>
                  </a:lnTo>
                  <a:lnTo>
                    <a:pt x="942110" y="69273"/>
                  </a:lnTo>
                  <a:lnTo>
                    <a:pt x="988291" y="87746"/>
                  </a:lnTo>
                  <a:lnTo>
                    <a:pt x="988291" y="87746"/>
                  </a:lnTo>
                  <a:lnTo>
                    <a:pt x="1043710" y="83127"/>
                  </a:lnTo>
                  <a:lnTo>
                    <a:pt x="1089891" y="64655"/>
                  </a:lnTo>
                  <a:lnTo>
                    <a:pt x="1136073" y="87746"/>
                  </a:lnTo>
                  <a:lnTo>
                    <a:pt x="1205346" y="83127"/>
                  </a:lnTo>
                  <a:lnTo>
                    <a:pt x="1205346" y="83127"/>
                  </a:lnTo>
                  <a:lnTo>
                    <a:pt x="1274619" y="92364"/>
                  </a:lnTo>
                  <a:lnTo>
                    <a:pt x="1394691" y="87746"/>
                  </a:lnTo>
                  <a:lnTo>
                    <a:pt x="1454728" y="101600"/>
                  </a:lnTo>
                  <a:lnTo>
                    <a:pt x="1454728" y="101600"/>
                  </a:lnTo>
                  <a:lnTo>
                    <a:pt x="1510146" y="78509"/>
                  </a:lnTo>
                  <a:lnTo>
                    <a:pt x="1560946" y="110836"/>
                  </a:lnTo>
                  <a:lnTo>
                    <a:pt x="1560946" y="110836"/>
                  </a:lnTo>
                  <a:lnTo>
                    <a:pt x="1602510" y="87746"/>
                  </a:lnTo>
                  <a:lnTo>
                    <a:pt x="1602510" y="87746"/>
                  </a:lnTo>
                  <a:lnTo>
                    <a:pt x="1639455" y="69273"/>
                  </a:lnTo>
                  <a:lnTo>
                    <a:pt x="1671782" y="92364"/>
                  </a:lnTo>
                  <a:lnTo>
                    <a:pt x="1731819" y="83127"/>
                  </a:lnTo>
                  <a:lnTo>
                    <a:pt x="1773382" y="110836"/>
                  </a:lnTo>
                  <a:lnTo>
                    <a:pt x="1842655" y="110836"/>
                  </a:lnTo>
                  <a:lnTo>
                    <a:pt x="1948873" y="106218"/>
                  </a:lnTo>
                  <a:lnTo>
                    <a:pt x="1948873" y="106218"/>
                  </a:lnTo>
                </a:path>
              </a:pathLst>
            </a:custGeom>
            <a:noFill/>
            <a:ln w="28575">
              <a:solidFill>
                <a:schemeClr val="accent2"/>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Imago" pitchFamily="2" charset="0"/>
              </a:endParaRPr>
            </a:p>
          </p:txBody>
        </p:sp>
      </p:grpSp>
      <p:grpSp>
        <p:nvGrpSpPr>
          <p:cNvPr id="36" name="Group 35">
            <a:extLst>
              <a:ext uri="{FF2B5EF4-FFF2-40B4-BE49-F238E27FC236}">
                <a16:creationId xmlns:a16="http://schemas.microsoft.com/office/drawing/2014/main" id="{AAF39338-D246-4B73-ACB8-F5003ED44BDD}"/>
              </a:ext>
            </a:extLst>
          </p:cNvPr>
          <p:cNvGrpSpPr/>
          <p:nvPr/>
        </p:nvGrpSpPr>
        <p:grpSpPr>
          <a:xfrm>
            <a:off x="677454" y="4280846"/>
            <a:ext cx="2058798" cy="789663"/>
            <a:chOff x="677454" y="3843500"/>
            <a:chExt cx="2058798" cy="789663"/>
          </a:xfrm>
        </p:grpSpPr>
        <p:sp>
          <p:nvSpPr>
            <p:cNvPr id="120" name="TextBox 119">
              <a:extLst>
                <a:ext uri="{FF2B5EF4-FFF2-40B4-BE49-F238E27FC236}">
                  <a16:creationId xmlns:a16="http://schemas.microsoft.com/office/drawing/2014/main" id="{39916E11-8242-48AA-96F1-ABF4F16CC9AA}"/>
                </a:ext>
              </a:extLst>
            </p:cNvPr>
            <p:cNvSpPr txBox="1"/>
            <p:nvPr/>
          </p:nvSpPr>
          <p:spPr>
            <a:xfrm>
              <a:off x="1556121" y="4280681"/>
              <a:ext cx="1180131" cy="268161"/>
            </a:xfrm>
            <a:prstGeom prst="rect">
              <a:avLst/>
            </a:prstGeom>
            <a:noFill/>
          </p:spPr>
          <p:txBody>
            <a:bodyPr wrap="none" rtlCol="0">
              <a:spAutoFit/>
            </a:bodyPr>
            <a:lstStyle/>
            <a:p>
              <a:r>
                <a:rPr lang="en-US" sz="1000" dirty="0"/>
                <a:t>GDF-15 10ng mL</a:t>
              </a:r>
              <a:r>
                <a:rPr lang="en-US" sz="1000" baseline="30000" dirty="0"/>
                <a:t>-1</a:t>
              </a:r>
            </a:p>
          </p:txBody>
        </p:sp>
        <p:sp>
          <p:nvSpPr>
            <p:cNvPr id="132" name="Freeform 113">
              <a:extLst>
                <a:ext uri="{FF2B5EF4-FFF2-40B4-BE49-F238E27FC236}">
                  <a16:creationId xmlns:a16="http://schemas.microsoft.com/office/drawing/2014/main" id="{62A2F89F-17A8-4205-BD27-8F6471B9F1DC}"/>
                </a:ext>
              </a:extLst>
            </p:cNvPr>
            <p:cNvSpPr/>
            <p:nvPr/>
          </p:nvSpPr>
          <p:spPr>
            <a:xfrm>
              <a:off x="677454" y="3843500"/>
              <a:ext cx="1925782" cy="789663"/>
            </a:xfrm>
            <a:custGeom>
              <a:avLst/>
              <a:gdLst>
                <a:gd name="connsiteX0" fmla="*/ 0 w 1925782"/>
                <a:gd name="connsiteY0" fmla="*/ 106218 h 725054"/>
                <a:gd name="connsiteX1" fmla="*/ 73891 w 1925782"/>
                <a:gd name="connsiteY1" fmla="*/ 120072 h 725054"/>
                <a:gd name="connsiteX2" fmla="*/ 138546 w 1925782"/>
                <a:gd name="connsiteY2" fmla="*/ 106218 h 725054"/>
                <a:gd name="connsiteX3" fmla="*/ 152400 w 1925782"/>
                <a:gd name="connsiteY3" fmla="*/ 4618 h 725054"/>
                <a:gd name="connsiteX4" fmla="*/ 152400 w 1925782"/>
                <a:gd name="connsiteY4" fmla="*/ 4618 h 725054"/>
                <a:gd name="connsiteX5" fmla="*/ 152400 w 1925782"/>
                <a:gd name="connsiteY5" fmla="*/ 4618 h 725054"/>
                <a:gd name="connsiteX6" fmla="*/ 152400 w 1925782"/>
                <a:gd name="connsiteY6" fmla="*/ 4618 h 725054"/>
                <a:gd name="connsiteX7" fmla="*/ 180109 w 1925782"/>
                <a:gd name="connsiteY7" fmla="*/ 0 h 725054"/>
                <a:gd name="connsiteX8" fmla="*/ 217055 w 1925782"/>
                <a:gd name="connsiteY8" fmla="*/ 217054 h 725054"/>
                <a:gd name="connsiteX9" fmla="*/ 249382 w 1925782"/>
                <a:gd name="connsiteY9" fmla="*/ 332509 h 725054"/>
                <a:gd name="connsiteX10" fmla="*/ 314037 w 1925782"/>
                <a:gd name="connsiteY10" fmla="*/ 457200 h 725054"/>
                <a:gd name="connsiteX11" fmla="*/ 350982 w 1925782"/>
                <a:gd name="connsiteY11" fmla="*/ 526472 h 725054"/>
                <a:gd name="connsiteX12" fmla="*/ 415637 w 1925782"/>
                <a:gd name="connsiteY12" fmla="*/ 554181 h 725054"/>
                <a:gd name="connsiteX13" fmla="*/ 475673 w 1925782"/>
                <a:gd name="connsiteY13" fmla="*/ 581891 h 725054"/>
                <a:gd name="connsiteX14" fmla="*/ 577273 w 1925782"/>
                <a:gd name="connsiteY14" fmla="*/ 632691 h 725054"/>
                <a:gd name="connsiteX15" fmla="*/ 683491 w 1925782"/>
                <a:gd name="connsiteY15" fmla="*/ 660400 h 725054"/>
                <a:gd name="connsiteX16" fmla="*/ 835891 w 1925782"/>
                <a:gd name="connsiteY16" fmla="*/ 678872 h 725054"/>
                <a:gd name="connsiteX17" fmla="*/ 923637 w 1925782"/>
                <a:gd name="connsiteY17" fmla="*/ 683491 h 725054"/>
                <a:gd name="connsiteX18" fmla="*/ 988291 w 1925782"/>
                <a:gd name="connsiteY18" fmla="*/ 692727 h 725054"/>
                <a:gd name="connsiteX19" fmla="*/ 988291 w 1925782"/>
                <a:gd name="connsiteY19" fmla="*/ 692727 h 725054"/>
                <a:gd name="connsiteX20" fmla="*/ 1066800 w 1925782"/>
                <a:gd name="connsiteY20" fmla="*/ 697345 h 725054"/>
                <a:gd name="connsiteX21" fmla="*/ 1163782 w 1925782"/>
                <a:gd name="connsiteY21" fmla="*/ 697345 h 725054"/>
                <a:gd name="connsiteX22" fmla="*/ 1219200 w 1925782"/>
                <a:gd name="connsiteY22" fmla="*/ 706581 h 725054"/>
                <a:gd name="connsiteX23" fmla="*/ 1260764 w 1925782"/>
                <a:gd name="connsiteY23" fmla="*/ 697345 h 725054"/>
                <a:gd name="connsiteX24" fmla="*/ 1325418 w 1925782"/>
                <a:gd name="connsiteY24" fmla="*/ 711200 h 725054"/>
                <a:gd name="connsiteX25" fmla="*/ 1427018 w 1925782"/>
                <a:gd name="connsiteY25" fmla="*/ 711200 h 725054"/>
                <a:gd name="connsiteX26" fmla="*/ 1514764 w 1925782"/>
                <a:gd name="connsiteY26" fmla="*/ 711200 h 725054"/>
                <a:gd name="connsiteX27" fmla="*/ 1611746 w 1925782"/>
                <a:gd name="connsiteY27" fmla="*/ 725054 h 725054"/>
                <a:gd name="connsiteX28" fmla="*/ 1681018 w 1925782"/>
                <a:gd name="connsiteY28" fmla="*/ 715818 h 725054"/>
                <a:gd name="connsiteX29" fmla="*/ 1731818 w 1925782"/>
                <a:gd name="connsiteY29" fmla="*/ 715818 h 725054"/>
                <a:gd name="connsiteX30" fmla="*/ 1787237 w 1925782"/>
                <a:gd name="connsiteY30" fmla="*/ 711200 h 725054"/>
                <a:gd name="connsiteX31" fmla="*/ 1865746 w 1925782"/>
                <a:gd name="connsiteY31" fmla="*/ 725054 h 725054"/>
                <a:gd name="connsiteX32" fmla="*/ 1925782 w 1925782"/>
                <a:gd name="connsiteY32" fmla="*/ 697345 h 725054"/>
                <a:gd name="connsiteX33" fmla="*/ 1925782 w 1925782"/>
                <a:gd name="connsiteY33" fmla="*/ 697345 h 72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25782" h="725054">
                  <a:moveTo>
                    <a:pt x="0" y="106218"/>
                  </a:moveTo>
                  <a:lnTo>
                    <a:pt x="73891" y="120072"/>
                  </a:lnTo>
                  <a:lnTo>
                    <a:pt x="138546" y="106218"/>
                  </a:lnTo>
                  <a:lnTo>
                    <a:pt x="152400" y="4618"/>
                  </a:lnTo>
                  <a:lnTo>
                    <a:pt x="152400" y="4618"/>
                  </a:lnTo>
                  <a:lnTo>
                    <a:pt x="152400" y="4618"/>
                  </a:lnTo>
                  <a:lnTo>
                    <a:pt x="152400" y="4618"/>
                  </a:lnTo>
                  <a:lnTo>
                    <a:pt x="180109" y="0"/>
                  </a:lnTo>
                  <a:lnTo>
                    <a:pt x="217055" y="217054"/>
                  </a:lnTo>
                  <a:lnTo>
                    <a:pt x="249382" y="332509"/>
                  </a:lnTo>
                  <a:lnTo>
                    <a:pt x="314037" y="457200"/>
                  </a:lnTo>
                  <a:lnTo>
                    <a:pt x="350982" y="526472"/>
                  </a:lnTo>
                  <a:lnTo>
                    <a:pt x="415637" y="554181"/>
                  </a:lnTo>
                  <a:lnTo>
                    <a:pt x="475673" y="581891"/>
                  </a:lnTo>
                  <a:lnTo>
                    <a:pt x="577273" y="632691"/>
                  </a:lnTo>
                  <a:lnTo>
                    <a:pt x="683491" y="660400"/>
                  </a:lnTo>
                  <a:lnTo>
                    <a:pt x="835891" y="678872"/>
                  </a:lnTo>
                  <a:lnTo>
                    <a:pt x="923637" y="683491"/>
                  </a:lnTo>
                  <a:lnTo>
                    <a:pt x="988291" y="692727"/>
                  </a:lnTo>
                  <a:lnTo>
                    <a:pt x="988291" y="692727"/>
                  </a:lnTo>
                  <a:lnTo>
                    <a:pt x="1066800" y="697345"/>
                  </a:lnTo>
                  <a:lnTo>
                    <a:pt x="1163782" y="697345"/>
                  </a:lnTo>
                  <a:lnTo>
                    <a:pt x="1219200" y="706581"/>
                  </a:lnTo>
                  <a:lnTo>
                    <a:pt x="1260764" y="697345"/>
                  </a:lnTo>
                  <a:lnTo>
                    <a:pt x="1325418" y="711200"/>
                  </a:lnTo>
                  <a:lnTo>
                    <a:pt x="1427018" y="711200"/>
                  </a:lnTo>
                  <a:lnTo>
                    <a:pt x="1514764" y="711200"/>
                  </a:lnTo>
                  <a:lnTo>
                    <a:pt x="1611746" y="725054"/>
                  </a:lnTo>
                  <a:lnTo>
                    <a:pt x="1681018" y="715818"/>
                  </a:lnTo>
                  <a:lnTo>
                    <a:pt x="1731818" y="715818"/>
                  </a:lnTo>
                  <a:lnTo>
                    <a:pt x="1787237" y="711200"/>
                  </a:lnTo>
                  <a:lnTo>
                    <a:pt x="1865746" y="725054"/>
                  </a:lnTo>
                  <a:lnTo>
                    <a:pt x="1925782" y="697345"/>
                  </a:lnTo>
                  <a:lnTo>
                    <a:pt x="1925782" y="697345"/>
                  </a:lnTo>
                </a:path>
              </a:pathLst>
            </a:custGeom>
            <a:noFill/>
            <a:ln w="28575">
              <a:solidFill>
                <a:schemeClr val="accent2"/>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Imago" pitchFamily="2" charset="0"/>
              </a:endParaRPr>
            </a:p>
          </p:txBody>
        </p:sp>
      </p:grpSp>
      <p:grpSp>
        <p:nvGrpSpPr>
          <p:cNvPr id="40" name="Group 39">
            <a:extLst>
              <a:ext uri="{FF2B5EF4-FFF2-40B4-BE49-F238E27FC236}">
                <a16:creationId xmlns:a16="http://schemas.microsoft.com/office/drawing/2014/main" id="{7AEF400E-24C4-4DF2-B217-24C9E0F38000}"/>
              </a:ext>
            </a:extLst>
          </p:cNvPr>
          <p:cNvGrpSpPr/>
          <p:nvPr/>
        </p:nvGrpSpPr>
        <p:grpSpPr>
          <a:xfrm>
            <a:off x="3420833" y="4380110"/>
            <a:ext cx="2246472" cy="1162282"/>
            <a:chOff x="4015901" y="3942764"/>
            <a:chExt cx="2246472" cy="1162282"/>
          </a:xfrm>
        </p:grpSpPr>
        <p:sp>
          <p:nvSpPr>
            <p:cNvPr id="136" name="Freeform 117">
              <a:extLst>
                <a:ext uri="{FF2B5EF4-FFF2-40B4-BE49-F238E27FC236}">
                  <a16:creationId xmlns:a16="http://schemas.microsoft.com/office/drawing/2014/main" id="{7A763B51-8A57-415E-A7C2-D03B507E85E0}"/>
                </a:ext>
              </a:extLst>
            </p:cNvPr>
            <p:cNvSpPr/>
            <p:nvPr/>
          </p:nvSpPr>
          <p:spPr>
            <a:xfrm>
              <a:off x="4015901" y="3942764"/>
              <a:ext cx="2169160" cy="1162282"/>
            </a:xfrm>
            <a:custGeom>
              <a:avLst/>
              <a:gdLst>
                <a:gd name="connsiteX0" fmla="*/ 0 w 1971964"/>
                <a:gd name="connsiteY0" fmla="*/ 41564 h 1029855"/>
                <a:gd name="connsiteX1" fmla="*/ 115455 w 1971964"/>
                <a:gd name="connsiteY1" fmla="*/ 60036 h 1029855"/>
                <a:gd name="connsiteX2" fmla="*/ 166255 w 1971964"/>
                <a:gd name="connsiteY2" fmla="*/ 0 h 1029855"/>
                <a:gd name="connsiteX3" fmla="*/ 189345 w 1971964"/>
                <a:gd name="connsiteY3" fmla="*/ 60036 h 1029855"/>
                <a:gd name="connsiteX4" fmla="*/ 226291 w 1971964"/>
                <a:gd name="connsiteY4" fmla="*/ 203200 h 1029855"/>
                <a:gd name="connsiteX5" fmla="*/ 240145 w 1971964"/>
                <a:gd name="connsiteY5" fmla="*/ 314036 h 1029855"/>
                <a:gd name="connsiteX6" fmla="*/ 249382 w 1971964"/>
                <a:gd name="connsiteY6" fmla="*/ 484909 h 1029855"/>
                <a:gd name="connsiteX7" fmla="*/ 281709 w 1971964"/>
                <a:gd name="connsiteY7" fmla="*/ 581891 h 1029855"/>
                <a:gd name="connsiteX8" fmla="*/ 300182 w 1971964"/>
                <a:gd name="connsiteY8" fmla="*/ 637309 h 1029855"/>
                <a:gd name="connsiteX9" fmla="*/ 341745 w 1971964"/>
                <a:gd name="connsiteY9" fmla="*/ 711200 h 1029855"/>
                <a:gd name="connsiteX10" fmla="*/ 387927 w 1971964"/>
                <a:gd name="connsiteY10" fmla="*/ 771236 h 1029855"/>
                <a:gd name="connsiteX11" fmla="*/ 443345 w 1971964"/>
                <a:gd name="connsiteY11" fmla="*/ 835891 h 1029855"/>
                <a:gd name="connsiteX12" fmla="*/ 475673 w 1971964"/>
                <a:gd name="connsiteY12" fmla="*/ 872836 h 1029855"/>
                <a:gd name="connsiteX13" fmla="*/ 475673 w 1971964"/>
                <a:gd name="connsiteY13" fmla="*/ 872836 h 1029855"/>
                <a:gd name="connsiteX14" fmla="*/ 535709 w 1971964"/>
                <a:gd name="connsiteY14" fmla="*/ 900545 h 1029855"/>
                <a:gd name="connsiteX15" fmla="*/ 701964 w 1971964"/>
                <a:gd name="connsiteY15" fmla="*/ 937491 h 1029855"/>
                <a:gd name="connsiteX16" fmla="*/ 826655 w 1971964"/>
                <a:gd name="connsiteY16" fmla="*/ 965200 h 1029855"/>
                <a:gd name="connsiteX17" fmla="*/ 919018 w 1971964"/>
                <a:gd name="connsiteY17" fmla="*/ 965200 h 1029855"/>
                <a:gd name="connsiteX18" fmla="*/ 997527 w 1971964"/>
                <a:gd name="connsiteY18" fmla="*/ 979055 h 1029855"/>
                <a:gd name="connsiteX19" fmla="*/ 1099127 w 1971964"/>
                <a:gd name="connsiteY19" fmla="*/ 997527 h 1029855"/>
                <a:gd name="connsiteX20" fmla="*/ 1260764 w 1971964"/>
                <a:gd name="connsiteY20" fmla="*/ 988291 h 1029855"/>
                <a:gd name="connsiteX21" fmla="*/ 1260764 w 1971964"/>
                <a:gd name="connsiteY21" fmla="*/ 988291 h 1029855"/>
                <a:gd name="connsiteX22" fmla="*/ 1343891 w 1971964"/>
                <a:gd name="connsiteY22" fmla="*/ 983673 h 1029855"/>
                <a:gd name="connsiteX23" fmla="*/ 1408545 w 1971964"/>
                <a:gd name="connsiteY23" fmla="*/ 1002145 h 1029855"/>
                <a:gd name="connsiteX24" fmla="*/ 1542473 w 1971964"/>
                <a:gd name="connsiteY24" fmla="*/ 1002145 h 1029855"/>
                <a:gd name="connsiteX25" fmla="*/ 1620982 w 1971964"/>
                <a:gd name="connsiteY25" fmla="*/ 1011382 h 1029855"/>
                <a:gd name="connsiteX26" fmla="*/ 1694873 w 1971964"/>
                <a:gd name="connsiteY26" fmla="*/ 1002145 h 1029855"/>
                <a:gd name="connsiteX27" fmla="*/ 1778000 w 1971964"/>
                <a:gd name="connsiteY27" fmla="*/ 1029855 h 1029855"/>
                <a:gd name="connsiteX28" fmla="*/ 1847273 w 1971964"/>
                <a:gd name="connsiteY28" fmla="*/ 1006764 h 1029855"/>
                <a:gd name="connsiteX29" fmla="*/ 1930400 w 1971964"/>
                <a:gd name="connsiteY29" fmla="*/ 1025236 h 1029855"/>
                <a:gd name="connsiteX30" fmla="*/ 1971964 w 1971964"/>
                <a:gd name="connsiteY30" fmla="*/ 1020618 h 10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1964" h="1029855">
                  <a:moveTo>
                    <a:pt x="0" y="41564"/>
                  </a:moveTo>
                  <a:lnTo>
                    <a:pt x="115455" y="60036"/>
                  </a:lnTo>
                  <a:lnTo>
                    <a:pt x="166255" y="0"/>
                  </a:lnTo>
                  <a:lnTo>
                    <a:pt x="189345" y="60036"/>
                  </a:lnTo>
                  <a:lnTo>
                    <a:pt x="226291" y="203200"/>
                  </a:lnTo>
                  <a:lnTo>
                    <a:pt x="240145" y="314036"/>
                  </a:lnTo>
                  <a:lnTo>
                    <a:pt x="249382" y="484909"/>
                  </a:lnTo>
                  <a:lnTo>
                    <a:pt x="281709" y="581891"/>
                  </a:lnTo>
                  <a:lnTo>
                    <a:pt x="300182" y="637309"/>
                  </a:lnTo>
                  <a:lnTo>
                    <a:pt x="341745" y="711200"/>
                  </a:lnTo>
                  <a:lnTo>
                    <a:pt x="387927" y="771236"/>
                  </a:lnTo>
                  <a:lnTo>
                    <a:pt x="443345" y="835891"/>
                  </a:lnTo>
                  <a:lnTo>
                    <a:pt x="475673" y="872836"/>
                  </a:lnTo>
                  <a:lnTo>
                    <a:pt x="475673" y="872836"/>
                  </a:lnTo>
                  <a:lnTo>
                    <a:pt x="535709" y="900545"/>
                  </a:lnTo>
                  <a:lnTo>
                    <a:pt x="701964" y="937491"/>
                  </a:lnTo>
                  <a:lnTo>
                    <a:pt x="826655" y="965200"/>
                  </a:lnTo>
                  <a:lnTo>
                    <a:pt x="919018" y="965200"/>
                  </a:lnTo>
                  <a:lnTo>
                    <a:pt x="997527" y="979055"/>
                  </a:lnTo>
                  <a:lnTo>
                    <a:pt x="1099127" y="997527"/>
                  </a:lnTo>
                  <a:lnTo>
                    <a:pt x="1260764" y="988291"/>
                  </a:lnTo>
                  <a:lnTo>
                    <a:pt x="1260764" y="988291"/>
                  </a:lnTo>
                  <a:lnTo>
                    <a:pt x="1343891" y="983673"/>
                  </a:lnTo>
                  <a:lnTo>
                    <a:pt x="1408545" y="1002145"/>
                  </a:lnTo>
                  <a:lnTo>
                    <a:pt x="1542473" y="1002145"/>
                  </a:lnTo>
                  <a:lnTo>
                    <a:pt x="1620982" y="1011382"/>
                  </a:lnTo>
                  <a:lnTo>
                    <a:pt x="1694873" y="1002145"/>
                  </a:lnTo>
                  <a:lnTo>
                    <a:pt x="1778000" y="1029855"/>
                  </a:lnTo>
                  <a:lnTo>
                    <a:pt x="1847273" y="1006764"/>
                  </a:lnTo>
                  <a:lnTo>
                    <a:pt x="1930400" y="1025236"/>
                  </a:lnTo>
                  <a:lnTo>
                    <a:pt x="1971964" y="1020618"/>
                  </a:lnTo>
                </a:path>
              </a:pathLst>
            </a:custGeom>
            <a:noFill/>
            <a:ln w="19050">
              <a:solidFill>
                <a:schemeClr val="accent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Imago" pitchFamily="2" charset="0"/>
              </a:endParaRPr>
            </a:p>
          </p:txBody>
        </p:sp>
        <p:sp>
          <p:nvSpPr>
            <p:cNvPr id="124" name="TextBox 123">
              <a:extLst>
                <a:ext uri="{FF2B5EF4-FFF2-40B4-BE49-F238E27FC236}">
                  <a16:creationId xmlns:a16="http://schemas.microsoft.com/office/drawing/2014/main" id="{52B77497-9677-4DF8-A1E3-5B3E6147D06D}"/>
                </a:ext>
              </a:extLst>
            </p:cNvPr>
            <p:cNvSpPr txBox="1"/>
            <p:nvPr/>
          </p:nvSpPr>
          <p:spPr>
            <a:xfrm>
              <a:off x="5627231" y="4807464"/>
              <a:ext cx="635142" cy="277882"/>
            </a:xfrm>
            <a:prstGeom prst="rect">
              <a:avLst/>
            </a:prstGeom>
            <a:noFill/>
          </p:spPr>
          <p:txBody>
            <a:bodyPr wrap="none" rtlCol="0">
              <a:spAutoFit/>
            </a:bodyPr>
            <a:lstStyle/>
            <a:p>
              <a:r>
                <a:rPr lang="en-US" sz="1000" dirty="0"/>
                <a:t>Control</a:t>
              </a:r>
              <a:endParaRPr lang="en-US" sz="1000" baseline="30000" dirty="0"/>
            </a:p>
          </p:txBody>
        </p:sp>
      </p:grpSp>
      <p:grpSp>
        <p:nvGrpSpPr>
          <p:cNvPr id="27" name="Group 26">
            <a:extLst>
              <a:ext uri="{FF2B5EF4-FFF2-40B4-BE49-F238E27FC236}">
                <a16:creationId xmlns:a16="http://schemas.microsoft.com/office/drawing/2014/main" id="{27C990BE-D8C6-42D9-A43B-12D612AABC77}"/>
              </a:ext>
            </a:extLst>
          </p:cNvPr>
          <p:cNvGrpSpPr/>
          <p:nvPr/>
        </p:nvGrpSpPr>
        <p:grpSpPr>
          <a:xfrm>
            <a:off x="3267132" y="3613453"/>
            <a:ext cx="816762" cy="628413"/>
            <a:chOff x="3862200" y="3176107"/>
            <a:chExt cx="816762" cy="628413"/>
          </a:xfrm>
        </p:grpSpPr>
        <p:sp>
          <p:nvSpPr>
            <p:cNvPr id="110" name="TextBox 109">
              <a:extLst>
                <a:ext uri="{FF2B5EF4-FFF2-40B4-BE49-F238E27FC236}">
                  <a16:creationId xmlns:a16="http://schemas.microsoft.com/office/drawing/2014/main" id="{D2734DEE-6D52-4892-B68B-5C7D84AE633F}"/>
                </a:ext>
              </a:extLst>
            </p:cNvPr>
            <p:cNvSpPr txBox="1"/>
            <p:nvPr/>
          </p:nvSpPr>
          <p:spPr>
            <a:xfrm>
              <a:off x="3862200" y="3176107"/>
              <a:ext cx="816762" cy="312618"/>
            </a:xfrm>
            <a:prstGeom prst="rect">
              <a:avLst/>
            </a:prstGeom>
            <a:noFill/>
          </p:spPr>
          <p:txBody>
            <a:bodyPr wrap="none" rtlCol="0">
              <a:spAutoFit/>
            </a:bodyPr>
            <a:lstStyle/>
            <a:p>
              <a:r>
                <a:rPr lang="en-US" sz="1200" b="1" dirty="0"/>
                <a:t>U46619</a:t>
              </a:r>
            </a:p>
          </p:txBody>
        </p:sp>
        <p:cxnSp>
          <p:nvCxnSpPr>
            <p:cNvPr id="126" name="Straight Arrow Connector 125">
              <a:extLst>
                <a:ext uri="{FF2B5EF4-FFF2-40B4-BE49-F238E27FC236}">
                  <a16:creationId xmlns:a16="http://schemas.microsoft.com/office/drawing/2014/main" id="{D4AD15AD-5C9E-46A3-9D20-B79BB368AD7E}"/>
                </a:ext>
              </a:extLst>
            </p:cNvPr>
            <p:cNvCxnSpPr/>
            <p:nvPr/>
          </p:nvCxnSpPr>
          <p:spPr bwMode="auto">
            <a:xfrm>
              <a:off x="4192030" y="3482638"/>
              <a:ext cx="0" cy="321882"/>
            </a:xfrm>
            <a:prstGeom prst="straightConnector1">
              <a:avLst/>
            </a:prstGeom>
            <a:noFill/>
            <a:ln w="127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6339D190-9845-4B07-9553-1F5863DB1B81}"/>
              </a:ext>
            </a:extLst>
          </p:cNvPr>
          <p:cNvGrpSpPr/>
          <p:nvPr/>
        </p:nvGrpSpPr>
        <p:grpSpPr>
          <a:xfrm>
            <a:off x="3017551" y="4305584"/>
            <a:ext cx="306042" cy="1288368"/>
            <a:chOff x="3612619" y="3868238"/>
            <a:chExt cx="306042" cy="1288368"/>
          </a:xfrm>
        </p:grpSpPr>
        <p:cxnSp>
          <p:nvCxnSpPr>
            <p:cNvPr id="128" name="Straight Arrow Connector 127">
              <a:extLst>
                <a:ext uri="{FF2B5EF4-FFF2-40B4-BE49-F238E27FC236}">
                  <a16:creationId xmlns:a16="http://schemas.microsoft.com/office/drawing/2014/main" id="{A805CAA4-06A3-47D2-91B4-D8731B4DE55E}"/>
                </a:ext>
              </a:extLst>
            </p:cNvPr>
            <p:cNvCxnSpPr/>
            <p:nvPr/>
          </p:nvCxnSpPr>
          <p:spPr bwMode="auto">
            <a:xfrm>
              <a:off x="3918661" y="3868238"/>
              <a:ext cx="0" cy="1288368"/>
            </a:xfrm>
            <a:prstGeom prst="straightConnector1">
              <a:avLst/>
            </a:prstGeom>
            <a:noFill/>
            <a:ln w="127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CC58F263-764C-4D3C-91FA-1BB99E7AEFF2}"/>
                </a:ext>
              </a:extLst>
            </p:cNvPr>
            <p:cNvSpPr txBox="1"/>
            <p:nvPr/>
          </p:nvSpPr>
          <p:spPr>
            <a:xfrm rot="16200000">
              <a:off x="3228639" y="4360659"/>
              <a:ext cx="1038804" cy="270843"/>
            </a:xfrm>
            <a:prstGeom prst="rect">
              <a:avLst/>
            </a:prstGeom>
            <a:noFill/>
          </p:spPr>
          <p:txBody>
            <a:bodyPr wrap="none" rtlCol="0">
              <a:spAutoFit/>
            </a:bodyPr>
            <a:lstStyle/>
            <a:p>
              <a:r>
                <a:rPr lang="en-US" sz="1000" b="1" dirty="0"/>
                <a:t>Aggregation</a:t>
              </a:r>
            </a:p>
          </p:txBody>
        </p:sp>
      </p:grpSp>
      <p:grpSp>
        <p:nvGrpSpPr>
          <p:cNvPr id="38" name="Group 37">
            <a:extLst>
              <a:ext uri="{FF2B5EF4-FFF2-40B4-BE49-F238E27FC236}">
                <a16:creationId xmlns:a16="http://schemas.microsoft.com/office/drawing/2014/main" id="{9CD5A73D-CC46-4D61-BCE6-9FAD28B67B51}"/>
              </a:ext>
            </a:extLst>
          </p:cNvPr>
          <p:cNvGrpSpPr/>
          <p:nvPr/>
        </p:nvGrpSpPr>
        <p:grpSpPr>
          <a:xfrm>
            <a:off x="3441153" y="4123073"/>
            <a:ext cx="2270691" cy="340430"/>
            <a:chOff x="4036221" y="3685727"/>
            <a:chExt cx="2270691" cy="340430"/>
          </a:xfrm>
        </p:grpSpPr>
        <p:sp>
          <p:nvSpPr>
            <p:cNvPr id="122" name="TextBox 121">
              <a:extLst>
                <a:ext uri="{FF2B5EF4-FFF2-40B4-BE49-F238E27FC236}">
                  <a16:creationId xmlns:a16="http://schemas.microsoft.com/office/drawing/2014/main" id="{E24C1790-C74D-453A-9B66-BE118197C67C}"/>
                </a:ext>
              </a:extLst>
            </p:cNvPr>
            <p:cNvSpPr txBox="1"/>
            <p:nvPr/>
          </p:nvSpPr>
          <p:spPr>
            <a:xfrm>
              <a:off x="5008768" y="3685727"/>
              <a:ext cx="1298144" cy="277882"/>
            </a:xfrm>
            <a:prstGeom prst="rect">
              <a:avLst/>
            </a:prstGeom>
            <a:noFill/>
          </p:spPr>
          <p:txBody>
            <a:bodyPr wrap="none" rtlCol="0">
              <a:spAutoFit/>
            </a:bodyPr>
            <a:lstStyle/>
            <a:p>
              <a:r>
                <a:rPr lang="en-US" sz="1000" dirty="0"/>
                <a:t>GDF-15 20ng mL</a:t>
              </a:r>
              <a:r>
                <a:rPr lang="en-US" sz="1000" baseline="30000" dirty="0"/>
                <a:t>-1</a:t>
              </a:r>
            </a:p>
          </p:txBody>
        </p:sp>
        <p:sp>
          <p:nvSpPr>
            <p:cNvPr id="134" name="Freeform 115">
              <a:extLst>
                <a:ext uri="{FF2B5EF4-FFF2-40B4-BE49-F238E27FC236}">
                  <a16:creationId xmlns:a16="http://schemas.microsoft.com/office/drawing/2014/main" id="{9EC17A50-70B9-4672-A192-585559F1BD51}"/>
                </a:ext>
              </a:extLst>
            </p:cNvPr>
            <p:cNvSpPr/>
            <p:nvPr/>
          </p:nvSpPr>
          <p:spPr>
            <a:xfrm>
              <a:off x="4036221" y="3911492"/>
              <a:ext cx="2138679" cy="114665"/>
            </a:xfrm>
            <a:custGeom>
              <a:avLst/>
              <a:gdLst>
                <a:gd name="connsiteX0" fmla="*/ 0 w 1944254"/>
                <a:gd name="connsiteY0" fmla="*/ 78509 h 101600"/>
                <a:gd name="connsiteX1" fmla="*/ 101600 w 1944254"/>
                <a:gd name="connsiteY1" fmla="*/ 87745 h 101600"/>
                <a:gd name="connsiteX2" fmla="*/ 147782 w 1944254"/>
                <a:gd name="connsiteY2" fmla="*/ 0 h 101600"/>
                <a:gd name="connsiteX3" fmla="*/ 383309 w 1944254"/>
                <a:gd name="connsiteY3" fmla="*/ 0 h 101600"/>
                <a:gd name="connsiteX4" fmla="*/ 563418 w 1944254"/>
                <a:gd name="connsiteY4" fmla="*/ 9236 h 101600"/>
                <a:gd name="connsiteX5" fmla="*/ 692727 w 1944254"/>
                <a:gd name="connsiteY5" fmla="*/ 36945 h 101600"/>
                <a:gd name="connsiteX6" fmla="*/ 757382 w 1944254"/>
                <a:gd name="connsiteY6" fmla="*/ 41564 h 101600"/>
                <a:gd name="connsiteX7" fmla="*/ 822036 w 1944254"/>
                <a:gd name="connsiteY7" fmla="*/ 50800 h 101600"/>
                <a:gd name="connsiteX8" fmla="*/ 877454 w 1944254"/>
                <a:gd name="connsiteY8" fmla="*/ 50800 h 101600"/>
                <a:gd name="connsiteX9" fmla="*/ 960582 w 1944254"/>
                <a:gd name="connsiteY9" fmla="*/ 50800 h 101600"/>
                <a:gd name="connsiteX10" fmla="*/ 1094509 w 1944254"/>
                <a:gd name="connsiteY10" fmla="*/ 55418 h 101600"/>
                <a:gd name="connsiteX11" fmla="*/ 1228436 w 1944254"/>
                <a:gd name="connsiteY11" fmla="*/ 73891 h 101600"/>
                <a:gd name="connsiteX12" fmla="*/ 1394691 w 1944254"/>
                <a:gd name="connsiteY12" fmla="*/ 78509 h 101600"/>
                <a:gd name="connsiteX13" fmla="*/ 1487054 w 1944254"/>
                <a:gd name="connsiteY13" fmla="*/ 92364 h 101600"/>
                <a:gd name="connsiteX14" fmla="*/ 1630218 w 1944254"/>
                <a:gd name="connsiteY14" fmla="*/ 92364 h 101600"/>
                <a:gd name="connsiteX15" fmla="*/ 1782618 w 1944254"/>
                <a:gd name="connsiteY15" fmla="*/ 101600 h 101600"/>
                <a:gd name="connsiteX16" fmla="*/ 1944254 w 1944254"/>
                <a:gd name="connsiteY16" fmla="*/ 1016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44254" h="101600">
                  <a:moveTo>
                    <a:pt x="0" y="78509"/>
                  </a:moveTo>
                  <a:lnTo>
                    <a:pt x="101600" y="87745"/>
                  </a:lnTo>
                  <a:lnTo>
                    <a:pt x="147782" y="0"/>
                  </a:lnTo>
                  <a:lnTo>
                    <a:pt x="383309" y="0"/>
                  </a:lnTo>
                  <a:lnTo>
                    <a:pt x="563418" y="9236"/>
                  </a:lnTo>
                  <a:lnTo>
                    <a:pt x="692727" y="36945"/>
                  </a:lnTo>
                  <a:lnTo>
                    <a:pt x="757382" y="41564"/>
                  </a:lnTo>
                  <a:lnTo>
                    <a:pt x="822036" y="50800"/>
                  </a:lnTo>
                  <a:lnTo>
                    <a:pt x="877454" y="50800"/>
                  </a:lnTo>
                  <a:lnTo>
                    <a:pt x="960582" y="50800"/>
                  </a:lnTo>
                  <a:lnTo>
                    <a:pt x="1094509" y="55418"/>
                  </a:lnTo>
                  <a:lnTo>
                    <a:pt x="1228436" y="73891"/>
                  </a:lnTo>
                  <a:lnTo>
                    <a:pt x="1394691" y="78509"/>
                  </a:lnTo>
                  <a:lnTo>
                    <a:pt x="1487054" y="92364"/>
                  </a:lnTo>
                  <a:lnTo>
                    <a:pt x="1630218" y="92364"/>
                  </a:lnTo>
                  <a:lnTo>
                    <a:pt x="1782618" y="101600"/>
                  </a:lnTo>
                  <a:lnTo>
                    <a:pt x="1944254" y="101600"/>
                  </a:lnTo>
                </a:path>
              </a:pathLst>
            </a:custGeom>
            <a:noFill/>
            <a:ln w="19050">
              <a:solidFill>
                <a:schemeClr val="accent2"/>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tx1"/>
                </a:solidFill>
                <a:effectLst/>
                <a:latin typeface="Imago" pitchFamily="2" charset="0"/>
              </a:endParaRPr>
            </a:p>
          </p:txBody>
        </p:sp>
      </p:grpSp>
      <p:grpSp>
        <p:nvGrpSpPr>
          <p:cNvPr id="39" name="Group 38">
            <a:extLst>
              <a:ext uri="{FF2B5EF4-FFF2-40B4-BE49-F238E27FC236}">
                <a16:creationId xmlns:a16="http://schemas.microsoft.com/office/drawing/2014/main" id="{497869D9-11C6-454C-831E-609585CFD21C}"/>
              </a:ext>
            </a:extLst>
          </p:cNvPr>
          <p:cNvGrpSpPr/>
          <p:nvPr/>
        </p:nvGrpSpPr>
        <p:grpSpPr>
          <a:xfrm>
            <a:off x="3446233" y="4338414"/>
            <a:ext cx="2269576" cy="839136"/>
            <a:chOff x="4041301" y="3901068"/>
            <a:chExt cx="2269576" cy="839136"/>
          </a:xfrm>
        </p:grpSpPr>
        <p:sp>
          <p:nvSpPr>
            <p:cNvPr id="123" name="TextBox 122">
              <a:extLst>
                <a:ext uri="{FF2B5EF4-FFF2-40B4-BE49-F238E27FC236}">
                  <a16:creationId xmlns:a16="http://schemas.microsoft.com/office/drawing/2014/main" id="{1FE2C512-0697-41CB-8808-BFE43CA2A6FD}"/>
                </a:ext>
              </a:extLst>
            </p:cNvPr>
            <p:cNvSpPr txBox="1"/>
            <p:nvPr/>
          </p:nvSpPr>
          <p:spPr>
            <a:xfrm>
              <a:off x="5012733" y="4414762"/>
              <a:ext cx="1298144" cy="277882"/>
            </a:xfrm>
            <a:prstGeom prst="rect">
              <a:avLst/>
            </a:prstGeom>
            <a:noFill/>
          </p:spPr>
          <p:txBody>
            <a:bodyPr wrap="none" rtlCol="0">
              <a:spAutoFit/>
            </a:bodyPr>
            <a:lstStyle/>
            <a:p>
              <a:r>
                <a:rPr lang="en-US" sz="1000" dirty="0"/>
                <a:t>GDF-15 10ng mL</a:t>
              </a:r>
              <a:r>
                <a:rPr lang="en-US" sz="1000" baseline="30000" dirty="0"/>
                <a:t>-1</a:t>
              </a:r>
            </a:p>
          </p:txBody>
        </p:sp>
        <p:sp>
          <p:nvSpPr>
            <p:cNvPr id="135" name="Freeform 116">
              <a:extLst>
                <a:ext uri="{FF2B5EF4-FFF2-40B4-BE49-F238E27FC236}">
                  <a16:creationId xmlns:a16="http://schemas.microsoft.com/office/drawing/2014/main" id="{A0FC2D06-4829-4E55-B4E6-9BA52CC9DA3B}"/>
                </a:ext>
              </a:extLst>
            </p:cNvPr>
            <p:cNvSpPr/>
            <p:nvPr/>
          </p:nvSpPr>
          <p:spPr>
            <a:xfrm>
              <a:off x="4041301" y="3901068"/>
              <a:ext cx="2138679" cy="839136"/>
            </a:xfrm>
            <a:custGeom>
              <a:avLst/>
              <a:gdLst>
                <a:gd name="connsiteX0" fmla="*/ 0 w 1944254"/>
                <a:gd name="connsiteY0" fmla="*/ 87745 h 743527"/>
                <a:gd name="connsiteX1" fmla="*/ 110836 w 1944254"/>
                <a:gd name="connsiteY1" fmla="*/ 92363 h 743527"/>
                <a:gd name="connsiteX2" fmla="*/ 129309 w 1944254"/>
                <a:gd name="connsiteY2" fmla="*/ 0 h 743527"/>
                <a:gd name="connsiteX3" fmla="*/ 170873 w 1944254"/>
                <a:gd name="connsiteY3" fmla="*/ 60036 h 743527"/>
                <a:gd name="connsiteX4" fmla="*/ 175491 w 1944254"/>
                <a:gd name="connsiteY4" fmla="*/ 147781 h 743527"/>
                <a:gd name="connsiteX5" fmla="*/ 198582 w 1944254"/>
                <a:gd name="connsiteY5" fmla="*/ 249381 h 743527"/>
                <a:gd name="connsiteX6" fmla="*/ 244764 w 1944254"/>
                <a:gd name="connsiteY6" fmla="*/ 332509 h 743527"/>
                <a:gd name="connsiteX7" fmla="*/ 281709 w 1944254"/>
                <a:gd name="connsiteY7" fmla="*/ 411018 h 743527"/>
                <a:gd name="connsiteX8" fmla="*/ 300182 w 1944254"/>
                <a:gd name="connsiteY8" fmla="*/ 466436 h 743527"/>
                <a:gd name="connsiteX9" fmla="*/ 364836 w 1944254"/>
                <a:gd name="connsiteY9" fmla="*/ 540327 h 743527"/>
                <a:gd name="connsiteX10" fmla="*/ 475673 w 1944254"/>
                <a:gd name="connsiteY10" fmla="*/ 609600 h 743527"/>
                <a:gd name="connsiteX11" fmla="*/ 521854 w 1944254"/>
                <a:gd name="connsiteY11" fmla="*/ 614218 h 743527"/>
                <a:gd name="connsiteX12" fmla="*/ 558800 w 1944254"/>
                <a:gd name="connsiteY12" fmla="*/ 651163 h 743527"/>
                <a:gd name="connsiteX13" fmla="*/ 646545 w 1944254"/>
                <a:gd name="connsiteY13" fmla="*/ 651163 h 743527"/>
                <a:gd name="connsiteX14" fmla="*/ 669636 w 1944254"/>
                <a:gd name="connsiteY14" fmla="*/ 683490 h 743527"/>
                <a:gd name="connsiteX15" fmla="*/ 711200 w 1944254"/>
                <a:gd name="connsiteY15" fmla="*/ 665018 h 743527"/>
                <a:gd name="connsiteX16" fmla="*/ 711200 w 1944254"/>
                <a:gd name="connsiteY16" fmla="*/ 665018 h 743527"/>
                <a:gd name="connsiteX17" fmla="*/ 780473 w 1944254"/>
                <a:gd name="connsiteY17" fmla="*/ 669636 h 743527"/>
                <a:gd name="connsiteX18" fmla="*/ 845127 w 1944254"/>
                <a:gd name="connsiteY18" fmla="*/ 706581 h 743527"/>
                <a:gd name="connsiteX19" fmla="*/ 937491 w 1944254"/>
                <a:gd name="connsiteY19" fmla="*/ 692727 h 743527"/>
                <a:gd name="connsiteX20" fmla="*/ 974436 w 1944254"/>
                <a:gd name="connsiteY20" fmla="*/ 743527 h 743527"/>
                <a:gd name="connsiteX21" fmla="*/ 1006764 w 1944254"/>
                <a:gd name="connsiteY21" fmla="*/ 720436 h 743527"/>
                <a:gd name="connsiteX22" fmla="*/ 1052945 w 1944254"/>
                <a:gd name="connsiteY22" fmla="*/ 734290 h 743527"/>
                <a:gd name="connsiteX23" fmla="*/ 1145309 w 1944254"/>
                <a:gd name="connsiteY23" fmla="*/ 734290 h 743527"/>
                <a:gd name="connsiteX24" fmla="*/ 1196109 w 1944254"/>
                <a:gd name="connsiteY24" fmla="*/ 715818 h 743527"/>
                <a:gd name="connsiteX25" fmla="*/ 1302327 w 1944254"/>
                <a:gd name="connsiteY25" fmla="*/ 729672 h 743527"/>
                <a:gd name="connsiteX26" fmla="*/ 1376218 w 1944254"/>
                <a:gd name="connsiteY26" fmla="*/ 729672 h 743527"/>
                <a:gd name="connsiteX27" fmla="*/ 1431636 w 1944254"/>
                <a:gd name="connsiteY27" fmla="*/ 711200 h 743527"/>
                <a:gd name="connsiteX28" fmla="*/ 1487054 w 1944254"/>
                <a:gd name="connsiteY28" fmla="*/ 711200 h 743527"/>
                <a:gd name="connsiteX29" fmla="*/ 1542473 w 1944254"/>
                <a:gd name="connsiteY29" fmla="*/ 729672 h 743527"/>
                <a:gd name="connsiteX30" fmla="*/ 1681018 w 1944254"/>
                <a:gd name="connsiteY30" fmla="*/ 734290 h 743527"/>
                <a:gd name="connsiteX31" fmla="*/ 1810327 w 1944254"/>
                <a:gd name="connsiteY31" fmla="*/ 729672 h 743527"/>
                <a:gd name="connsiteX32" fmla="*/ 1944254 w 1944254"/>
                <a:gd name="connsiteY32" fmla="*/ 734290 h 74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4254" h="743527">
                  <a:moveTo>
                    <a:pt x="0" y="87745"/>
                  </a:moveTo>
                  <a:lnTo>
                    <a:pt x="110836" y="92363"/>
                  </a:lnTo>
                  <a:lnTo>
                    <a:pt x="129309" y="0"/>
                  </a:lnTo>
                  <a:lnTo>
                    <a:pt x="170873" y="60036"/>
                  </a:lnTo>
                  <a:lnTo>
                    <a:pt x="175491" y="147781"/>
                  </a:lnTo>
                  <a:lnTo>
                    <a:pt x="198582" y="249381"/>
                  </a:lnTo>
                  <a:lnTo>
                    <a:pt x="244764" y="332509"/>
                  </a:lnTo>
                  <a:lnTo>
                    <a:pt x="281709" y="411018"/>
                  </a:lnTo>
                  <a:lnTo>
                    <a:pt x="300182" y="466436"/>
                  </a:lnTo>
                  <a:lnTo>
                    <a:pt x="364836" y="540327"/>
                  </a:lnTo>
                  <a:lnTo>
                    <a:pt x="475673" y="609600"/>
                  </a:lnTo>
                  <a:lnTo>
                    <a:pt x="521854" y="614218"/>
                  </a:lnTo>
                  <a:lnTo>
                    <a:pt x="558800" y="651163"/>
                  </a:lnTo>
                  <a:lnTo>
                    <a:pt x="646545" y="651163"/>
                  </a:lnTo>
                  <a:lnTo>
                    <a:pt x="669636" y="683490"/>
                  </a:lnTo>
                  <a:lnTo>
                    <a:pt x="711200" y="665018"/>
                  </a:lnTo>
                  <a:lnTo>
                    <a:pt x="711200" y="665018"/>
                  </a:lnTo>
                  <a:lnTo>
                    <a:pt x="780473" y="669636"/>
                  </a:lnTo>
                  <a:lnTo>
                    <a:pt x="845127" y="706581"/>
                  </a:lnTo>
                  <a:lnTo>
                    <a:pt x="937491" y="692727"/>
                  </a:lnTo>
                  <a:lnTo>
                    <a:pt x="974436" y="743527"/>
                  </a:lnTo>
                  <a:lnTo>
                    <a:pt x="1006764" y="720436"/>
                  </a:lnTo>
                  <a:lnTo>
                    <a:pt x="1052945" y="734290"/>
                  </a:lnTo>
                  <a:lnTo>
                    <a:pt x="1145309" y="734290"/>
                  </a:lnTo>
                  <a:lnTo>
                    <a:pt x="1196109" y="715818"/>
                  </a:lnTo>
                  <a:lnTo>
                    <a:pt x="1302327" y="729672"/>
                  </a:lnTo>
                  <a:lnTo>
                    <a:pt x="1376218" y="729672"/>
                  </a:lnTo>
                  <a:lnTo>
                    <a:pt x="1431636" y="711200"/>
                  </a:lnTo>
                  <a:lnTo>
                    <a:pt x="1487054" y="711200"/>
                  </a:lnTo>
                  <a:lnTo>
                    <a:pt x="1542473" y="729672"/>
                  </a:lnTo>
                  <a:lnTo>
                    <a:pt x="1681018" y="734290"/>
                  </a:lnTo>
                  <a:lnTo>
                    <a:pt x="1810327" y="729672"/>
                  </a:lnTo>
                  <a:lnTo>
                    <a:pt x="1944254" y="734290"/>
                  </a:lnTo>
                </a:path>
              </a:pathLst>
            </a:custGeom>
            <a:noFill/>
            <a:ln w="19050">
              <a:solidFill>
                <a:schemeClr val="accent2"/>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Imago" pitchFamily="2" charset="0"/>
              </a:endParaRPr>
            </a:p>
          </p:txBody>
        </p:sp>
      </p:grpSp>
      <p:cxnSp>
        <p:nvCxnSpPr>
          <p:cNvPr id="31" name="Straight Connector 30">
            <a:extLst>
              <a:ext uri="{FF2B5EF4-FFF2-40B4-BE49-F238E27FC236}">
                <a16:creationId xmlns:a16="http://schemas.microsoft.com/office/drawing/2014/main" id="{87C078F5-A495-4769-8580-36443680D116}"/>
              </a:ext>
            </a:extLst>
          </p:cNvPr>
          <p:cNvCxnSpPr>
            <a:cxnSpLocks/>
          </p:cNvCxnSpPr>
          <p:nvPr/>
        </p:nvCxnSpPr>
        <p:spPr>
          <a:xfrm>
            <a:off x="6096000" y="1808163"/>
            <a:ext cx="0" cy="4078528"/>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E0737A7D-C50D-4BF2-B3CD-D394A18D0505}"/>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5" name="Rectangle 15">
            <a:extLst>
              <a:ext uri="{FF2B5EF4-FFF2-40B4-BE49-F238E27FC236}">
                <a16:creationId xmlns:a16="http://schemas.microsoft.com/office/drawing/2014/main" id="{573C8907-B39B-4F5F-B0BA-38AF21A8C9D7}"/>
              </a:ext>
            </a:extLst>
          </p:cNvPr>
          <p:cNvSpPr>
            <a:spLocks noChangeArrowheads="1"/>
          </p:cNvSpPr>
          <p:nvPr/>
        </p:nvSpPr>
        <p:spPr bwMode="auto">
          <a:xfrm>
            <a:off x="371476" y="6334538"/>
            <a:ext cx="11449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eaLnBrk="1" hangingPunct="1"/>
            <a:r>
              <a:rPr lang="en-US" altLang="en-US" b="0" i="1" dirty="0">
                <a:solidFill>
                  <a:schemeClr val="bg1"/>
                </a:solidFill>
                <a:latin typeface="+mj-lt"/>
              </a:rPr>
              <a:t>WT, wild type</a:t>
            </a:r>
          </a:p>
          <a:p>
            <a:pPr eaLnBrk="1" hangingPunct="1"/>
            <a:r>
              <a:rPr lang="en-US" altLang="en-US" b="0" i="1" dirty="0" err="1">
                <a:solidFill>
                  <a:schemeClr val="bg1"/>
                </a:solidFill>
                <a:latin typeface="+mj-lt"/>
              </a:rPr>
              <a:t>Rossaint</a:t>
            </a:r>
            <a:r>
              <a:rPr lang="en-US" altLang="en-US" b="0" i="1" dirty="0">
                <a:solidFill>
                  <a:schemeClr val="bg1"/>
                </a:solidFill>
                <a:latin typeface="+mj-lt"/>
              </a:rPr>
              <a:t> J, et al. J </a:t>
            </a:r>
            <a:r>
              <a:rPr lang="en-US" altLang="en-US" b="0" i="1" dirty="0" err="1">
                <a:solidFill>
                  <a:schemeClr val="bg1"/>
                </a:solidFill>
                <a:latin typeface="+mj-lt"/>
              </a:rPr>
              <a:t>Thromb</a:t>
            </a:r>
            <a:r>
              <a:rPr lang="en-US" altLang="en-US" b="0" i="1" dirty="0">
                <a:solidFill>
                  <a:schemeClr val="bg1"/>
                </a:solidFill>
                <a:latin typeface="+mj-lt"/>
              </a:rPr>
              <a:t> </a:t>
            </a:r>
            <a:r>
              <a:rPr lang="en-US" altLang="en-US" b="0" i="1" dirty="0" err="1">
                <a:solidFill>
                  <a:schemeClr val="bg1"/>
                </a:solidFill>
                <a:latin typeface="+mj-lt"/>
              </a:rPr>
              <a:t>Haemostasis</a:t>
            </a:r>
            <a:r>
              <a:rPr lang="en-US" altLang="en-US" b="0" i="1" dirty="0">
                <a:solidFill>
                  <a:schemeClr val="bg1"/>
                </a:solidFill>
                <a:latin typeface="+mj-lt"/>
              </a:rPr>
              <a:t> 2013;11:335-44.</a:t>
            </a:r>
            <a:endParaRPr lang="en-GB" altLang="en-US" b="0" i="1" dirty="0">
              <a:solidFill>
                <a:schemeClr val="bg1"/>
              </a:solidFill>
              <a:latin typeface="+mj-lt"/>
            </a:endParaRPr>
          </a:p>
        </p:txBody>
      </p:sp>
      <p:grpSp>
        <p:nvGrpSpPr>
          <p:cNvPr id="118" name="Group 117">
            <a:extLst>
              <a:ext uri="{FF2B5EF4-FFF2-40B4-BE49-F238E27FC236}">
                <a16:creationId xmlns:a16="http://schemas.microsoft.com/office/drawing/2014/main" id="{8C24F878-55C4-4E1D-93C1-E949A505928C}"/>
              </a:ext>
            </a:extLst>
          </p:cNvPr>
          <p:cNvGrpSpPr/>
          <p:nvPr/>
        </p:nvGrpSpPr>
        <p:grpSpPr>
          <a:xfrm>
            <a:off x="6476192" y="1961707"/>
            <a:ext cx="741075" cy="796070"/>
            <a:chOff x="4259528" y="2557146"/>
            <a:chExt cx="338983" cy="364139"/>
          </a:xfrm>
        </p:grpSpPr>
        <p:sp>
          <p:nvSpPr>
            <p:cNvPr id="166" name="Freeform 135">
              <a:extLst>
                <a:ext uri="{FF2B5EF4-FFF2-40B4-BE49-F238E27FC236}">
                  <a16:creationId xmlns:a16="http://schemas.microsoft.com/office/drawing/2014/main" id="{2BE67ABF-8FF5-4045-A62A-0CAC43AAA6C6}"/>
                </a:ext>
              </a:extLst>
            </p:cNvPr>
            <p:cNvSpPr>
              <a:spLocks noEditPoints="1"/>
            </p:cNvSpPr>
            <p:nvPr/>
          </p:nvSpPr>
          <p:spPr bwMode="auto">
            <a:xfrm>
              <a:off x="4259528" y="2557146"/>
              <a:ext cx="169076" cy="225434"/>
            </a:xfrm>
            <a:custGeom>
              <a:avLst/>
              <a:gdLst>
                <a:gd name="T0" fmla="*/ 235 w 480"/>
                <a:gd name="T1" fmla="*/ 580 h 640"/>
                <a:gd name="T2" fmla="*/ 235 w 480"/>
                <a:gd name="T3" fmla="*/ 580 h 640"/>
                <a:gd name="T4" fmla="*/ 233 w 480"/>
                <a:gd name="T5" fmla="*/ 580 h 640"/>
                <a:gd name="T6" fmla="*/ 65 w 480"/>
                <a:gd name="T7" fmla="*/ 440 h 640"/>
                <a:gd name="T8" fmla="*/ 95 w 480"/>
                <a:gd name="T9" fmla="*/ 392 h 640"/>
                <a:gd name="T10" fmla="*/ 143 w 480"/>
                <a:gd name="T11" fmla="*/ 422 h 640"/>
                <a:gd name="T12" fmla="*/ 236 w 480"/>
                <a:gd name="T13" fmla="*/ 500 h 640"/>
                <a:gd name="T14" fmla="*/ 274 w 480"/>
                <a:gd name="T15" fmla="*/ 542 h 640"/>
                <a:gd name="T16" fmla="*/ 235 w 480"/>
                <a:gd name="T17" fmla="*/ 580 h 640"/>
                <a:gd name="T18" fmla="*/ 433 w 480"/>
                <a:gd name="T19" fmla="*/ 257 h 640"/>
                <a:gd name="T20" fmla="*/ 433 w 480"/>
                <a:gd name="T21" fmla="*/ 257 h 640"/>
                <a:gd name="T22" fmla="*/ 240 w 480"/>
                <a:gd name="T23" fmla="*/ 0 h 640"/>
                <a:gd name="T24" fmla="*/ 48 w 480"/>
                <a:gd name="T25" fmla="*/ 257 h 640"/>
                <a:gd name="T26" fmla="*/ 0 w 480"/>
                <a:gd name="T27" fmla="*/ 400 h 640"/>
                <a:gd name="T28" fmla="*/ 240 w 480"/>
                <a:gd name="T29" fmla="*/ 640 h 640"/>
                <a:gd name="T30" fmla="*/ 480 w 480"/>
                <a:gd name="T31" fmla="*/ 400 h 640"/>
                <a:gd name="T32" fmla="*/ 433 w 480"/>
                <a:gd name="T33" fmla="*/ 257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 h="640">
                  <a:moveTo>
                    <a:pt x="235" y="580"/>
                  </a:moveTo>
                  <a:lnTo>
                    <a:pt x="235" y="580"/>
                  </a:lnTo>
                  <a:cubicBezTo>
                    <a:pt x="234" y="580"/>
                    <a:pt x="233" y="580"/>
                    <a:pt x="233" y="580"/>
                  </a:cubicBezTo>
                  <a:cubicBezTo>
                    <a:pt x="152" y="577"/>
                    <a:pt x="82" y="519"/>
                    <a:pt x="65" y="440"/>
                  </a:cubicBezTo>
                  <a:cubicBezTo>
                    <a:pt x="60" y="418"/>
                    <a:pt x="74" y="397"/>
                    <a:pt x="95" y="392"/>
                  </a:cubicBezTo>
                  <a:cubicBezTo>
                    <a:pt x="117" y="387"/>
                    <a:pt x="138" y="401"/>
                    <a:pt x="143" y="422"/>
                  </a:cubicBezTo>
                  <a:cubicBezTo>
                    <a:pt x="153" y="466"/>
                    <a:pt x="191" y="498"/>
                    <a:pt x="236" y="500"/>
                  </a:cubicBezTo>
                  <a:cubicBezTo>
                    <a:pt x="258" y="501"/>
                    <a:pt x="275" y="520"/>
                    <a:pt x="274" y="542"/>
                  </a:cubicBezTo>
                  <a:cubicBezTo>
                    <a:pt x="274" y="564"/>
                    <a:pt x="256" y="580"/>
                    <a:pt x="235" y="580"/>
                  </a:cubicBezTo>
                  <a:close/>
                  <a:moveTo>
                    <a:pt x="433" y="257"/>
                  </a:moveTo>
                  <a:lnTo>
                    <a:pt x="433" y="257"/>
                  </a:lnTo>
                  <a:lnTo>
                    <a:pt x="240" y="0"/>
                  </a:lnTo>
                  <a:lnTo>
                    <a:pt x="48" y="257"/>
                  </a:lnTo>
                  <a:cubicBezTo>
                    <a:pt x="18" y="297"/>
                    <a:pt x="0" y="346"/>
                    <a:pt x="0" y="400"/>
                  </a:cubicBezTo>
                  <a:cubicBezTo>
                    <a:pt x="0" y="533"/>
                    <a:pt x="108" y="640"/>
                    <a:pt x="240" y="640"/>
                  </a:cubicBezTo>
                  <a:cubicBezTo>
                    <a:pt x="373" y="640"/>
                    <a:pt x="480" y="533"/>
                    <a:pt x="480" y="400"/>
                  </a:cubicBezTo>
                  <a:cubicBezTo>
                    <a:pt x="480" y="346"/>
                    <a:pt x="463" y="297"/>
                    <a:pt x="433" y="25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Freeform 135">
              <a:extLst>
                <a:ext uri="{FF2B5EF4-FFF2-40B4-BE49-F238E27FC236}">
                  <a16:creationId xmlns:a16="http://schemas.microsoft.com/office/drawing/2014/main" id="{4CA95000-B9F6-404B-BFC2-A558C764692A}"/>
                </a:ext>
              </a:extLst>
            </p:cNvPr>
            <p:cNvSpPr>
              <a:spLocks noEditPoints="1"/>
            </p:cNvSpPr>
            <p:nvPr/>
          </p:nvSpPr>
          <p:spPr bwMode="auto">
            <a:xfrm>
              <a:off x="4429435" y="2695851"/>
              <a:ext cx="169076" cy="225434"/>
            </a:xfrm>
            <a:custGeom>
              <a:avLst/>
              <a:gdLst>
                <a:gd name="T0" fmla="*/ 235 w 480"/>
                <a:gd name="T1" fmla="*/ 580 h 640"/>
                <a:gd name="T2" fmla="*/ 235 w 480"/>
                <a:gd name="T3" fmla="*/ 580 h 640"/>
                <a:gd name="T4" fmla="*/ 233 w 480"/>
                <a:gd name="T5" fmla="*/ 580 h 640"/>
                <a:gd name="T6" fmla="*/ 65 w 480"/>
                <a:gd name="T7" fmla="*/ 440 h 640"/>
                <a:gd name="T8" fmla="*/ 95 w 480"/>
                <a:gd name="T9" fmla="*/ 392 h 640"/>
                <a:gd name="T10" fmla="*/ 143 w 480"/>
                <a:gd name="T11" fmla="*/ 422 h 640"/>
                <a:gd name="T12" fmla="*/ 236 w 480"/>
                <a:gd name="T13" fmla="*/ 500 h 640"/>
                <a:gd name="T14" fmla="*/ 274 w 480"/>
                <a:gd name="T15" fmla="*/ 542 h 640"/>
                <a:gd name="T16" fmla="*/ 235 w 480"/>
                <a:gd name="T17" fmla="*/ 580 h 640"/>
                <a:gd name="T18" fmla="*/ 433 w 480"/>
                <a:gd name="T19" fmla="*/ 257 h 640"/>
                <a:gd name="T20" fmla="*/ 433 w 480"/>
                <a:gd name="T21" fmla="*/ 257 h 640"/>
                <a:gd name="T22" fmla="*/ 240 w 480"/>
                <a:gd name="T23" fmla="*/ 0 h 640"/>
                <a:gd name="T24" fmla="*/ 48 w 480"/>
                <a:gd name="T25" fmla="*/ 257 h 640"/>
                <a:gd name="T26" fmla="*/ 0 w 480"/>
                <a:gd name="T27" fmla="*/ 400 h 640"/>
                <a:gd name="T28" fmla="*/ 240 w 480"/>
                <a:gd name="T29" fmla="*/ 640 h 640"/>
                <a:gd name="T30" fmla="*/ 480 w 480"/>
                <a:gd name="T31" fmla="*/ 400 h 640"/>
                <a:gd name="T32" fmla="*/ 433 w 480"/>
                <a:gd name="T33" fmla="*/ 257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 h="640">
                  <a:moveTo>
                    <a:pt x="235" y="580"/>
                  </a:moveTo>
                  <a:lnTo>
                    <a:pt x="235" y="580"/>
                  </a:lnTo>
                  <a:cubicBezTo>
                    <a:pt x="234" y="580"/>
                    <a:pt x="233" y="580"/>
                    <a:pt x="233" y="580"/>
                  </a:cubicBezTo>
                  <a:cubicBezTo>
                    <a:pt x="152" y="577"/>
                    <a:pt x="82" y="519"/>
                    <a:pt x="65" y="440"/>
                  </a:cubicBezTo>
                  <a:cubicBezTo>
                    <a:pt x="60" y="418"/>
                    <a:pt x="74" y="397"/>
                    <a:pt x="95" y="392"/>
                  </a:cubicBezTo>
                  <a:cubicBezTo>
                    <a:pt x="117" y="387"/>
                    <a:pt x="138" y="401"/>
                    <a:pt x="143" y="422"/>
                  </a:cubicBezTo>
                  <a:cubicBezTo>
                    <a:pt x="153" y="466"/>
                    <a:pt x="191" y="498"/>
                    <a:pt x="236" y="500"/>
                  </a:cubicBezTo>
                  <a:cubicBezTo>
                    <a:pt x="258" y="501"/>
                    <a:pt x="275" y="520"/>
                    <a:pt x="274" y="542"/>
                  </a:cubicBezTo>
                  <a:cubicBezTo>
                    <a:pt x="274" y="564"/>
                    <a:pt x="256" y="580"/>
                    <a:pt x="235" y="580"/>
                  </a:cubicBezTo>
                  <a:close/>
                  <a:moveTo>
                    <a:pt x="433" y="257"/>
                  </a:moveTo>
                  <a:lnTo>
                    <a:pt x="433" y="257"/>
                  </a:lnTo>
                  <a:lnTo>
                    <a:pt x="240" y="0"/>
                  </a:lnTo>
                  <a:lnTo>
                    <a:pt x="48" y="257"/>
                  </a:lnTo>
                  <a:cubicBezTo>
                    <a:pt x="18" y="297"/>
                    <a:pt x="0" y="346"/>
                    <a:pt x="0" y="400"/>
                  </a:cubicBezTo>
                  <a:cubicBezTo>
                    <a:pt x="0" y="533"/>
                    <a:pt x="108" y="640"/>
                    <a:pt x="240" y="640"/>
                  </a:cubicBezTo>
                  <a:cubicBezTo>
                    <a:pt x="373" y="640"/>
                    <a:pt x="480" y="533"/>
                    <a:pt x="480" y="400"/>
                  </a:cubicBezTo>
                  <a:cubicBezTo>
                    <a:pt x="480" y="346"/>
                    <a:pt x="463" y="297"/>
                    <a:pt x="433" y="25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8981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63" presetClass="path" presetSubtype="0" fill="hold" nodeType="withEffect">
                                      <p:stCondLst>
                                        <p:cond delay="0"/>
                                      </p:stCondLst>
                                      <p:childTnLst>
                                        <p:animMotion origin="layout" path="M -0.04661 -0.00532 L 2.08333E-7 -1.85185E-6 " pathEditMode="relative" rAng="0" ptsTypes="AA">
                                          <p:cBhvr>
                                            <p:cTn id="15" dur="750" fill="hold"/>
                                            <p:tgtEl>
                                              <p:spTgt spid="75"/>
                                            </p:tgtEl>
                                            <p:attrNameLst>
                                              <p:attrName>ppt_x</p:attrName>
                                              <p:attrName>ppt_y</p:attrName>
                                            </p:attrNameLst>
                                          </p:cBhvr>
                                          <p:rCtr x="2331" y="255"/>
                                        </p:animMotion>
                                      </p:childTnLst>
                                    </p:cTn>
                                  </p:par>
                                  <p:par>
                                    <p:cTn id="16" presetID="63" presetClass="path" presetSubtype="0" fill="hold" nodeType="withEffect">
                                      <p:stCondLst>
                                        <p:cond delay="0"/>
                                      </p:stCondLst>
                                      <p:childTnLst>
                                        <p:animMotion origin="layout" path="M 0.04596 -0.01343 L 1.25E-6 2.59259E-6 " pathEditMode="relative" rAng="0" ptsTypes="AA">
                                          <p:cBhvr>
                                            <p:cTn id="17" dur="750" fill="hold"/>
                                            <p:tgtEl>
                                              <p:spTgt spid="92"/>
                                            </p:tgtEl>
                                            <p:attrNameLst>
                                              <p:attrName>ppt_x</p:attrName>
                                              <p:attrName>ppt_y</p:attrName>
                                            </p:attrNameLst>
                                          </p:cBhvr>
                                          <p:rCtr x="-2305" y="671"/>
                                        </p:animMotion>
                                      </p:childTnLst>
                                    </p:cTn>
                                  </p:par>
                                  <p:par>
                                    <p:cTn id="18" presetID="63" presetClass="path" presetSubtype="0" fill="hold" nodeType="withEffect" p14:presetBounceEnd="46000">
                                      <p:stCondLst>
                                        <p:cond delay="0"/>
                                      </p:stCondLst>
                                      <p:childTnLst>
                                        <p:animMotion origin="layout" path="M -0.04609 0.03703 L 4.16667E-7 2.59259E-6 " pathEditMode="relative" rAng="0" ptsTypes="AA" p14:bounceEnd="46000">
                                          <p:cBhvr>
                                            <p:cTn id="19" dur="750" fill="hold"/>
                                            <p:tgtEl>
                                              <p:spTgt spid="69"/>
                                            </p:tgtEl>
                                            <p:attrNameLst>
                                              <p:attrName>ppt_x</p:attrName>
                                              <p:attrName>ppt_y</p:attrName>
                                            </p:attrNameLst>
                                          </p:cBhvr>
                                          <p:rCtr x="2305" y="-1852"/>
                                        </p:animMotion>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1750"/>
                                </p:stCondLst>
                                <p:childTnLst>
                                  <p:par>
                                    <p:cTn id="35" presetID="22" presetClass="entr" presetSubtype="8"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par>
                              <p:cTn id="41" fill="hold">
                                <p:stCondLst>
                                  <p:cond delay="2250"/>
                                </p:stCondLst>
                                <p:childTnLst>
                                  <p:par>
                                    <p:cTn id="42" presetID="22" presetClass="entr" presetSubtype="8"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par>
                                    <p:cTn id="45" presetID="22" presetClass="entr" presetSubtype="8"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2750"/>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par>
                                    <p:cTn id="52" presetID="22" presetClass="entr" presetSubtype="8"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32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2" presetClass="entr" presetSubtype="8"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fade">
                                          <p:cBhvr>
                                            <p:cTn id="70" dur="500"/>
                                            <p:tgtEl>
                                              <p:spTgt spid="11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par>
                                    <p:cTn id="78" presetID="10"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500"/>
                                            <p:tgtEl>
                                              <p:spTgt spid="44"/>
                                            </p:tgtEl>
                                          </p:cBhvr>
                                        </p:animEffect>
                                      </p:childTnLst>
                                    </p:cTn>
                                  </p:par>
                                </p:childTnLst>
                              </p:cTn>
                            </p:par>
                            <p:par>
                              <p:cTn id="89" fill="hold">
                                <p:stCondLst>
                                  <p:cond delay="2500"/>
                                </p:stCondLst>
                                <p:childTnLst>
                                  <p:par>
                                    <p:cTn id="90" presetID="10" presetClass="entr" presetSubtype="0" fill="hold"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childTnLst>
                              </p:cTn>
                            </p:par>
                            <p:par>
                              <p:cTn id="93" fill="hold">
                                <p:stCondLst>
                                  <p:cond delay="3000"/>
                                </p:stCondLst>
                                <p:childTnLst>
                                  <p:par>
                                    <p:cTn id="94" presetID="10" presetClass="entr" presetSubtype="0" fill="hold"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P spid="5"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63" presetClass="path" presetSubtype="0" fill="hold" nodeType="withEffect">
                                      <p:stCondLst>
                                        <p:cond delay="0"/>
                                      </p:stCondLst>
                                      <p:childTnLst>
                                        <p:animMotion origin="layout" path="M -0.04661 -0.00532 L 2.08333E-7 -1.85185E-6 " pathEditMode="relative" rAng="0" ptsTypes="AA">
                                          <p:cBhvr>
                                            <p:cTn id="15" dur="750" fill="hold"/>
                                            <p:tgtEl>
                                              <p:spTgt spid="75"/>
                                            </p:tgtEl>
                                            <p:attrNameLst>
                                              <p:attrName>ppt_x</p:attrName>
                                              <p:attrName>ppt_y</p:attrName>
                                            </p:attrNameLst>
                                          </p:cBhvr>
                                          <p:rCtr x="2331" y="255"/>
                                        </p:animMotion>
                                      </p:childTnLst>
                                    </p:cTn>
                                  </p:par>
                                  <p:par>
                                    <p:cTn id="16" presetID="63" presetClass="path" presetSubtype="0" fill="hold" nodeType="withEffect">
                                      <p:stCondLst>
                                        <p:cond delay="0"/>
                                      </p:stCondLst>
                                      <p:childTnLst>
                                        <p:animMotion origin="layout" path="M 0.04596 -0.01343 L 1.25E-6 2.59259E-6 " pathEditMode="relative" rAng="0" ptsTypes="AA">
                                          <p:cBhvr>
                                            <p:cTn id="17" dur="750" fill="hold"/>
                                            <p:tgtEl>
                                              <p:spTgt spid="92"/>
                                            </p:tgtEl>
                                            <p:attrNameLst>
                                              <p:attrName>ppt_x</p:attrName>
                                              <p:attrName>ppt_y</p:attrName>
                                            </p:attrNameLst>
                                          </p:cBhvr>
                                          <p:rCtr x="-2305" y="671"/>
                                        </p:animMotion>
                                      </p:childTnLst>
                                    </p:cTn>
                                  </p:par>
                                  <p:par>
                                    <p:cTn id="18" presetID="63" presetClass="path" presetSubtype="0" fill="hold" nodeType="withEffect">
                                      <p:stCondLst>
                                        <p:cond delay="0"/>
                                      </p:stCondLst>
                                      <p:childTnLst>
                                        <p:animMotion origin="layout" path="M -0.04609 0.03703 L 4.16667E-7 2.59259E-6 " pathEditMode="relative" rAng="0" ptsTypes="AA">
                                          <p:cBhvr>
                                            <p:cTn id="19" dur="750" fill="hold"/>
                                            <p:tgtEl>
                                              <p:spTgt spid="69"/>
                                            </p:tgtEl>
                                            <p:attrNameLst>
                                              <p:attrName>ppt_x</p:attrName>
                                              <p:attrName>ppt_y</p:attrName>
                                            </p:attrNameLst>
                                          </p:cBhvr>
                                          <p:rCtr x="2305" y="-1852"/>
                                        </p:animMotion>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1750"/>
                                </p:stCondLst>
                                <p:childTnLst>
                                  <p:par>
                                    <p:cTn id="35" presetID="22" presetClass="entr" presetSubtype="8"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par>
                              <p:cTn id="41" fill="hold">
                                <p:stCondLst>
                                  <p:cond delay="2250"/>
                                </p:stCondLst>
                                <p:childTnLst>
                                  <p:par>
                                    <p:cTn id="42" presetID="22" presetClass="entr" presetSubtype="8"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par>
                                    <p:cTn id="45" presetID="22" presetClass="entr" presetSubtype="8"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2750"/>
                                </p:stCondLst>
                                <p:childTnLst>
                                  <p:par>
                                    <p:cTn id="49" presetID="22" presetClass="entr" presetSubtype="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par>
                                    <p:cTn id="52" presetID="22" presetClass="entr" presetSubtype="8"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32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2" presetClass="entr" presetSubtype="8"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fade">
                                          <p:cBhvr>
                                            <p:cTn id="70" dur="500"/>
                                            <p:tgtEl>
                                              <p:spTgt spid="11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par>
                              <p:cTn id="74" fill="hold">
                                <p:stCondLst>
                                  <p:cond delay="1000"/>
                                </p:stCondLst>
                                <p:childTnLst>
                                  <p:par>
                                    <p:cTn id="75" presetID="10"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par>
                                    <p:cTn id="78" presetID="10"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500"/>
                                            <p:tgtEl>
                                              <p:spTgt spid="44"/>
                                            </p:tgtEl>
                                          </p:cBhvr>
                                        </p:animEffect>
                                      </p:childTnLst>
                                    </p:cTn>
                                  </p:par>
                                </p:childTnLst>
                              </p:cTn>
                            </p:par>
                            <p:par>
                              <p:cTn id="89" fill="hold">
                                <p:stCondLst>
                                  <p:cond delay="2500"/>
                                </p:stCondLst>
                                <p:childTnLst>
                                  <p:par>
                                    <p:cTn id="90" presetID="10" presetClass="entr" presetSubtype="0" fill="hold"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childTnLst>
                              </p:cTn>
                            </p:par>
                            <p:par>
                              <p:cTn id="93" fill="hold">
                                <p:stCondLst>
                                  <p:cond delay="3000"/>
                                </p:stCondLst>
                                <p:childTnLst>
                                  <p:par>
                                    <p:cTn id="94" presetID="10" presetClass="entr" presetSubtype="0" fill="hold"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p:bldP spid="5" grpId="0"/>
          <p:bldP spid="9"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6E4DF807-3F51-45C1-A446-7DAFDE01E188}"/>
              </a:ext>
            </a:extLst>
          </p:cNvPr>
          <p:cNvGrpSpPr/>
          <p:nvPr/>
        </p:nvGrpSpPr>
        <p:grpSpPr>
          <a:xfrm>
            <a:off x="5677415" y="2905480"/>
            <a:ext cx="6173678" cy="2902633"/>
            <a:chOff x="5677415" y="2905480"/>
            <a:chExt cx="6173678" cy="2902633"/>
          </a:xfrm>
        </p:grpSpPr>
        <p:grpSp>
          <p:nvGrpSpPr>
            <p:cNvPr id="37" name="Group 36">
              <a:extLst>
                <a:ext uri="{FF2B5EF4-FFF2-40B4-BE49-F238E27FC236}">
                  <a16:creationId xmlns:a16="http://schemas.microsoft.com/office/drawing/2014/main" id="{011EE21A-CD1A-4AFF-8972-A1E359714C6D}"/>
                </a:ext>
              </a:extLst>
            </p:cNvPr>
            <p:cNvGrpSpPr/>
            <p:nvPr/>
          </p:nvGrpSpPr>
          <p:grpSpPr>
            <a:xfrm>
              <a:off x="5677415" y="2905480"/>
              <a:ext cx="6173678" cy="2902633"/>
              <a:chOff x="5677415" y="2905480"/>
              <a:chExt cx="6173678" cy="2902633"/>
            </a:xfrm>
          </p:grpSpPr>
          <p:grpSp>
            <p:nvGrpSpPr>
              <p:cNvPr id="8" name="Group 13"/>
              <p:cNvGrpSpPr/>
              <p:nvPr/>
            </p:nvGrpSpPr>
            <p:grpSpPr>
              <a:xfrm>
                <a:off x="5677415" y="2905480"/>
                <a:ext cx="6173678" cy="2902633"/>
                <a:chOff x="246968" y="2296356"/>
                <a:chExt cx="4989059" cy="3045853"/>
              </a:xfrm>
            </p:grpSpPr>
            <p:pic>
              <p:nvPicPr>
                <p:cNvPr id="9" name="Picture 2"/>
                <p:cNvPicPr>
                  <a:picLocks noChangeAspect="1" noChangeArrowheads="1"/>
                </p:cNvPicPr>
                <p:nvPr/>
              </p:nvPicPr>
              <p:blipFill>
                <a:blip r:embed="rId3" cstate="print"/>
                <a:srcRect/>
                <a:stretch>
                  <a:fillRect/>
                </a:stretch>
              </p:blipFill>
              <p:spPr bwMode="auto">
                <a:xfrm>
                  <a:off x="246968" y="2362199"/>
                  <a:ext cx="2463545" cy="2950029"/>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2767012" y="2392180"/>
                  <a:ext cx="2469015" cy="2950029"/>
                </a:xfrm>
                <a:prstGeom prst="rect">
                  <a:avLst/>
                </a:prstGeom>
                <a:noFill/>
                <a:ln w="9525">
                  <a:noFill/>
                  <a:miter lim="800000"/>
                  <a:headEnd/>
                  <a:tailEnd/>
                </a:ln>
              </p:spPr>
            </p:pic>
            <p:sp>
              <p:nvSpPr>
                <p:cNvPr id="11" name="Rectangle 10"/>
                <p:cNvSpPr/>
                <p:nvPr/>
              </p:nvSpPr>
              <p:spPr bwMode="auto">
                <a:xfrm>
                  <a:off x="271711" y="2296356"/>
                  <a:ext cx="4011316" cy="250371"/>
                </a:xfrm>
                <a:prstGeom prst="rect">
                  <a:avLst/>
                </a:prstGeom>
                <a:solidFill>
                  <a:srgbClr val="FFFFFF"/>
                </a:solidFill>
                <a:ln w="38100">
                  <a:noFill/>
                </a:ln>
                <a:effectLst/>
                <a:extLst/>
              </p:spPr>
              <p:txBody>
                <a:bodyPr vert="horz" wrap="square" lIns="0" tIns="0" rIns="0" bIns="0" numCol="1" rtlCol="0" anchor="t" anchorCtr="0" compatLnSpc="1">
                  <a:prstTxWarp prst="textNoShape">
                    <a:avLst/>
                  </a:prstTxWarp>
                </a:bodyPr>
                <a:lstStyle/>
                <a:p>
                  <a:pPr algn="ctr"/>
                  <a:endParaRPr lang="en-GB" sz="1200" dirty="0"/>
                </a:p>
              </p:txBody>
            </p:sp>
            <p:sp>
              <p:nvSpPr>
                <p:cNvPr id="12" name="Rectangle 11"/>
                <p:cNvSpPr/>
                <p:nvPr/>
              </p:nvSpPr>
              <p:spPr bwMode="auto">
                <a:xfrm>
                  <a:off x="2710514" y="2296356"/>
                  <a:ext cx="239485" cy="250371"/>
                </a:xfrm>
                <a:prstGeom prst="rect">
                  <a:avLst/>
                </a:prstGeom>
                <a:solidFill>
                  <a:srgbClr val="FFFFFF"/>
                </a:solidFill>
                <a:ln w="38100">
                  <a:noFill/>
                </a:ln>
                <a:effectLst/>
                <a:extLst/>
              </p:spPr>
              <p:txBody>
                <a:bodyPr vert="horz" wrap="square" lIns="0" tIns="0" rIns="0" bIns="0" numCol="1" rtlCol="0" anchor="t" anchorCtr="0" compatLnSpc="1">
                  <a:prstTxWarp prst="textNoShape">
                    <a:avLst/>
                  </a:prstTxWarp>
                </a:bodyPr>
                <a:lstStyle/>
                <a:p>
                  <a:pPr algn="ctr"/>
                  <a:endParaRPr lang="en-GB" sz="1200" dirty="0"/>
                </a:p>
              </p:txBody>
            </p:sp>
          </p:grpSp>
          <p:grpSp>
            <p:nvGrpSpPr>
              <p:cNvPr id="34" name="Group 33">
                <a:extLst>
                  <a:ext uri="{FF2B5EF4-FFF2-40B4-BE49-F238E27FC236}">
                    <a16:creationId xmlns:a16="http://schemas.microsoft.com/office/drawing/2014/main" id="{D964797F-3694-436B-A153-D9B22C50B2D5}"/>
                  </a:ext>
                </a:extLst>
              </p:cNvPr>
              <p:cNvGrpSpPr/>
              <p:nvPr/>
            </p:nvGrpSpPr>
            <p:grpSpPr>
              <a:xfrm>
                <a:off x="6121718" y="3168608"/>
                <a:ext cx="5614468" cy="2300303"/>
                <a:chOff x="6121718" y="3168608"/>
                <a:chExt cx="5614468" cy="2300303"/>
              </a:xfrm>
            </p:grpSpPr>
            <p:sp>
              <p:nvSpPr>
                <p:cNvPr id="33" name="Rectangle 32">
                  <a:extLst>
                    <a:ext uri="{FF2B5EF4-FFF2-40B4-BE49-F238E27FC236}">
                      <a16:creationId xmlns:a16="http://schemas.microsoft.com/office/drawing/2014/main" id="{FB0EF066-8A09-4877-B339-B11297ABE4DB}"/>
                    </a:ext>
                  </a:extLst>
                </p:cNvPr>
                <p:cNvSpPr/>
                <p:nvPr/>
              </p:nvSpPr>
              <p:spPr>
                <a:xfrm>
                  <a:off x="6136067" y="3168608"/>
                  <a:ext cx="195743" cy="30800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80" name="Rectangle 79">
                  <a:extLst>
                    <a:ext uri="{FF2B5EF4-FFF2-40B4-BE49-F238E27FC236}">
                      <a16:creationId xmlns:a16="http://schemas.microsoft.com/office/drawing/2014/main" id="{89F10837-F9A0-4066-A63C-5C34C9710081}"/>
                    </a:ext>
                  </a:extLst>
                </p:cNvPr>
                <p:cNvSpPr/>
                <p:nvPr/>
              </p:nvSpPr>
              <p:spPr>
                <a:xfrm>
                  <a:off x="7152134" y="3168757"/>
                  <a:ext cx="250489" cy="30800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81" name="Rectangle 80">
                  <a:extLst>
                    <a:ext uri="{FF2B5EF4-FFF2-40B4-BE49-F238E27FC236}">
                      <a16:creationId xmlns:a16="http://schemas.microsoft.com/office/drawing/2014/main" id="{249E54DD-4566-4480-80E1-3740338C41C1}"/>
                    </a:ext>
                  </a:extLst>
                </p:cNvPr>
                <p:cNvSpPr/>
                <p:nvPr/>
              </p:nvSpPr>
              <p:spPr>
                <a:xfrm>
                  <a:off x="6121718" y="3523998"/>
                  <a:ext cx="2534983" cy="1914778"/>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83" name="Rectangle 82">
                  <a:extLst>
                    <a:ext uri="{FF2B5EF4-FFF2-40B4-BE49-F238E27FC236}">
                      <a16:creationId xmlns:a16="http://schemas.microsoft.com/office/drawing/2014/main" id="{C90B8612-50A5-4180-8280-1C2C802F4170}"/>
                    </a:ext>
                  </a:extLst>
                </p:cNvPr>
                <p:cNvSpPr/>
                <p:nvPr/>
              </p:nvSpPr>
              <p:spPr>
                <a:xfrm>
                  <a:off x="8274051" y="3289971"/>
                  <a:ext cx="365828" cy="30800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86" name="Rectangle 85">
                  <a:extLst>
                    <a:ext uri="{FF2B5EF4-FFF2-40B4-BE49-F238E27FC236}">
                      <a16:creationId xmlns:a16="http://schemas.microsoft.com/office/drawing/2014/main" id="{6BA76258-5A50-49F5-B59F-26E971B50545}"/>
                    </a:ext>
                  </a:extLst>
                </p:cNvPr>
                <p:cNvSpPr/>
                <p:nvPr/>
              </p:nvSpPr>
              <p:spPr>
                <a:xfrm>
                  <a:off x="9201150" y="3168608"/>
                  <a:ext cx="195743" cy="30800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87" name="Rectangle 86">
                  <a:extLst>
                    <a:ext uri="{FF2B5EF4-FFF2-40B4-BE49-F238E27FC236}">
                      <a16:creationId xmlns:a16="http://schemas.microsoft.com/office/drawing/2014/main" id="{F0225EF2-F835-483E-856B-831B37C27CF0}"/>
                    </a:ext>
                  </a:extLst>
                </p:cNvPr>
                <p:cNvSpPr/>
                <p:nvPr/>
              </p:nvSpPr>
              <p:spPr>
                <a:xfrm>
                  <a:off x="10238353" y="3168757"/>
                  <a:ext cx="250489" cy="30800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88" name="Rectangle 87">
                  <a:extLst>
                    <a:ext uri="{FF2B5EF4-FFF2-40B4-BE49-F238E27FC236}">
                      <a16:creationId xmlns:a16="http://schemas.microsoft.com/office/drawing/2014/main" id="{F7DDD02A-2C8E-4938-80F6-2F8138F8258A}"/>
                    </a:ext>
                  </a:extLst>
                </p:cNvPr>
                <p:cNvSpPr/>
                <p:nvPr/>
              </p:nvSpPr>
              <p:spPr>
                <a:xfrm>
                  <a:off x="9186957" y="3554133"/>
                  <a:ext cx="2534983" cy="1914778"/>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89" name="Rectangle 88">
                  <a:extLst>
                    <a:ext uri="{FF2B5EF4-FFF2-40B4-BE49-F238E27FC236}">
                      <a16:creationId xmlns:a16="http://schemas.microsoft.com/office/drawing/2014/main" id="{E74F4592-E551-40BC-BF56-A7B8A5D4387A}"/>
                    </a:ext>
                  </a:extLst>
                </p:cNvPr>
                <p:cNvSpPr/>
                <p:nvPr/>
              </p:nvSpPr>
              <p:spPr>
                <a:xfrm>
                  <a:off x="11370358" y="3361371"/>
                  <a:ext cx="365828" cy="30800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grpSp>
        </p:grpSp>
        <p:grpSp>
          <p:nvGrpSpPr>
            <p:cNvPr id="28" name="Group 27">
              <a:extLst>
                <a:ext uri="{FF2B5EF4-FFF2-40B4-BE49-F238E27FC236}">
                  <a16:creationId xmlns:a16="http://schemas.microsoft.com/office/drawing/2014/main" id="{6722656F-36C8-435B-8C82-4A516BD04DF6}"/>
                </a:ext>
              </a:extLst>
            </p:cNvPr>
            <p:cNvGrpSpPr/>
            <p:nvPr/>
          </p:nvGrpSpPr>
          <p:grpSpPr>
            <a:xfrm>
              <a:off x="6173788" y="3256597"/>
              <a:ext cx="1207359" cy="100013"/>
              <a:chOff x="6173788" y="3256597"/>
              <a:chExt cx="1207359" cy="100013"/>
            </a:xfrm>
          </p:grpSpPr>
          <p:grpSp>
            <p:nvGrpSpPr>
              <p:cNvPr id="27" name="Group 26">
                <a:extLst>
                  <a:ext uri="{FF2B5EF4-FFF2-40B4-BE49-F238E27FC236}">
                    <a16:creationId xmlns:a16="http://schemas.microsoft.com/office/drawing/2014/main" id="{A9842CD0-5EB0-48FB-B646-5C8D49AEBF0A}"/>
                  </a:ext>
                </a:extLst>
              </p:cNvPr>
              <p:cNvGrpSpPr/>
              <p:nvPr/>
            </p:nvGrpSpPr>
            <p:grpSpPr>
              <a:xfrm>
                <a:off x="7256592" y="3256597"/>
                <a:ext cx="124555" cy="100013"/>
                <a:chOff x="7197854" y="3256597"/>
                <a:chExt cx="183293" cy="100013"/>
              </a:xfrm>
            </p:grpSpPr>
            <p:cxnSp>
              <p:nvCxnSpPr>
                <p:cNvPr id="15" name="Straight Connector 14">
                  <a:extLst>
                    <a:ext uri="{FF2B5EF4-FFF2-40B4-BE49-F238E27FC236}">
                      <a16:creationId xmlns:a16="http://schemas.microsoft.com/office/drawing/2014/main" id="{55CD6A04-BC08-406B-B9D4-1A6EBE22B0F1}"/>
                    </a:ext>
                  </a:extLst>
                </p:cNvPr>
                <p:cNvCxnSpPr/>
                <p:nvPr/>
              </p:nvCxnSpPr>
              <p:spPr>
                <a:xfrm>
                  <a:off x="7197854" y="3356610"/>
                  <a:ext cx="183293" cy="0"/>
                </a:xfrm>
                <a:prstGeom prst="line">
                  <a:avLst/>
                </a:prstGeom>
                <a:noFill/>
                <a:ln w="3810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16:creationId xmlns:a16="http://schemas.microsoft.com/office/drawing/2014/main" id="{50A04EE0-50E6-412F-ADEB-0CB7EF21F050}"/>
                    </a:ext>
                  </a:extLst>
                </p:cNvPr>
                <p:cNvCxnSpPr/>
                <p:nvPr/>
              </p:nvCxnSpPr>
              <p:spPr>
                <a:xfrm>
                  <a:off x="7197854" y="3256597"/>
                  <a:ext cx="183293" cy="0"/>
                </a:xfrm>
                <a:prstGeom prst="line">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6" name="Group 25">
                <a:extLst>
                  <a:ext uri="{FF2B5EF4-FFF2-40B4-BE49-F238E27FC236}">
                    <a16:creationId xmlns:a16="http://schemas.microsoft.com/office/drawing/2014/main" id="{810F1CA4-E625-42DF-82A7-63BE676581D1}"/>
                  </a:ext>
                </a:extLst>
              </p:cNvPr>
              <p:cNvGrpSpPr/>
              <p:nvPr/>
            </p:nvGrpSpPr>
            <p:grpSpPr>
              <a:xfrm>
                <a:off x="6173788" y="3274952"/>
                <a:ext cx="124555" cy="81658"/>
                <a:chOff x="6115050" y="3274952"/>
                <a:chExt cx="183293" cy="81658"/>
              </a:xfrm>
            </p:grpSpPr>
            <p:cxnSp>
              <p:nvCxnSpPr>
                <p:cNvPr id="64" name="Straight Connector 63">
                  <a:extLst>
                    <a:ext uri="{FF2B5EF4-FFF2-40B4-BE49-F238E27FC236}">
                      <a16:creationId xmlns:a16="http://schemas.microsoft.com/office/drawing/2014/main" id="{4ED41DCC-356A-4C6D-B16D-2CB2C3EC49B5}"/>
                    </a:ext>
                  </a:extLst>
                </p:cNvPr>
                <p:cNvCxnSpPr/>
                <p:nvPr/>
              </p:nvCxnSpPr>
              <p:spPr>
                <a:xfrm>
                  <a:off x="6115050" y="3356610"/>
                  <a:ext cx="183293" cy="0"/>
                </a:xfrm>
                <a:prstGeom prst="line">
                  <a:avLst/>
                </a:prstGeom>
                <a:noFill/>
                <a:ln w="381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a:extLst>
                    <a:ext uri="{FF2B5EF4-FFF2-40B4-BE49-F238E27FC236}">
                      <a16:creationId xmlns:a16="http://schemas.microsoft.com/office/drawing/2014/main" id="{3C02DD49-EB4A-4C9D-B0FD-75050A7B83B0}"/>
                    </a:ext>
                  </a:extLst>
                </p:cNvPr>
                <p:cNvCxnSpPr/>
                <p:nvPr/>
              </p:nvCxnSpPr>
              <p:spPr>
                <a:xfrm>
                  <a:off x="6115050" y="3274952"/>
                  <a:ext cx="183293" cy="0"/>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2" name="Group 31">
              <a:extLst>
                <a:ext uri="{FF2B5EF4-FFF2-40B4-BE49-F238E27FC236}">
                  <a16:creationId xmlns:a16="http://schemas.microsoft.com/office/drawing/2014/main" id="{C1FC57D7-94BD-43E0-9A70-AA7AEB80049E}"/>
                </a:ext>
              </a:extLst>
            </p:cNvPr>
            <p:cNvGrpSpPr/>
            <p:nvPr/>
          </p:nvGrpSpPr>
          <p:grpSpPr>
            <a:xfrm>
              <a:off x="9262521" y="3256597"/>
              <a:ext cx="1207359" cy="100013"/>
              <a:chOff x="9262521" y="3256597"/>
              <a:chExt cx="1207359" cy="100013"/>
            </a:xfrm>
          </p:grpSpPr>
          <p:grpSp>
            <p:nvGrpSpPr>
              <p:cNvPr id="68" name="Group 67">
                <a:extLst>
                  <a:ext uri="{FF2B5EF4-FFF2-40B4-BE49-F238E27FC236}">
                    <a16:creationId xmlns:a16="http://schemas.microsoft.com/office/drawing/2014/main" id="{883C1FF3-F3A1-48BF-876B-175C4250F4A5}"/>
                  </a:ext>
                </a:extLst>
              </p:cNvPr>
              <p:cNvGrpSpPr/>
              <p:nvPr/>
            </p:nvGrpSpPr>
            <p:grpSpPr>
              <a:xfrm>
                <a:off x="10345325" y="3256597"/>
                <a:ext cx="124555" cy="100013"/>
                <a:chOff x="7197854" y="3256597"/>
                <a:chExt cx="183293" cy="100013"/>
              </a:xfrm>
            </p:grpSpPr>
            <p:cxnSp>
              <p:nvCxnSpPr>
                <p:cNvPr id="69" name="Straight Connector 68">
                  <a:extLst>
                    <a:ext uri="{FF2B5EF4-FFF2-40B4-BE49-F238E27FC236}">
                      <a16:creationId xmlns:a16="http://schemas.microsoft.com/office/drawing/2014/main" id="{052658CC-6081-4885-8E4C-200C1E106611}"/>
                    </a:ext>
                  </a:extLst>
                </p:cNvPr>
                <p:cNvCxnSpPr/>
                <p:nvPr/>
              </p:nvCxnSpPr>
              <p:spPr>
                <a:xfrm>
                  <a:off x="7197854" y="3356610"/>
                  <a:ext cx="183293" cy="0"/>
                </a:xfrm>
                <a:prstGeom prst="line">
                  <a:avLst/>
                </a:prstGeom>
                <a:noFill/>
                <a:ln w="3810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a:extLst>
                    <a:ext uri="{FF2B5EF4-FFF2-40B4-BE49-F238E27FC236}">
                      <a16:creationId xmlns:a16="http://schemas.microsoft.com/office/drawing/2014/main" id="{E779BE5F-A180-4E3D-86FB-4B79E0089B5D}"/>
                    </a:ext>
                  </a:extLst>
                </p:cNvPr>
                <p:cNvCxnSpPr/>
                <p:nvPr/>
              </p:nvCxnSpPr>
              <p:spPr>
                <a:xfrm>
                  <a:off x="7197854" y="3256597"/>
                  <a:ext cx="183293" cy="0"/>
                </a:xfrm>
                <a:prstGeom prst="line">
                  <a:avLst/>
                </a:pr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2" name="Group 71">
                <a:extLst>
                  <a:ext uri="{FF2B5EF4-FFF2-40B4-BE49-F238E27FC236}">
                    <a16:creationId xmlns:a16="http://schemas.microsoft.com/office/drawing/2014/main" id="{C9A1B4FE-C81A-4DA1-933B-6F09921FB1B2}"/>
                  </a:ext>
                </a:extLst>
              </p:cNvPr>
              <p:cNvGrpSpPr/>
              <p:nvPr/>
            </p:nvGrpSpPr>
            <p:grpSpPr>
              <a:xfrm>
                <a:off x="9262521" y="3274952"/>
                <a:ext cx="124555" cy="81658"/>
                <a:chOff x="6115050" y="3274952"/>
                <a:chExt cx="183293" cy="81658"/>
              </a:xfrm>
            </p:grpSpPr>
            <p:cxnSp>
              <p:nvCxnSpPr>
                <p:cNvPr id="73" name="Straight Connector 72">
                  <a:extLst>
                    <a:ext uri="{FF2B5EF4-FFF2-40B4-BE49-F238E27FC236}">
                      <a16:creationId xmlns:a16="http://schemas.microsoft.com/office/drawing/2014/main" id="{1E4B4D13-7E01-45AC-AED6-4D3BC9244A63}"/>
                    </a:ext>
                  </a:extLst>
                </p:cNvPr>
                <p:cNvCxnSpPr/>
                <p:nvPr/>
              </p:nvCxnSpPr>
              <p:spPr>
                <a:xfrm>
                  <a:off x="6115050" y="3356610"/>
                  <a:ext cx="183293" cy="0"/>
                </a:xfrm>
                <a:prstGeom prst="line">
                  <a:avLst/>
                </a:prstGeom>
                <a:noFill/>
                <a:ln w="381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a16="http://schemas.microsoft.com/office/drawing/2014/main" id="{261EB4F8-4779-41BB-A05B-59E7B8E41F07}"/>
                    </a:ext>
                  </a:extLst>
                </p:cNvPr>
                <p:cNvCxnSpPr/>
                <p:nvPr/>
              </p:nvCxnSpPr>
              <p:spPr>
                <a:xfrm>
                  <a:off x="6115050" y="3274952"/>
                  <a:ext cx="183293" cy="0"/>
                </a:xfrm>
                <a:prstGeom prst="line">
                  <a:avLst/>
                </a:pr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3" name="Title 2"/>
          <p:cNvSpPr>
            <a:spLocks noGrp="1"/>
          </p:cNvSpPr>
          <p:nvPr>
            <p:ph type="title"/>
          </p:nvPr>
        </p:nvSpPr>
        <p:spPr/>
        <p:txBody>
          <a:bodyPr>
            <a:normAutofit fontScale="90000"/>
          </a:bodyPr>
          <a:lstStyle/>
          <a:p>
            <a:r>
              <a:rPr lang="en-GB" dirty="0"/>
              <a:t>GDF-15 the strongest predictor of bleeding in </a:t>
            </a:r>
            <a:r>
              <a:rPr lang="en-GB" b="1" dirty="0"/>
              <a:t>AF</a:t>
            </a:r>
            <a:br>
              <a:rPr lang="en-GB" b="1" dirty="0"/>
            </a:br>
            <a:r>
              <a:rPr lang="en-GB" sz="2400" b="0" dirty="0">
                <a:solidFill>
                  <a:schemeClr val="accent3">
                    <a:lumMod val="75000"/>
                  </a:schemeClr>
                </a:solidFill>
              </a:rPr>
              <a:t>ARISTOTLE study</a:t>
            </a:r>
            <a:endParaRPr lang="en-US" sz="2400" b="0" dirty="0">
              <a:solidFill>
                <a:schemeClr val="accent3">
                  <a:lumMod val="75000"/>
                </a:schemeClr>
              </a:solidFill>
            </a:endParaRPr>
          </a:p>
        </p:txBody>
      </p:sp>
      <p:sp>
        <p:nvSpPr>
          <p:cNvPr id="13" name="Rectangle 12"/>
          <p:cNvSpPr/>
          <p:nvPr/>
        </p:nvSpPr>
        <p:spPr>
          <a:xfrm>
            <a:off x="5998303" y="1738049"/>
            <a:ext cx="5722210" cy="664721"/>
          </a:xfrm>
          <a:prstGeom prst="rect">
            <a:avLst/>
          </a:prstGeom>
        </p:spPr>
        <p:txBody>
          <a:bodyPr wrap="square">
            <a:noAutofit/>
          </a:bodyPr>
          <a:lstStyle/>
          <a:p>
            <a:r>
              <a:rPr lang="en-GB" sz="1600" b="1" dirty="0"/>
              <a:t>Cumulative hazard rate of death or major bleed according to GDF-15 quartile (</a:t>
            </a:r>
            <a:r>
              <a:rPr lang="en-GB" sz="1600" b="1" i="1" dirty="0"/>
              <a:t>n</a:t>
            </a:r>
            <a:r>
              <a:rPr lang="en-GB" sz="1600" b="1" dirty="0"/>
              <a:t>=14 798)</a:t>
            </a:r>
          </a:p>
        </p:txBody>
      </p:sp>
      <p:sp>
        <p:nvSpPr>
          <p:cNvPr id="22" name="Rectangle 21">
            <a:extLst>
              <a:ext uri="{FF2B5EF4-FFF2-40B4-BE49-F238E27FC236}">
                <a16:creationId xmlns:a16="http://schemas.microsoft.com/office/drawing/2014/main" id="{35FF2716-D1CC-4E6C-A212-59BC9DC730A3}"/>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3" name="Rectangle 15">
            <a:extLst>
              <a:ext uri="{FF2B5EF4-FFF2-40B4-BE49-F238E27FC236}">
                <a16:creationId xmlns:a16="http://schemas.microsoft.com/office/drawing/2014/main" id="{B9D108F0-E3A3-476B-8248-838AC68BB446}"/>
              </a:ext>
            </a:extLst>
          </p:cNvPr>
          <p:cNvSpPr>
            <a:spLocks noChangeArrowheads="1"/>
          </p:cNvSpPr>
          <p:nvPr/>
        </p:nvSpPr>
        <p:spPr bwMode="auto">
          <a:xfrm>
            <a:off x="371476" y="6334538"/>
            <a:ext cx="11449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r>
              <a:rPr lang="en-GB" b="0" i="1" dirty="0">
                <a:solidFill>
                  <a:schemeClr val="bg1"/>
                </a:solidFill>
                <a:latin typeface="+mj-lt"/>
              </a:rPr>
              <a:t>ARISTOTLE, Apixaban for Reduction in Stroke and Other Thromboembolic Events in Atrial Fibrillation </a:t>
            </a:r>
          </a:p>
          <a:p>
            <a:r>
              <a:rPr lang="en-GB" b="0" i="1" dirty="0" err="1">
                <a:solidFill>
                  <a:schemeClr val="bg1"/>
                </a:solidFill>
                <a:latin typeface="+mj-lt"/>
              </a:rPr>
              <a:t>Wallentine</a:t>
            </a:r>
            <a:r>
              <a:rPr lang="en-GB" b="0" i="1" dirty="0">
                <a:solidFill>
                  <a:schemeClr val="bg1"/>
                </a:solidFill>
                <a:latin typeface="+mj-lt"/>
              </a:rPr>
              <a:t> L, et al. (2014). </a:t>
            </a:r>
            <a:r>
              <a:rPr lang="fr-FR" b="0" i="1" dirty="0">
                <a:solidFill>
                  <a:schemeClr val="bg1"/>
                </a:solidFill>
                <a:latin typeface="+mj-lt"/>
              </a:rPr>
              <a:t>Circulation, 130:1847–58.</a:t>
            </a:r>
            <a:endParaRPr lang="en-GB" b="0" i="1" dirty="0">
              <a:solidFill>
                <a:schemeClr val="bg1"/>
              </a:solidFill>
              <a:latin typeface="+mj-lt"/>
            </a:endParaRPr>
          </a:p>
        </p:txBody>
      </p:sp>
      <p:grpSp>
        <p:nvGrpSpPr>
          <p:cNvPr id="67" name="Group 66">
            <a:extLst>
              <a:ext uri="{FF2B5EF4-FFF2-40B4-BE49-F238E27FC236}">
                <a16:creationId xmlns:a16="http://schemas.microsoft.com/office/drawing/2014/main" id="{3ABEE5F1-552A-4838-967E-744A98C3609E}"/>
              </a:ext>
            </a:extLst>
          </p:cNvPr>
          <p:cNvGrpSpPr/>
          <p:nvPr/>
        </p:nvGrpSpPr>
        <p:grpSpPr>
          <a:xfrm>
            <a:off x="352752" y="1794591"/>
            <a:ext cx="5112690" cy="2209890"/>
            <a:chOff x="1002520" y="1737585"/>
            <a:chExt cx="5112690" cy="2209890"/>
          </a:xfrm>
        </p:grpSpPr>
        <p:sp>
          <p:nvSpPr>
            <p:cNvPr id="35" name="Freeform 50">
              <a:extLst>
                <a:ext uri="{FF2B5EF4-FFF2-40B4-BE49-F238E27FC236}">
                  <a16:creationId xmlns:a16="http://schemas.microsoft.com/office/drawing/2014/main" id="{73C5F796-E741-4D06-9861-AD1EF77461D2}"/>
                </a:ext>
              </a:extLst>
            </p:cNvPr>
            <p:cNvSpPr>
              <a:spLocks noEditPoints="1"/>
            </p:cNvSpPr>
            <p:nvPr/>
          </p:nvSpPr>
          <p:spPr bwMode="auto">
            <a:xfrm>
              <a:off x="1199390" y="1737585"/>
              <a:ext cx="328636" cy="328868"/>
            </a:xfrm>
            <a:custGeom>
              <a:avLst/>
              <a:gdLst>
                <a:gd name="T0" fmla="*/ 843 w 1687"/>
                <a:gd name="T1" fmla="*/ 0 h 1686"/>
                <a:gd name="T2" fmla="*/ 0 w 1687"/>
                <a:gd name="T3" fmla="*/ 843 h 1686"/>
                <a:gd name="T4" fmla="*/ 843 w 1687"/>
                <a:gd name="T5" fmla="*/ 1686 h 1686"/>
                <a:gd name="T6" fmla="*/ 1687 w 1687"/>
                <a:gd name="T7" fmla="*/ 843 h 1686"/>
                <a:gd name="T8" fmla="*/ 843 w 1687"/>
                <a:gd name="T9" fmla="*/ 0 h 1686"/>
                <a:gd name="T10" fmla="*/ 1129 w 1687"/>
                <a:gd name="T11" fmla="*/ 1476 h 1686"/>
                <a:gd name="T12" fmla="*/ 1098 w 1687"/>
                <a:gd name="T13" fmla="*/ 1490 h 1686"/>
                <a:gd name="T14" fmla="*/ 1082 w 1687"/>
                <a:gd name="T15" fmla="*/ 1496 h 1686"/>
                <a:gd name="T16" fmla="*/ 1050 w 1687"/>
                <a:gd name="T17" fmla="*/ 1507 h 1686"/>
                <a:gd name="T18" fmla="*/ 932 w 1687"/>
                <a:gd name="T19" fmla="*/ 1532 h 1686"/>
                <a:gd name="T20" fmla="*/ 918 w 1687"/>
                <a:gd name="T21" fmla="*/ 1534 h 1686"/>
                <a:gd name="T22" fmla="*/ 918 w 1687"/>
                <a:gd name="T23" fmla="*/ 1277 h 1686"/>
                <a:gd name="T24" fmla="*/ 769 w 1687"/>
                <a:gd name="T25" fmla="*/ 1277 h 1686"/>
                <a:gd name="T26" fmla="*/ 769 w 1687"/>
                <a:gd name="T27" fmla="*/ 1534 h 1686"/>
                <a:gd name="T28" fmla="*/ 755 w 1687"/>
                <a:gd name="T29" fmla="*/ 1532 h 1686"/>
                <a:gd name="T30" fmla="*/ 637 w 1687"/>
                <a:gd name="T31" fmla="*/ 1507 h 1686"/>
                <a:gd name="T32" fmla="*/ 605 w 1687"/>
                <a:gd name="T33" fmla="*/ 1496 h 1686"/>
                <a:gd name="T34" fmla="*/ 589 w 1687"/>
                <a:gd name="T35" fmla="*/ 1490 h 1686"/>
                <a:gd name="T36" fmla="*/ 558 w 1687"/>
                <a:gd name="T37" fmla="*/ 1476 h 1686"/>
                <a:gd name="T38" fmla="*/ 543 w 1687"/>
                <a:gd name="T39" fmla="*/ 1469 h 1686"/>
                <a:gd name="T40" fmla="*/ 153 w 1687"/>
                <a:gd name="T41" fmla="*/ 917 h 1686"/>
                <a:gd name="T42" fmla="*/ 409 w 1687"/>
                <a:gd name="T43" fmla="*/ 917 h 1686"/>
                <a:gd name="T44" fmla="*/ 409 w 1687"/>
                <a:gd name="T45" fmla="*/ 769 h 1686"/>
                <a:gd name="T46" fmla="*/ 153 w 1687"/>
                <a:gd name="T47" fmla="*/ 769 h 1686"/>
                <a:gd name="T48" fmla="*/ 769 w 1687"/>
                <a:gd name="T49" fmla="*/ 152 h 1686"/>
                <a:gd name="T50" fmla="*/ 769 w 1687"/>
                <a:gd name="T51" fmla="*/ 409 h 1686"/>
                <a:gd name="T52" fmla="*/ 918 w 1687"/>
                <a:gd name="T53" fmla="*/ 409 h 1686"/>
                <a:gd name="T54" fmla="*/ 918 w 1687"/>
                <a:gd name="T55" fmla="*/ 152 h 1686"/>
                <a:gd name="T56" fmla="*/ 1534 w 1687"/>
                <a:gd name="T57" fmla="*/ 769 h 1686"/>
                <a:gd name="T58" fmla="*/ 1278 w 1687"/>
                <a:gd name="T59" fmla="*/ 769 h 1686"/>
                <a:gd name="T60" fmla="*/ 1278 w 1687"/>
                <a:gd name="T61" fmla="*/ 917 h 1686"/>
                <a:gd name="T62" fmla="*/ 1534 w 1687"/>
                <a:gd name="T63" fmla="*/ 917 h 1686"/>
                <a:gd name="T64" fmla="*/ 1144 w 1687"/>
                <a:gd name="T65" fmla="*/ 1469 h 1686"/>
                <a:gd name="T66" fmla="*/ 1129 w 1687"/>
                <a:gd name="T67" fmla="*/ 1476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7" h="1686">
                  <a:moveTo>
                    <a:pt x="843" y="0"/>
                  </a:moveTo>
                  <a:cubicBezTo>
                    <a:pt x="379" y="0"/>
                    <a:pt x="0" y="378"/>
                    <a:pt x="0" y="843"/>
                  </a:cubicBezTo>
                  <a:cubicBezTo>
                    <a:pt x="0" y="1308"/>
                    <a:pt x="379" y="1686"/>
                    <a:pt x="843" y="1686"/>
                  </a:cubicBezTo>
                  <a:cubicBezTo>
                    <a:pt x="1308" y="1686"/>
                    <a:pt x="1687" y="1308"/>
                    <a:pt x="1687" y="843"/>
                  </a:cubicBezTo>
                  <a:cubicBezTo>
                    <a:pt x="1687" y="378"/>
                    <a:pt x="1308" y="0"/>
                    <a:pt x="843" y="0"/>
                  </a:cubicBezTo>
                  <a:close/>
                  <a:moveTo>
                    <a:pt x="1129" y="1476"/>
                  </a:moveTo>
                  <a:cubicBezTo>
                    <a:pt x="1119" y="1481"/>
                    <a:pt x="1109" y="1485"/>
                    <a:pt x="1098" y="1490"/>
                  </a:cubicBezTo>
                  <a:cubicBezTo>
                    <a:pt x="1093" y="1492"/>
                    <a:pt x="1087" y="1494"/>
                    <a:pt x="1082" y="1496"/>
                  </a:cubicBezTo>
                  <a:cubicBezTo>
                    <a:pt x="1072" y="1499"/>
                    <a:pt x="1061" y="1503"/>
                    <a:pt x="1050" y="1507"/>
                  </a:cubicBezTo>
                  <a:cubicBezTo>
                    <a:pt x="1012" y="1518"/>
                    <a:pt x="972" y="1527"/>
                    <a:pt x="932" y="1532"/>
                  </a:cubicBezTo>
                  <a:cubicBezTo>
                    <a:pt x="927" y="1533"/>
                    <a:pt x="922" y="1533"/>
                    <a:pt x="918" y="1534"/>
                  </a:cubicBezTo>
                  <a:cubicBezTo>
                    <a:pt x="918" y="1277"/>
                    <a:pt x="918" y="1277"/>
                    <a:pt x="918" y="1277"/>
                  </a:cubicBezTo>
                  <a:cubicBezTo>
                    <a:pt x="769" y="1277"/>
                    <a:pt x="769" y="1277"/>
                    <a:pt x="769" y="1277"/>
                  </a:cubicBezTo>
                  <a:cubicBezTo>
                    <a:pt x="769" y="1534"/>
                    <a:pt x="769" y="1534"/>
                    <a:pt x="769" y="1534"/>
                  </a:cubicBezTo>
                  <a:cubicBezTo>
                    <a:pt x="765" y="1533"/>
                    <a:pt x="760" y="1533"/>
                    <a:pt x="755" y="1532"/>
                  </a:cubicBezTo>
                  <a:cubicBezTo>
                    <a:pt x="715" y="1527"/>
                    <a:pt x="675" y="1518"/>
                    <a:pt x="637" y="1507"/>
                  </a:cubicBezTo>
                  <a:cubicBezTo>
                    <a:pt x="626" y="1503"/>
                    <a:pt x="615" y="1499"/>
                    <a:pt x="605" y="1496"/>
                  </a:cubicBezTo>
                  <a:cubicBezTo>
                    <a:pt x="600" y="1494"/>
                    <a:pt x="594" y="1492"/>
                    <a:pt x="589" y="1490"/>
                  </a:cubicBezTo>
                  <a:cubicBezTo>
                    <a:pt x="578" y="1485"/>
                    <a:pt x="568" y="1481"/>
                    <a:pt x="558" y="1476"/>
                  </a:cubicBezTo>
                  <a:cubicBezTo>
                    <a:pt x="553" y="1474"/>
                    <a:pt x="548" y="1472"/>
                    <a:pt x="543" y="1469"/>
                  </a:cubicBezTo>
                  <a:cubicBezTo>
                    <a:pt x="331" y="1367"/>
                    <a:pt x="179" y="1161"/>
                    <a:pt x="153" y="917"/>
                  </a:cubicBezTo>
                  <a:cubicBezTo>
                    <a:pt x="409" y="917"/>
                    <a:pt x="409" y="917"/>
                    <a:pt x="409" y="917"/>
                  </a:cubicBezTo>
                  <a:cubicBezTo>
                    <a:pt x="409" y="769"/>
                    <a:pt x="409" y="769"/>
                    <a:pt x="409" y="769"/>
                  </a:cubicBezTo>
                  <a:cubicBezTo>
                    <a:pt x="153" y="769"/>
                    <a:pt x="153" y="769"/>
                    <a:pt x="153" y="769"/>
                  </a:cubicBezTo>
                  <a:cubicBezTo>
                    <a:pt x="187" y="445"/>
                    <a:pt x="445" y="187"/>
                    <a:pt x="769" y="152"/>
                  </a:cubicBezTo>
                  <a:cubicBezTo>
                    <a:pt x="769" y="409"/>
                    <a:pt x="769" y="409"/>
                    <a:pt x="769" y="409"/>
                  </a:cubicBezTo>
                  <a:cubicBezTo>
                    <a:pt x="918" y="409"/>
                    <a:pt x="918" y="409"/>
                    <a:pt x="918" y="409"/>
                  </a:cubicBezTo>
                  <a:cubicBezTo>
                    <a:pt x="918" y="152"/>
                    <a:pt x="918" y="152"/>
                    <a:pt x="918" y="152"/>
                  </a:cubicBezTo>
                  <a:cubicBezTo>
                    <a:pt x="1242" y="187"/>
                    <a:pt x="1500" y="445"/>
                    <a:pt x="1534" y="769"/>
                  </a:cubicBezTo>
                  <a:cubicBezTo>
                    <a:pt x="1278" y="769"/>
                    <a:pt x="1278" y="769"/>
                    <a:pt x="1278" y="769"/>
                  </a:cubicBezTo>
                  <a:cubicBezTo>
                    <a:pt x="1278" y="917"/>
                    <a:pt x="1278" y="917"/>
                    <a:pt x="1278" y="917"/>
                  </a:cubicBezTo>
                  <a:cubicBezTo>
                    <a:pt x="1534" y="917"/>
                    <a:pt x="1534" y="917"/>
                    <a:pt x="1534" y="917"/>
                  </a:cubicBezTo>
                  <a:cubicBezTo>
                    <a:pt x="1508" y="1161"/>
                    <a:pt x="1356" y="1367"/>
                    <a:pt x="1144" y="1469"/>
                  </a:cubicBezTo>
                  <a:cubicBezTo>
                    <a:pt x="1139" y="1472"/>
                    <a:pt x="1134" y="1474"/>
                    <a:pt x="1129" y="14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latin typeface="Imago" panose="020B0500060000020004" pitchFamily="34" charset="0"/>
              </a:endParaRPr>
            </a:p>
          </p:txBody>
        </p:sp>
        <p:sp>
          <p:nvSpPr>
            <p:cNvPr id="36" name="Content Placeholder 5">
              <a:extLst>
                <a:ext uri="{FF2B5EF4-FFF2-40B4-BE49-F238E27FC236}">
                  <a16:creationId xmlns:a16="http://schemas.microsoft.com/office/drawing/2014/main" id="{01F02CDE-58FC-4B70-9AD1-39315EE13AED}"/>
                </a:ext>
              </a:extLst>
            </p:cNvPr>
            <p:cNvSpPr txBox="1">
              <a:spLocks/>
            </p:cNvSpPr>
            <p:nvPr/>
          </p:nvSpPr>
          <p:spPr>
            <a:xfrm>
              <a:off x="1752244" y="1737585"/>
              <a:ext cx="4362966" cy="22098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Imag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600"/>
                </a:spcAft>
                <a:buNone/>
              </a:pPr>
              <a:r>
                <a:rPr lang="en-US" sz="1600" dirty="0">
                  <a:latin typeface="+mj-lt"/>
                </a:rPr>
                <a:t>82 different biomarkers measured </a:t>
              </a:r>
            </a:p>
            <a:p>
              <a:pPr marL="0" indent="0">
                <a:spcBef>
                  <a:spcPts val="0"/>
                </a:spcBef>
                <a:spcAft>
                  <a:spcPts val="3600"/>
                </a:spcAft>
                <a:buNone/>
              </a:pPr>
              <a:r>
                <a:rPr lang="en-US" sz="1600" dirty="0">
                  <a:latin typeface="+mj-lt"/>
                </a:rPr>
                <a:t>14 798 AF patients</a:t>
              </a:r>
            </a:p>
            <a:p>
              <a:pPr marL="0" indent="0">
                <a:spcBef>
                  <a:spcPts val="0"/>
                </a:spcBef>
                <a:spcAft>
                  <a:spcPts val="3600"/>
                </a:spcAft>
                <a:buNone/>
              </a:pPr>
              <a:r>
                <a:rPr lang="en-US" sz="1600" b="1" dirty="0">
                  <a:latin typeface="+mj-lt"/>
                </a:rPr>
                <a:t>Strongest independent predictor of bleeding</a:t>
              </a:r>
              <a:r>
                <a:rPr lang="en-US" sz="1600" dirty="0">
                  <a:latin typeface="+mj-lt"/>
                </a:rPr>
                <a:t> from all tested biomarkers </a:t>
              </a:r>
              <a:endParaRPr lang="en-GB" sz="1600" dirty="0">
                <a:latin typeface="+mj-lt"/>
              </a:endParaRPr>
            </a:p>
          </p:txBody>
        </p:sp>
        <p:sp>
          <p:nvSpPr>
            <p:cNvPr id="38" name="Freeform 50">
              <a:extLst>
                <a:ext uri="{FF2B5EF4-FFF2-40B4-BE49-F238E27FC236}">
                  <a16:creationId xmlns:a16="http://schemas.microsoft.com/office/drawing/2014/main" id="{58A5111F-D0D4-4669-89F7-5CCFBED1E589}"/>
                </a:ext>
              </a:extLst>
            </p:cNvPr>
            <p:cNvSpPr>
              <a:spLocks noEditPoints="1"/>
            </p:cNvSpPr>
            <p:nvPr/>
          </p:nvSpPr>
          <p:spPr bwMode="auto">
            <a:xfrm>
              <a:off x="1396260" y="1737585"/>
              <a:ext cx="328636" cy="328868"/>
            </a:xfrm>
            <a:custGeom>
              <a:avLst/>
              <a:gdLst>
                <a:gd name="T0" fmla="*/ 843 w 1687"/>
                <a:gd name="T1" fmla="*/ 0 h 1686"/>
                <a:gd name="T2" fmla="*/ 0 w 1687"/>
                <a:gd name="T3" fmla="*/ 843 h 1686"/>
                <a:gd name="T4" fmla="*/ 843 w 1687"/>
                <a:gd name="T5" fmla="*/ 1686 h 1686"/>
                <a:gd name="T6" fmla="*/ 1687 w 1687"/>
                <a:gd name="T7" fmla="*/ 843 h 1686"/>
                <a:gd name="T8" fmla="*/ 843 w 1687"/>
                <a:gd name="T9" fmla="*/ 0 h 1686"/>
                <a:gd name="T10" fmla="*/ 1129 w 1687"/>
                <a:gd name="T11" fmla="*/ 1476 h 1686"/>
                <a:gd name="T12" fmla="*/ 1098 w 1687"/>
                <a:gd name="T13" fmla="*/ 1490 h 1686"/>
                <a:gd name="T14" fmla="*/ 1082 w 1687"/>
                <a:gd name="T15" fmla="*/ 1496 h 1686"/>
                <a:gd name="T16" fmla="*/ 1050 w 1687"/>
                <a:gd name="T17" fmla="*/ 1507 h 1686"/>
                <a:gd name="T18" fmla="*/ 932 w 1687"/>
                <a:gd name="T19" fmla="*/ 1532 h 1686"/>
                <a:gd name="T20" fmla="*/ 918 w 1687"/>
                <a:gd name="T21" fmla="*/ 1534 h 1686"/>
                <a:gd name="T22" fmla="*/ 918 w 1687"/>
                <a:gd name="T23" fmla="*/ 1277 h 1686"/>
                <a:gd name="T24" fmla="*/ 769 w 1687"/>
                <a:gd name="T25" fmla="*/ 1277 h 1686"/>
                <a:gd name="T26" fmla="*/ 769 w 1687"/>
                <a:gd name="T27" fmla="*/ 1534 h 1686"/>
                <a:gd name="T28" fmla="*/ 755 w 1687"/>
                <a:gd name="T29" fmla="*/ 1532 h 1686"/>
                <a:gd name="T30" fmla="*/ 637 w 1687"/>
                <a:gd name="T31" fmla="*/ 1507 h 1686"/>
                <a:gd name="T32" fmla="*/ 605 w 1687"/>
                <a:gd name="T33" fmla="*/ 1496 h 1686"/>
                <a:gd name="T34" fmla="*/ 589 w 1687"/>
                <a:gd name="T35" fmla="*/ 1490 h 1686"/>
                <a:gd name="T36" fmla="*/ 558 w 1687"/>
                <a:gd name="T37" fmla="*/ 1476 h 1686"/>
                <a:gd name="T38" fmla="*/ 543 w 1687"/>
                <a:gd name="T39" fmla="*/ 1469 h 1686"/>
                <a:gd name="T40" fmla="*/ 153 w 1687"/>
                <a:gd name="T41" fmla="*/ 917 h 1686"/>
                <a:gd name="T42" fmla="*/ 409 w 1687"/>
                <a:gd name="T43" fmla="*/ 917 h 1686"/>
                <a:gd name="T44" fmla="*/ 409 w 1687"/>
                <a:gd name="T45" fmla="*/ 769 h 1686"/>
                <a:gd name="T46" fmla="*/ 153 w 1687"/>
                <a:gd name="T47" fmla="*/ 769 h 1686"/>
                <a:gd name="T48" fmla="*/ 769 w 1687"/>
                <a:gd name="T49" fmla="*/ 152 h 1686"/>
                <a:gd name="T50" fmla="*/ 769 w 1687"/>
                <a:gd name="T51" fmla="*/ 409 h 1686"/>
                <a:gd name="T52" fmla="*/ 918 w 1687"/>
                <a:gd name="T53" fmla="*/ 409 h 1686"/>
                <a:gd name="T54" fmla="*/ 918 w 1687"/>
                <a:gd name="T55" fmla="*/ 152 h 1686"/>
                <a:gd name="T56" fmla="*/ 1534 w 1687"/>
                <a:gd name="T57" fmla="*/ 769 h 1686"/>
                <a:gd name="T58" fmla="*/ 1278 w 1687"/>
                <a:gd name="T59" fmla="*/ 769 h 1686"/>
                <a:gd name="T60" fmla="*/ 1278 w 1687"/>
                <a:gd name="T61" fmla="*/ 917 h 1686"/>
                <a:gd name="T62" fmla="*/ 1534 w 1687"/>
                <a:gd name="T63" fmla="*/ 917 h 1686"/>
                <a:gd name="T64" fmla="*/ 1144 w 1687"/>
                <a:gd name="T65" fmla="*/ 1469 h 1686"/>
                <a:gd name="T66" fmla="*/ 1129 w 1687"/>
                <a:gd name="T67" fmla="*/ 1476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7" h="1686">
                  <a:moveTo>
                    <a:pt x="843" y="0"/>
                  </a:moveTo>
                  <a:cubicBezTo>
                    <a:pt x="379" y="0"/>
                    <a:pt x="0" y="378"/>
                    <a:pt x="0" y="843"/>
                  </a:cubicBezTo>
                  <a:cubicBezTo>
                    <a:pt x="0" y="1308"/>
                    <a:pt x="379" y="1686"/>
                    <a:pt x="843" y="1686"/>
                  </a:cubicBezTo>
                  <a:cubicBezTo>
                    <a:pt x="1308" y="1686"/>
                    <a:pt x="1687" y="1308"/>
                    <a:pt x="1687" y="843"/>
                  </a:cubicBezTo>
                  <a:cubicBezTo>
                    <a:pt x="1687" y="378"/>
                    <a:pt x="1308" y="0"/>
                    <a:pt x="843" y="0"/>
                  </a:cubicBezTo>
                  <a:close/>
                  <a:moveTo>
                    <a:pt x="1129" y="1476"/>
                  </a:moveTo>
                  <a:cubicBezTo>
                    <a:pt x="1119" y="1481"/>
                    <a:pt x="1109" y="1485"/>
                    <a:pt x="1098" y="1490"/>
                  </a:cubicBezTo>
                  <a:cubicBezTo>
                    <a:pt x="1093" y="1492"/>
                    <a:pt x="1087" y="1494"/>
                    <a:pt x="1082" y="1496"/>
                  </a:cubicBezTo>
                  <a:cubicBezTo>
                    <a:pt x="1072" y="1499"/>
                    <a:pt x="1061" y="1503"/>
                    <a:pt x="1050" y="1507"/>
                  </a:cubicBezTo>
                  <a:cubicBezTo>
                    <a:pt x="1012" y="1518"/>
                    <a:pt x="972" y="1527"/>
                    <a:pt x="932" y="1532"/>
                  </a:cubicBezTo>
                  <a:cubicBezTo>
                    <a:pt x="927" y="1533"/>
                    <a:pt x="922" y="1533"/>
                    <a:pt x="918" y="1534"/>
                  </a:cubicBezTo>
                  <a:cubicBezTo>
                    <a:pt x="918" y="1277"/>
                    <a:pt x="918" y="1277"/>
                    <a:pt x="918" y="1277"/>
                  </a:cubicBezTo>
                  <a:cubicBezTo>
                    <a:pt x="769" y="1277"/>
                    <a:pt x="769" y="1277"/>
                    <a:pt x="769" y="1277"/>
                  </a:cubicBezTo>
                  <a:cubicBezTo>
                    <a:pt x="769" y="1534"/>
                    <a:pt x="769" y="1534"/>
                    <a:pt x="769" y="1534"/>
                  </a:cubicBezTo>
                  <a:cubicBezTo>
                    <a:pt x="765" y="1533"/>
                    <a:pt x="760" y="1533"/>
                    <a:pt x="755" y="1532"/>
                  </a:cubicBezTo>
                  <a:cubicBezTo>
                    <a:pt x="715" y="1527"/>
                    <a:pt x="675" y="1518"/>
                    <a:pt x="637" y="1507"/>
                  </a:cubicBezTo>
                  <a:cubicBezTo>
                    <a:pt x="626" y="1503"/>
                    <a:pt x="615" y="1499"/>
                    <a:pt x="605" y="1496"/>
                  </a:cubicBezTo>
                  <a:cubicBezTo>
                    <a:pt x="600" y="1494"/>
                    <a:pt x="594" y="1492"/>
                    <a:pt x="589" y="1490"/>
                  </a:cubicBezTo>
                  <a:cubicBezTo>
                    <a:pt x="578" y="1485"/>
                    <a:pt x="568" y="1481"/>
                    <a:pt x="558" y="1476"/>
                  </a:cubicBezTo>
                  <a:cubicBezTo>
                    <a:pt x="553" y="1474"/>
                    <a:pt x="548" y="1472"/>
                    <a:pt x="543" y="1469"/>
                  </a:cubicBezTo>
                  <a:cubicBezTo>
                    <a:pt x="331" y="1367"/>
                    <a:pt x="179" y="1161"/>
                    <a:pt x="153" y="917"/>
                  </a:cubicBezTo>
                  <a:cubicBezTo>
                    <a:pt x="409" y="917"/>
                    <a:pt x="409" y="917"/>
                    <a:pt x="409" y="917"/>
                  </a:cubicBezTo>
                  <a:cubicBezTo>
                    <a:pt x="409" y="769"/>
                    <a:pt x="409" y="769"/>
                    <a:pt x="409" y="769"/>
                  </a:cubicBezTo>
                  <a:cubicBezTo>
                    <a:pt x="153" y="769"/>
                    <a:pt x="153" y="769"/>
                    <a:pt x="153" y="769"/>
                  </a:cubicBezTo>
                  <a:cubicBezTo>
                    <a:pt x="187" y="445"/>
                    <a:pt x="445" y="187"/>
                    <a:pt x="769" y="152"/>
                  </a:cubicBezTo>
                  <a:cubicBezTo>
                    <a:pt x="769" y="409"/>
                    <a:pt x="769" y="409"/>
                    <a:pt x="769" y="409"/>
                  </a:cubicBezTo>
                  <a:cubicBezTo>
                    <a:pt x="918" y="409"/>
                    <a:pt x="918" y="409"/>
                    <a:pt x="918" y="409"/>
                  </a:cubicBezTo>
                  <a:cubicBezTo>
                    <a:pt x="918" y="152"/>
                    <a:pt x="918" y="152"/>
                    <a:pt x="918" y="152"/>
                  </a:cubicBezTo>
                  <a:cubicBezTo>
                    <a:pt x="1242" y="187"/>
                    <a:pt x="1500" y="445"/>
                    <a:pt x="1534" y="769"/>
                  </a:cubicBezTo>
                  <a:cubicBezTo>
                    <a:pt x="1278" y="769"/>
                    <a:pt x="1278" y="769"/>
                    <a:pt x="1278" y="769"/>
                  </a:cubicBezTo>
                  <a:cubicBezTo>
                    <a:pt x="1278" y="917"/>
                    <a:pt x="1278" y="917"/>
                    <a:pt x="1278" y="917"/>
                  </a:cubicBezTo>
                  <a:cubicBezTo>
                    <a:pt x="1534" y="917"/>
                    <a:pt x="1534" y="917"/>
                    <a:pt x="1534" y="917"/>
                  </a:cubicBezTo>
                  <a:cubicBezTo>
                    <a:pt x="1508" y="1161"/>
                    <a:pt x="1356" y="1367"/>
                    <a:pt x="1144" y="1469"/>
                  </a:cubicBezTo>
                  <a:cubicBezTo>
                    <a:pt x="1139" y="1472"/>
                    <a:pt x="1134" y="1474"/>
                    <a:pt x="1129" y="147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latin typeface="Imago" panose="020B0500060000020004" pitchFamily="34" charset="0"/>
              </a:endParaRPr>
            </a:p>
          </p:txBody>
        </p:sp>
        <p:sp>
          <p:nvSpPr>
            <p:cNvPr id="43" name="Freeform 57">
              <a:extLst>
                <a:ext uri="{FF2B5EF4-FFF2-40B4-BE49-F238E27FC236}">
                  <a16:creationId xmlns:a16="http://schemas.microsoft.com/office/drawing/2014/main" id="{6A991896-4661-4A8F-A89D-E94F00E71C50}"/>
                </a:ext>
              </a:extLst>
            </p:cNvPr>
            <p:cNvSpPr>
              <a:spLocks noEditPoints="1"/>
            </p:cNvSpPr>
            <p:nvPr/>
          </p:nvSpPr>
          <p:spPr bwMode="auto">
            <a:xfrm>
              <a:off x="1214654" y="2388867"/>
              <a:ext cx="321836" cy="417986"/>
            </a:xfrm>
            <a:custGeom>
              <a:avLst/>
              <a:gdLst>
                <a:gd name="T0" fmla="*/ 643 w 803"/>
                <a:gd name="T1" fmla="*/ 214 h 1040"/>
                <a:gd name="T2" fmla="*/ 643 w 803"/>
                <a:gd name="T3" fmla="*/ 214 h 1040"/>
                <a:gd name="T4" fmla="*/ 729 w 803"/>
                <a:gd name="T5" fmla="*/ 128 h 1040"/>
                <a:gd name="T6" fmla="*/ 643 w 803"/>
                <a:gd name="T7" fmla="*/ 41 h 1040"/>
                <a:gd name="T8" fmla="*/ 556 w 803"/>
                <a:gd name="T9" fmla="*/ 128 h 1040"/>
                <a:gd name="T10" fmla="*/ 643 w 803"/>
                <a:gd name="T11" fmla="*/ 214 h 1040"/>
                <a:gd name="T12" fmla="*/ 159 w 803"/>
                <a:gd name="T13" fmla="*/ 214 h 1040"/>
                <a:gd name="T14" fmla="*/ 159 w 803"/>
                <a:gd name="T15" fmla="*/ 214 h 1040"/>
                <a:gd name="T16" fmla="*/ 246 w 803"/>
                <a:gd name="T17" fmla="*/ 128 h 1040"/>
                <a:gd name="T18" fmla="*/ 159 w 803"/>
                <a:gd name="T19" fmla="*/ 41 h 1040"/>
                <a:gd name="T20" fmla="*/ 73 w 803"/>
                <a:gd name="T21" fmla="*/ 128 h 1040"/>
                <a:gd name="T22" fmla="*/ 159 w 803"/>
                <a:gd name="T23" fmla="*/ 214 h 1040"/>
                <a:gd name="T24" fmla="*/ 699 w 803"/>
                <a:gd name="T25" fmla="*/ 254 h 1040"/>
                <a:gd name="T26" fmla="*/ 699 w 803"/>
                <a:gd name="T27" fmla="*/ 254 h 1040"/>
                <a:gd name="T28" fmla="*/ 643 w 803"/>
                <a:gd name="T29" fmla="*/ 340 h 1040"/>
                <a:gd name="T30" fmla="*/ 587 w 803"/>
                <a:gd name="T31" fmla="*/ 254 h 1040"/>
                <a:gd name="T32" fmla="*/ 483 w 803"/>
                <a:gd name="T33" fmla="*/ 274 h 1040"/>
                <a:gd name="T34" fmla="*/ 483 w 803"/>
                <a:gd name="T35" fmla="*/ 274 h 1040"/>
                <a:gd name="T36" fmla="*/ 483 w 803"/>
                <a:gd name="T37" fmla="*/ 274 h 1040"/>
                <a:gd name="T38" fmla="*/ 483 w 803"/>
                <a:gd name="T39" fmla="*/ 275 h 1040"/>
                <a:gd name="T40" fmla="*/ 483 w 803"/>
                <a:gd name="T41" fmla="*/ 275 h 1040"/>
                <a:gd name="T42" fmla="*/ 400 w 803"/>
                <a:gd name="T43" fmla="*/ 401 h 1040"/>
                <a:gd name="T44" fmla="*/ 320 w 803"/>
                <a:gd name="T45" fmla="*/ 275 h 1040"/>
                <a:gd name="T46" fmla="*/ 320 w 803"/>
                <a:gd name="T47" fmla="*/ 274 h 1040"/>
                <a:gd name="T48" fmla="*/ 215 w 803"/>
                <a:gd name="T49" fmla="*/ 254 h 1040"/>
                <a:gd name="T50" fmla="*/ 160 w 803"/>
                <a:gd name="T51" fmla="*/ 340 h 1040"/>
                <a:gd name="T52" fmla="*/ 104 w 803"/>
                <a:gd name="T53" fmla="*/ 254 h 1040"/>
                <a:gd name="T54" fmla="*/ 0 w 803"/>
                <a:gd name="T55" fmla="*/ 274 h 1040"/>
                <a:gd name="T56" fmla="*/ 0 w 803"/>
                <a:gd name="T57" fmla="*/ 460 h 1040"/>
                <a:gd name="T58" fmla="*/ 59 w 803"/>
                <a:gd name="T59" fmla="*/ 505 h 1040"/>
                <a:gd name="T60" fmla="*/ 95 w 803"/>
                <a:gd name="T61" fmla="*/ 850 h 1040"/>
                <a:gd name="T62" fmla="*/ 223 w 803"/>
                <a:gd name="T63" fmla="*/ 850 h 1040"/>
                <a:gd name="T64" fmla="*/ 246 w 803"/>
                <a:gd name="T65" fmla="*/ 649 h 1040"/>
                <a:gd name="T66" fmla="*/ 246 w 803"/>
                <a:gd name="T67" fmla="*/ 648 h 1040"/>
                <a:gd name="T68" fmla="*/ 280 w 803"/>
                <a:gd name="T69" fmla="*/ 675 h 1040"/>
                <a:gd name="T70" fmla="*/ 320 w 803"/>
                <a:gd name="T71" fmla="*/ 1040 h 1040"/>
                <a:gd name="T72" fmla="*/ 480 w 803"/>
                <a:gd name="T73" fmla="*/ 1040 h 1040"/>
                <a:gd name="T74" fmla="*/ 520 w 803"/>
                <a:gd name="T75" fmla="*/ 675 h 1040"/>
                <a:gd name="T76" fmla="*/ 556 w 803"/>
                <a:gd name="T77" fmla="*/ 647 h 1040"/>
                <a:gd name="T78" fmla="*/ 556 w 803"/>
                <a:gd name="T79" fmla="*/ 647 h 1040"/>
                <a:gd name="T80" fmla="*/ 556 w 803"/>
                <a:gd name="T81" fmla="*/ 647 h 1040"/>
                <a:gd name="T82" fmla="*/ 556 w 803"/>
                <a:gd name="T83" fmla="*/ 648 h 1040"/>
                <a:gd name="T84" fmla="*/ 579 w 803"/>
                <a:gd name="T85" fmla="*/ 850 h 1040"/>
                <a:gd name="T86" fmla="*/ 707 w 803"/>
                <a:gd name="T87" fmla="*/ 850 h 1040"/>
                <a:gd name="T88" fmla="*/ 745 w 803"/>
                <a:gd name="T89" fmla="*/ 503 h 1040"/>
                <a:gd name="T90" fmla="*/ 803 w 803"/>
                <a:gd name="T91" fmla="*/ 459 h 1040"/>
                <a:gd name="T92" fmla="*/ 803 w 803"/>
                <a:gd name="T93" fmla="*/ 274 h 1040"/>
                <a:gd name="T94" fmla="*/ 699 w 803"/>
                <a:gd name="T95" fmla="*/ 254 h 1040"/>
                <a:gd name="T96" fmla="*/ 400 w 803"/>
                <a:gd name="T97" fmla="*/ 240 h 1040"/>
                <a:gd name="T98" fmla="*/ 400 w 803"/>
                <a:gd name="T99" fmla="*/ 240 h 1040"/>
                <a:gd name="T100" fmla="*/ 520 w 803"/>
                <a:gd name="T101" fmla="*/ 120 h 1040"/>
                <a:gd name="T102" fmla="*/ 400 w 803"/>
                <a:gd name="T103" fmla="*/ 0 h 1040"/>
                <a:gd name="T104" fmla="*/ 280 w 803"/>
                <a:gd name="T105" fmla="*/ 120 h 1040"/>
                <a:gd name="T106" fmla="*/ 400 w 803"/>
                <a:gd name="T107" fmla="*/ 24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1040">
                  <a:moveTo>
                    <a:pt x="643" y="214"/>
                  </a:moveTo>
                  <a:lnTo>
                    <a:pt x="643" y="214"/>
                  </a:lnTo>
                  <a:cubicBezTo>
                    <a:pt x="691" y="214"/>
                    <a:pt x="729" y="176"/>
                    <a:pt x="729" y="128"/>
                  </a:cubicBezTo>
                  <a:cubicBezTo>
                    <a:pt x="729" y="80"/>
                    <a:pt x="691" y="41"/>
                    <a:pt x="643" y="41"/>
                  </a:cubicBezTo>
                  <a:cubicBezTo>
                    <a:pt x="595" y="41"/>
                    <a:pt x="556" y="80"/>
                    <a:pt x="556" y="128"/>
                  </a:cubicBezTo>
                  <a:cubicBezTo>
                    <a:pt x="556" y="176"/>
                    <a:pt x="595" y="214"/>
                    <a:pt x="643" y="214"/>
                  </a:cubicBezTo>
                  <a:close/>
                  <a:moveTo>
                    <a:pt x="159" y="214"/>
                  </a:moveTo>
                  <a:lnTo>
                    <a:pt x="159" y="214"/>
                  </a:lnTo>
                  <a:cubicBezTo>
                    <a:pt x="207" y="214"/>
                    <a:pt x="246" y="176"/>
                    <a:pt x="246" y="128"/>
                  </a:cubicBezTo>
                  <a:cubicBezTo>
                    <a:pt x="246" y="80"/>
                    <a:pt x="207" y="41"/>
                    <a:pt x="159" y="41"/>
                  </a:cubicBezTo>
                  <a:cubicBezTo>
                    <a:pt x="112" y="41"/>
                    <a:pt x="73" y="80"/>
                    <a:pt x="73" y="128"/>
                  </a:cubicBezTo>
                  <a:cubicBezTo>
                    <a:pt x="73" y="176"/>
                    <a:pt x="112" y="214"/>
                    <a:pt x="159" y="214"/>
                  </a:cubicBezTo>
                  <a:close/>
                  <a:moveTo>
                    <a:pt x="699" y="254"/>
                  </a:moveTo>
                  <a:lnTo>
                    <a:pt x="699" y="254"/>
                  </a:lnTo>
                  <a:lnTo>
                    <a:pt x="643" y="340"/>
                  </a:lnTo>
                  <a:lnTo>
                    <a:pt x="587" y="254"/>
                  </a:lnTo>
                  <a:lnTo>
                    <a:pt x="483" y="274"/>
                  </a:lnTo>
                  <a:lnTo>
                    <a:pt x="483" y="274"/>
                  </a:lnTo>
                  <a:lnTo>
                    <a:pt x="483" y="274"/>
                  </a:lnTo>
                  <a:lnTo>
                    <a:pt x="483" y="275"/>
                  </a:lnTo>
                  <a:lnTo>
                    <a:pt x="483" y="275"/>
                  </a:lnTo>
                  <a:lnTo>
                    <a:pt x="400" y="401"/>
                  </a:lnTo>
                  <a:lnTo>
                    <a:pt x="320" y="275"/>
                  </a:lnTo>
                  <a:lnTo>
                    <a:pt x="320" y="274"/>
                  </a:lnTo>
                  <a:lnTo>
                    <a:pt x="215" y="254"/>
                  </a:lnTo>
                  <a:lnTo>
                    <a:pt x="160" y="340"/>
                  </a:lnTo>
                  <a:lnTo>
                    <a:pt x="104" y="254"/>
                  </a:lnTo>
                  <a:lnTo>
                    <a:pt x="0" y="274"/>
                  </a:lnTo>
                  <a:lnTo>
                    <a:pt x="0" y="460"/>
                  </a:lnTo>
                  <a:lnTo>
                    <a:pt x="59" y="505"/>
                  </a:lnTo>
                  <a:lnTo>
                    <a:pt x="95" y="850"/>
                  </a:lnTo>
                  <a:lnTo>
                    <a:pt x="223" y="850"/>
                  </a:lnTo>
                  <a:lnTo>
                    <a:pt x="246" y="649"/>
                  </a:lnTo>
                  <a:lnTo>
                    <a:pt x="246" y="648"/>
                  </a:lnTo>
                  <a:lnTo>
                    <a:pt x="280" y="675"/>
                  </a:lnTo>
                  <a:lnTo>
                    <a:pt x="320" y="1040"/>
                  </a:lnTo>
                  <a:lnTo>
                    <a:pt x="480" y="1040"/>
                  </a:lnTo>
                  <a:lnTo>
                    <a:pt x="520" y="675"/>
                  </a:lnTo>
                  <a:lnTo>
                    <a:pt x="556" y="647"/>
                  </a:lnTo>
                  <a:lnTo>
                    <a:pt x="556" y="647"/>
                  </a:lnTo>
                  <a:lnTo>
                    <a:pt x="556" y="647"/>
                  </a:lnTo>
                  <a:lnTo>
                    <a:pt x="556" y="648"/>
                  </a:lnTo>
                  <a:lnTo>
                    <a:pt x="579" y="850"/>
                  </a:lnTo>
                  <a:lnTo>
                    <a:pt x="707" y="850"/>
                  </a:lnTo>
                  <a:lnTo>
                    <a:pt x="745" y="503"/>
                  </a:lnTo>
                  <a:lnTo>
                    <a:pt x="803" y="459"/>
                  </a:lnTo>
                  <a:lnTo>
                    <a:pt x="803" y="274"/>
                  </a:lnTo>
                  <a:lnTo>
                    <a:pt x="699" y="254"/>
                  </a:lnTo>
                  <a:close/>
                  <a:moveTo>
                    <a:pt x="400" y="240"/>
                  </a:moveTo>
                  <a:lnTo>
                    <a:pt x="400" y="240"/>
                  </a:lnTo>
                  <a:cubicBezTo>
                    <a:pt x="467" y="240"/>
                    <a:pt x="520" y="186"/>
                    <a:pt x="520" y="120"/>
                  </a:cubicBezTo>
                  <a:cubicBezTo>
                    <a:pt x="520" y="54"/>
                    <a:pt x="467" y="0"/>
                    <a:pt x="400" y="0"/>
                  </a:cubicBezTo>
                  <a:cubicBezTo>
                    <a:pt x="334" y="0"/>
                    <a:pt x="280" y="54"/>
                    <a:pt x="280" y="120"/>
                  </a:cubicBezTo>
                  <a:cubicBezTo>
                    <a:pt x="280" y="186"/>
                    <a:pt x="334" y="240"/>
                    <a:pt x="400" y="240"/>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Freeform 50">
              <a:extLst>
                <a:ext uri="{FF2B5EF4-FFF2-40B4-BE49-F238E27FC236}">
                  <a16:creationId xmlns:a16="http://schemas.microsoft.com/office/drawing/2014/main" id="{64A8601F-C2B7-4C96-8B2E-0AB7733357E2}"/>
                </a:ext>
              </a:extLst>
            </p:cNvPr>
            <p:cNvSpPr>
              <a:spLocks noEditPoints="1"/>
            </p:cNvSpPr>
            <p:nvPr/>
          </p:nvSpPr>
          <p:spPr bwMode="auto">
            <a:xfrm>
              <a:off x="1002520" y="1737585"/>
              <a:ext cx="328636" cy="328868"/>
            </a:xfrm>
            <a:custGeom>
              <a:avLst/>
              <a:gdLst>
                <a:gd name="T0" fmla="*/ 843 w 1687"/>
                <a:gd name="T1" fmla="*/ 0 h 1686"/>
                <a:gd name="T2" fmla="*/ 0 w 1687"/>
                <a:gd name="T3" fmla="*/ 843 h 1686"/>
                <a:gd name="T4" fmla="*/ 843 w 1687"/>
                <a:gd name="T5" fmla="*/ 1686 h 1686"/>
                <a:gd name="T6" fmla="*/ 1687 w 1687"/>
                <a:gd name="T7" fmla="*/ 843 h 1686"/>
                <a:gd name="T8" fmla="*/ 843 w 1687"/>
                <a:gd name="T9" fmla="*/ 0 h 1686"/>
                <a:gd name="T10" fmla="*/ 1129 w 1687"/>
                <a:gd name="T11" fmla="*/ 1476 h 1686"/>
                <a:gd name="T12" fmla="*/ 1098 w 1687"/>
                <a:gd name="T13" fmla="*/ 1490 h 1686"/>
                <a:gd name="T14" fmla="*/ 1082 w 1687"/>
                <a:gd name="T15" fmla="*/ 1496 h 1686"/>
                <a:gd name="T16" fmla="*/ 1050 w 1687"/>
                <a:gd name="T17" fmla="*/ 1507 h 1686"/>
                <a:gd name="T18" fmla="*/ 932 w 1687"/>
                <a:gd name="T19" fmla="*/ 1532 h 1686"/>
                <a:gd name="T20" fmla="*/ 918 w 1687"/>
                <a:gd name="T21" fmla="*/ 1534 h 1686"/>
                <a:gd name="T22" fmla="*/ 918 w 1687"/>
                <a:gd name="T23" fmla="*/ 1277 h 1686"/>
                <a:gd name="T24" fmla="*/ 769 w 1687"/>
                <a:gd name="T25" fmla="*/ 1277 h 1686"/>
                <a:gd name="T26" fmla="*/ 769 w 1687"/>
                <a:gd name="T27" fmla="*/ 1534 h 1686"/>
                <a:gd name="T28" fmla="*/ 755 w 1687"/>
                <a:gd name="T29" fmla="*/ 1532 h 1686"/>
                <a:gd name="T30" fmla="*/ 637 w 1687"/>
                <a:gd name="T31" fmla="*/ 1507 h 1686"/>
                <a:gd name="T32" fmla="*/ 605 w 1687"/>
                <a:gd name="T33" fmla="*/ 1496 h 1686"/>
                <a:gd name="T34" fmla="*/ 589 w 1687"/>
                <a:gd name="T35" fmla="*/ 1490 h 1686"/>
                <a:gd name="T36" fmla="*/ 558 w 1687"/>
                <a:gd name="T37" fmla="*/ 1476 h 1686"/>
                <a:gd name="T38" fmla="*/ 543 w 1687"/>
                <a:gd name="T39" fmla="*/ 1469 h 1686"/>
                <a:gd name="T40" fmla="*/ 153 w 1687"/>
                <a:gd name="T41" fmla="*/ 917 h 1686"/>
                <a:gd name="T42" fmla="*/ 409 w 1687"/>
                <a:gd name="T43" fmla="*/ 917 h 1686"/>
                <a:gd name="T44" fmla="*/ 409 w 1687"/>
                <a:gd name="T45" fmla="*/ 769 h 1686"/>
                <a:gd name="T46" fmla="*/ 153 w 1687"/>
                <a:gd name="T47" fmla="*/ 769 h 1686"/>
                <a:gd name="T48" fmla="*/ 769 w 1687"/>
                <a:gd name="T49" fmla="*/ 152 h 1686"/>
                <a:gd name="T50" fmla="*/ 769 w 1687"/>
                <a:gd name="T51" fmla="*/ 409 h 1686"/>
                <a:gd name="T52" fmla="*/ 918 w 1687"/>
                <a:gd name="T53" fmla="*/ 409 h 1686"/>
                <a:gd name="T54" fmla="*/ 918 w 1687"/>
                <a:gd name="T55" fmla="*/ 152 h 1686"/>
                <a:gd name="T56" fmla="*/ 1534 w 1687"/>
                <a:gd name="T57" fmla="*/ 769 h 1686"/>
                <a:gd name="T58" fmla="*/ 1278 w 1687"/>
                <a:gd name="T59" fmla="*/ 769 h 1686"/>
                <a:gd name="T60" fmla="*/ 1278 w 1687"/>
                <a:gd name="T61" fmla="*/ 917 h 1686"/>
                <a:gd name="T62" fmla="*/ 1534 w 1687"/>
                <a:gd name="T63" fmla="*/ 917 h 1686"/>
                <a:gd name="T64" fmla="*/ 1144 w 1687"/>
                <a:gd name="T65" fmla="*/ 1469 h 1686"/>
                <a:gd name="T66" fmla="*/ 1129 w 1687"/>
                <a:gd name="T67" fmla="*/ 1476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7" h="1686">
                  <a:moveTo>
                    <a:pt x="843" y="0"/>
                  </a:moveTo>
                  <a:cubicBezTo>
                    <a:pt x="379" y="0"/>
                    <a:pt x="0" y="378"/>
                    <a:pt x="0" y="843"/>
                  </a:cubicBezTo>
                  <a:cubicBezTo>
                    <a:pt x="0" y="1308"/>
                    <a:pt x="379" y="1686"/>
                    <a:pt x="843" y="1686"/>
                  </a:cubicBezTo>
                  <a:cubicBezTo>
                    <a:pt x="1308" y="1686"/>
                    <a:pt x="1687" y="1308"/>
                    <a:pt x="1687" y="843"/>
                  </a:cubicBezTo>
                  <a:cubicBezTo>
                    <a:pt x="1687" y="378"/>
                    <a:pt x="1308" y="0"/>
                    <a:pt x="843" y="0"/>
                  </a:cubicBezTo>
                  <a:close/>
                  <a:moveTo>
                    <a:pt x="1129" y="1476"/>
                  </a:moveTo>
                  <a:cubicBezTo>
                    <a:pt x="1119" y="1481"/>
                    <a:pt x="1109" y="1485"/>
                    <a:pt x="1098" y="1490"/>
                  </a:cubicBezTo>
                  <a:cubicBezTo>
                    <a:pt x="1093" y="1492"/>
                    <a:pt x="1087" y="1494"/>
                    <a:pt x="1082" y="1496"/>
                  </a:cubicBezTo>
                  <a:cubicBezTo>
                    <a:pt x="1072" y="1499"/>
                    <a:pt x="1061" y="1503"/>
                    <a:pt x="1050" y="1507"/>
                  </a:cubicBezTo>
                  <a:cubicBezTo>
                    <a:pt x="1012" y="1518"/>
                    <a:pt x="972" y="1527"/>
                    <a:pt x="932" y="1532"/>
                  </a:cubicBezTo>
                  <a:cubicBezTo>
                    <a:pt x="927" y="1533"/>
                    <a:pt x="922" y="1533"/>
                    <a:pt x="918" y="1534"/>
                  </a:cubicBezTo>
                  <a:cubicBezTo>
                    <a:pt x="918" y="1277"/>
                    <a:pt x="918" y="1277"/>
                    <a:pt x="918" y="1277"/>
                  </a:cubicBezTo>
                  <a:cubicBezTo>
                    <a:pt x="769" y="1277"/>
                    <a:pt x="769" y="1277"/>
                    <a:pt x="769" y="1277"/>
                  </a:cubicBezTo>
                  <a:cubicBezTo>
                    <a:pt x="769" y="1534"/>
                    <a:pt x="769" y="1534"/>
                    <a:pt x="769" y="1534"/>
                  </a:cubicBezTo>
                  <a:cubicBezTo>
                    <a:pt x="765" y="1533"/>
                    <a:pt x="760" y="1533"/>
                    <a:pt x="755" y="1532"/>
                  </a:cubicBezTo>
                  <a:cubicBezTo>
                    <a:pt x="715" y="1527"/>
                    <a:pt x="675" y="1518"/>
                    <a:pt x="637" y="1507"/>
                  </a:cubicBezTo>
                  <a:cubicBezTo>
                    <a:pt x="626" y="1503"/>
                    <a:pt x="615" y="1499"/>
                    <a:pt x="605" y="1496"/>
                  </a:cubicBezTo>
                  <a:cubicBezTo>
                    <a:pt x="600" y="1494"/>
                    <a:pt x="594" y="1492"/>
                    <a:pt x="589" y="1490"/>
                  </a:cubicBezTo>
                  <a:cubicBezTo>
                    <a:pt x="578" y="1485"/>
                    <a:pt x="568" y="1481"/>
                    <a:pt x="558" y="1476"/>
                  </a:cubicBezTo>
                  <a:cubicBezTo>
                    <a:pt x="553" y="1474"/>
                    <a:pt x="548" y="1472"/>
                    <a:pt x="543" y="1469"/>
                  </a:cubicBezTo>
                  <a:cubicBezTo>
                    <a:pt x="331" y="1367"/>
                    <a:pt x="179" y="1161"/>
                    <a:pt x="153" y="917"/>
                  </a:cubicBezTo>
                  <a:cubicBezTo>
                    <a:pt x="409" y="917"/>
                    <a:pt x="409" y="917"/>
                    <a:pt x="409" y="917"/>
                  </a:cubicBezTo>
                  <a:cubicBezTo>
                    <a:pt x="409" y="769"/>
                    <a:pt x="409" y="769"/>
                    <a:pt x="409" y="769"/>
                  </a:cubicBezTo>
                  <a:cubicBezTo>
                    <a:pt x="153" y="769"/>
                    <a:pt x="153" y="769"/>
                    <a:pt x="153" y="769"/>
                  </a:cubicBezTo>
                  <a:cubicBezTo>
                    <a:pt x="187" y="445"/>
                    <a:pt x="445" y="187"/>
                    <a:pt x="769" y="152"/>
                  </a:cubicBezTo>
                  <a:cubicBezTo>
                    <a:pt x="769" y="409"/>
                    <a:pt x="769" y="409"/>
                    <a:pt x="769" y="409"/>
                  </a:cubicBezTo>
                  <a:cubicBezTo>
                    <a:pt x="918" y="409"/>
                    <a:pt x="918" y="409"/>
                    <a:pt x="918" y="409"/>
                  </a:cubicBezTo>
                  <a:cubicBezTo>
                    <a:pt x="918" y="152"/>
                    <a:pt x="918" y="152"/>
                    <a:pt x="918" y="152"/>
                  </a:cubicBezTo>
                  <a:cubicBezTo>
                    <a:pt x="1242" y="187"/>
                    <a:pt x="1500" y="445"/>
                    <a:pt x="1534" y="769"/>
                  </a:cubicBezTo>
                  <a:cubicBezTo>
                    <a:pt x="1278" y="769"/>
                    <a:pt x="1278" y="769"/>
                    <a:pt x="1278" y="769"/>
                  </a:cubicBezTo>
                  <a:cubicBezTo>
                    <a:pt x="1278" y="917"/>
                    <a:pt x="1278" y="917"/>
                    <a:pt x="1278" y="917"/>
                  </a:cubicBezTo>
                  <a:cubicBezTo>
                    <a:pt x="1534" y="917"/>
                    <a:pt x="1534" y="917"/>
                    <a:pt x="1534" y="917"/>
                  </a:cubicBezTo>
                  <a:cubicBezTo>
                    <a:pt x="1508" y="1161"/>
                    <a:pt x="1356" y="1367"/>
                    <a:pt x="1144" y="1469"/>
                  </a:cubicBezTo>
                  <a:cubicBezTo>
                    <a:pt x="1139" y="1472"/>
                    <a:pt x="1134" y="1474"/>
                    <a:pt x="1129" y="147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latin typeface="Imago" panose="020B0500060000020004" pitchFamily="34" charset="0"/>
              </a:endParaRPr>
            </a:p>
          </p:txBody>
        </p:sp>
        <p:grpSp>
          <p:nvGrpSpPr>
            <p:cNvPr id="66" name="Group 65">
              <a:extLst>
                <a:ext uri="{FF2B5EF4-FFF2-40B4-BE49-F238E27FC236}">
                  <a16:creationId xmlns:a16="http://schemas.microsoft.com/office/drawing/2014/main" id="{F8E783EC-D95A-46BF-B4A9-B7B1579BF657}"/>
                </a:ext>
              </a:extLst>
            </p:cNvPr>
            <p:cNvGrpSpPr/>
            <p:nvPr/>
          </p:nvGrpSpPr>
          <p:grpSpPr>
            <a:xfrm>
              <a:off x="1105581" y="3090881"/>
              <a:ext cx="516254" cy="516251"/>
              <a:chOff x="902316" y="2851054"/>
              <a:chExt cx="516254" cy="516251"/>
            </a:xfrm>
          </p:grpSpPr>
          <p:grpSp>
            <p:nvGrpSpPr>
              <p:cNvPr id="56" name="Group 55">
                <a:extLst>
                  <a:ext uri="{FF2B5EF4-FFF2-40B4-BE49-F238E27FC236}">
                    <a16:creationId xmlns:a16="http://schemas.microsoft.com/office/drawing/2014/main" id="{177D0498-985C-4D94-A1FA-491722594FD0}"/>
                  </a:ext>
                </a:extLst>
              </p:cNvPr>
              <p:cNvGrpSpPr/>
              <p:nvPr/>
            </p:nvGrpSpPr>
            <p:grpSpPr>
              <a:xfrm>
                <a:off x="902316" y="2851054"/>
                <a:ext cx="516254" cy="516251"/>
                <a:chOff x="-2095934" y="1924246"/>
                <a:chExt cx="1926839" cy="1926834"/>
              </a:xfrm>
            </p:grpSpPr>
            <p:sp>
              <p:nvSpPr>
                <p:cNvPr id="58" name="Oval 57">
                  <a:extLst>
                    <a:ext uri="{FF2B5EF4-FFF2-40B4-BE49-F238E27FC236}">
                      <a16:creationId xmlns:a16="http://schemas.microsoft.com/office/drawing/2014/main" id="{E6C585C7-0BA0-4AB6-BED4-B8D7627D3DD3}"/>
                    </a:ext>
                  </a:extLst>
                </p:cNvPr>
                <p:cNvSpPr/>
                <p:nvPr/>
              </p:nvSpPr>
              <p:spPr>
                <a:xfrm>
                  <a:off x="-2095930" y="1924246"/>
                  <a:ext cx="1926832" cy="1926832"/>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endParaRPr>
                </a:p>
              </p:txBody>
            </p:sp>
            <p:cxnSp>
              <p:nvCxnSpPr>
                <p:cNvPr id="59" name="Straight Connector 58">
                  <a:extLst>
                    <a:ext uri="{FF2B5EF4-FFF2-40B4-BE49-F238E27FC236}">
                      <a16:creationId xmlns:a16="http://schemas.microsoft.com/office/drawing/2014/main" id="{522E4506-3D1B-4185-B186-621DC2B56207}"/>
                    </a:ext>
                  </a:extLst>
                </p:cNvPr>
                <p:cNvCxnSpPr>
                  <a:cxnSpLocks/>
                  <a:endCxn id="57" idx="2"/>
                </p:cNvCxnSpPr>
                <p:nvPr/>
              </p:nvCxnSpPr>
              <p:spPr>
                <a:xfrm>
                  <a:off x="-2095934" y="2887661"/>
                  <a:ext cx="474254" cy="777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B4435C0-62A9-4B26-9774-354D98BAF847}"/>
                    </a:ext>
                  </a:extLst>
                </p:cNvPr>
                <p:cNvCxnSpPr>
                  <a:cxnSpLocks/>
                  <a:endCxn id="57" idx="0"/>
                </p:cNvCxnSpPr>
                <p:nvPr/>
              </p:nvCxnSpPr>
              <p:spPr>
                <a:xfrm>
                  <a:off x="-1132514" y="1924246"/>
                  <a:ext cx="7778" cy="47425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108A0E3-8BF8-4C8A-AC93-060A355DF5D8}"/>
                    </a:ext>
                  </a:extLst>
                </p:cNvPr>
                <p:cNvCxnSpPr>
                  <a:cxnSpLocks/>
                  <a:stCxn id="57" idx="4"/>
                </p:cNvCxnSpPr>
                <p:nvPr/>
              </p:nvCxnSpPr>
              <p:spPr>
                <a:xfrm flipH="1">
                  <a:off x="-1132514" y="3392384"/>
                  <a:ext cx="7778" cy="45869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D76DFC0-432F-4458-867D-FD53A2468807}"/>
                    </a:ext>
                  </a:extLst>
                </p:cNvPr>
                <p:cNvCxnSpPr>
                  <a:cxnSpLocks/>
                  <a:stCxn id="57" idx="6"/>
                </p:cNvCxnSpPr>
                <p:nvPr/>
              </p:nvCxnSpPr>
              <p:spPr>
                <a:xfrm flipV="1">
                  <a:off x="-627793" y="2887665"/>
                  <a:ext cx="458698" cy="777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7" name="Oval 56">
                <a:extLst>
                  <a:ext uri="{FF2B5EF4-FFF2-40B4-BE49-F238E27FC236}">
                    <a16:creationId xmlns:a16="http://schemas.microsoft.com/office/drawing/2014/main" id="{628069F3-CCD6-4660-9E7D-0A4210F391A1}"/>
                  </a:ext>
                </a:extLst>
              </p:cNvPr>
              <p:cNvSpPr/>
              <p:nvPr/>
            </p:nvSpPr>
            <p:spPr>
              <a:xfrm>
                <a:off x="972795" y="2921533"/>
                <a:ext cx="381262" cy="38126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600" b="1" dirty="0">
                    <a:solidFill>
                      <a:schemeClr val="tx1"/>
                    </a:solidFill>
                  </a:rPr>
                  <a:t>GDF-15</a:t>
                </a:r>
              </a:p>
            </p:txBody>
          </p:sp>
        </p:grpSp>
      </p:grpSp>
      <p:grpSp>
        <p:nvGrpSpPr>
          <p:cNvPr id="31" name="Group 30">
            <a:extLst>
              <a:ext uri="{FF2B5EF4-FFF2-40B4-BE49-F238E27FC236}">
                <a16:creationId xmlns:a16="http://schemas.microsoft.com/office/drawing/2014/main" id="{75E9D4A4-0D13-4ABD-8B73-02C1128875C7}"/>
              </a:ext>
            </a:extLst>
          </p:cNvPr>
          <p:cNvGrpSpPr/>
          <p:nvPr/>
        </p:nvGrpSpPr>
        <p:grpSpPr>
          <a:xfrm>
            <a:off x="415793" y="4058244"/>
            <a:ext cx="3797581" cy="2013228"/>
            <a:chOff x="415793" y="4058244"/>
            <a:chExt cx="3797581" cy="2013228"/>
          </a:xfrm>
        </p:grpSpPr>
        <p:sp>
          <p:nvSpPr>
            <p:cNvPr id="85" name="Content Placeholder 5">
              <a:extLst>
                <a:ext uri="{FF2B5EF4-FFF2-40B4-BE49-F238E27FC236}">
                  <a16:creationId xmlns:a16="http://schemas.microsoft.com/office/drawing/2014/main" id="{BAFDF2E5-FA31-4990-AA42-9692766D8FD1}"/>
                </a:ext>
              </a:extLst>
            </p:cNvPr>
            <p:cNvSpPr txBox="1">
              <a:spLocks/>
            </p:cNvSpPr>
            <p:nvPr/>
          </p:nvSpPr>
          <p:spPr>
            <a:xfrm>
              <a:off x="815329" y="5788106"/>
              <a:ext cx="2998509" cy="283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GB" sz="1200" i="1" dirty="0">
                  <a:solidFill>
                    <a:schemeClr val="accent6"/>
                  </a:solidFill>
                </a:rPr>
                <a:t>*p&lt;0.001 for all comparisons</a:t>
              </a:r>
            </a:p>
            <a:p>
              <a:endParaRPr lang="en-GB" sz="1400" i="1" dirty="0">
                <a:solidFill>
                  <a:schemeClr val="accent6"/>
                </a:solidFill>
              </a:endParaRPr>
            </a:p>
          </p:txBody>
        </p:sp>
        <p:grpSp>
          <p:nvGrpSpPr>
            <p:cNvPr id="30" name="Group 29">
              <a:extLst>
                <a:ext uri="{FF2B5EF4-FFF2-40B4-BE49-F238E27FC236}">
                  <a16:creationId xmlns:a16="http://schemas.microsoft.com/office/drawing/2014/main" id="{AFE5FD6F-6EEB-4C8C-9A82-EF67E25DBC0E}"/>
                </a:ext>
              </a:extLst>
            </p:cNvPr>
            <p:cNvGrpSpPr/>
            <p:nvPr/>
          </p:nvGrpSpPr>
          <p:grpSpPr>
            <a:xfrm>
              <a:off x="415793" y="4058244"/>
              <a:ext cx="3797581" cy="1638333"/>
              <a:chOff x="766788" y="4105270"/>
              <a:chExt cx="3797581" cy="1638333"/>
            </a:xfrm>
          </p:grpSpPr>
          <p:sp>
            <p:nvSpPr>
              <p:cNvPr id="82" name="Rectangle 81">
                <a:extLst>
                  <a:ext uri="{FF2B5EF4-FFF2-40B4-BE49-F238E27FC236}">
                    <a16:creationId xmlns:a16="http://schemas.microsoft.com/office/drawing/2014/main" id="{3F8160F3-3D91-4557-8844-44E8E7ECF73D}"/>
                  </a:ext>
                </a:extLst>
              </p:cNvPr>
              <p:cNvSpPr/>
              <p:nvPr/>
            </p:nvSpPr>
            <p:spPr>
              <a:xfrm>
                <a:off x="885143" y="4623607"/>
                <a:ext cx="629509" cy="1116381"/>
              </a:xfrm>
              <a:prstGeom prst="rect">
                <a:avLst/>
              </a:prstGeom>
              <a:solidFill>
                <a:schemeClr val="accent1">
                  <a:alpha val="28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84" name="Rectangle 83">
                <a:extLst>
                  <a:ext uri="{FF2B5EF4-FFF2-40B4-BE49-F238E27FC236}">
                    <a16:creationId xmlns:a16="http://schemas.microsoft.com/office/drawing/2014/main" id="{644FACEA-A08D-428E-BD6F-F323EC7F19D8}"/>
                  </a:ext>
                </a:extLst>
              </p:cNvPr>
              <p:cNvSpPr/>
              <p:nvPr/>
            </p:nvSpPr>
            <p:spPr>
              <a:xfrm>
                <a:off x="3770001" y="4623607"/>
                <a:ext cx="629509" cy="1116381"/>
              </a:xfrm>
              <a:prstGeom prst="rect">
                <a:avLst/>
              </a:prstGeom>
              <a:solidFill>
                <a:schemeClr val="accent2">
                  <a:alpha val="28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grpSp>
            <p:nvGrpSpPr>
              <p:cNvPr id="2" name="Group 1">
                <a:extLst>
                  <a:ext uri="{FF2B5EF4-FFF2-40B4-BE49-F238E27FC236}">
                    <a16:creationId xmlns:a16="http://schemas.microsoft.com/office/drawing/2014/main" id="{3AA5BCBE-9E23-4C36-B4AC-1E762175378E}"/>
                  </a:ext>
                </a:extLst>
              </p:cNvPr>
              <p:cNvGrpSpPr/>
              <p:nvPr/>
            </p:nvGrpSpPr>
            <p:grpSpPr>
              <a:xfrm>
                <a:off x="1595804" y="4755328"/>
                <a:ext cx="2139550" cy="818525"/>
                <a:chOff x="1458461" y="4755328"/>
                <a:chExt cx="2414235" cy="818525"/>
              </a:xfrm>
            </p:grpSpPr>
            <p:sp>
              <p:nvSpPr>
                <p:cNvPr id="44" name="Content Placeholder 5">
                  <a:extLst>
                    <a:ext uri="{FF2B5EF4-FFF2-40B4-BE49-F238E27FC236}">
                      <a16:creationId xmlns:a16="http://schemas.microsoft.com/office/drawing/2014/main" id="{90B463A9-9134-4180-8C64-49ECE3C400A0}"/>
                    </a:ext>
                  </a:extLst>
                </p:cNvPr>
                <p:cNvSpPr txBox="1">
                  <a:spLocks/>
                </p:cNvSpPr>
                <p:nvPr/>
              </p:nvSpPr>
              <p:spPr>
                <a:xfrm>
                  <a:off x="1458461" y="5306769"/>
                  <a:ext cx="2414235" cy="267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Imag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dirty="0">
                      <a:latin typeface="+mj-lt"/>
                    </a:rPr>
                    <a:t>stroke/systemic embolism</a:t>
                  </a:r>
                  <a:endParaRPr lang="en-US" sz="1200" dirty="0">
                    <a:latin typeface="+mj-lt"/>
                  </a:endParaRPr>
                </a:p>
              </p:txBody>
            </p:sp>
            <p:sp>
              <p:nvSpPr>
                <p:cNvPr id="45" name="Content Placeholder 5">
                  <a:extLst>
                    <a:ext uri="{FF2B5EF4-FFF2-40B4-BE49-F238E27FC236}">
                      <a16:creationId xmlns:a16="http://schemas.microsoft.com/office/drawing/2014/main" id="{C30AB5D4-D3DC-4590-B7AA-2435A9924A18}"/>
                    </a:ext>
                  </a:extLst>
                </p:cNvPr>
                <p:cNvSpPr txBox="1">
                  <a:spLocks/>
                </p:cNvSpPr>
                <p:nvPr/>
              </p:nvSpPr>
              <p:spPr>
                <a:xfrm>
                  <a:off x="1458461" y="5039221"/>
                  <a:ext cx="2414235" cy="267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Imag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dirty="0">
                      <a:latin typeface="+mj-lt"/>
                    </a:rPr>
                    <a:t>major bleeding</a:t>
                  </a:r>
                  <a:endParaRPr lang="en-US" sz="1200" dirty="0">
                    <a:latin typeface="+mj-lt"/>
                  </a:endParaRPr>
                </a:p>
              </p:txBody>
            </p:sp>
            <p:sp>
              <p:nvSpPr>
                <p:cNvPr id="46" name="Content Placeholder 5">
                  <a:extLst>
                    <a:ext uri="{FF2B5EF4-FFF2-40B4-BE49-F238E27FC236}">
                      <a16:creationId xmlns:a16="http://schemas.microsoft.com/office/drawing/2014/main" id="{A7241C22-01B9-479F-A9D2-DE43879D76AA}"/>
                    </a:ext>
                  </a:extLst>
                </p:cNvPr>
                <p:cNvSpPr txBox="1">
                  <a:spLocks/>
                </p:cNvSpPr>
                <p:nvPr/>
              </p:nvSpPr>
              <p:spPr>
                <a:xfrm>
                  <a:off x="1458461" y="4755328"/>
                  <a:ext cx="2414235" cy="267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Imag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dirty="0">
                      <a:latin typeface="+mj-lt"/>
                    </a:rPr>
                    <a:t>mortality</a:t>
                  </a:r>
                  <a:endParaRPr lang="en-US" sz="1200" dirty="0">
                    <a:latin typeface="+mj-lt"/>
                  </a:endParaRPr>
                </a:p>
              </p:txBody>
            </p:sp>
          </p:grpSp>
          <p:grpSp>
            <p:nvGrpSpPr>
              <p:cNvPr id="6" name="Group 5">
                <a:extLst>
                  <a:ext uri="{FF2B5EF4-FFF2-40B4-BE49-F238E27FC236}">
                    <a16:creationId xmlns:a16="http://schemas.microsoft.com/office/drawing/2014/main" id="{5FEDFBDA-DE1B-45E4-986E-E961B9B11048}"/>
                  </a:ext>
                </a:extLst>
              </p:cNvPr>
              <p:cNvGrpSpPr/>
              <p:nvPr/>
            </p:nvGrpSpPr>
            <p:grpSpPr>
              <a:xfrm>
                <a:off x="3434167" y="4698881"/>
                <a:ext cx="1015114" cy="933609"/>
                <a:chOff x="3861212" y="4806378"/>
                <a:chExt cx="2414235" cy="933609"/>
              </a:xfrm>
            </p:grpSpPr>
            <p:sp>
              <p:nvSpPr>
                <p:cNvPr id="47" name="Content Placeholder 5">
                  <a:extLst>
                    <a:ext uri="{FF2B5EF4-FFF2-40B4-BE49-F238E27FC236}">
                      <a16:creationId xmlns:a16="http://schemas.microsoft.com/office/drawing/2014/main" id="{05E392C3-6557-4BD0-B930-92CD1D70E754}"/>
                    </a:ext>
                  </a:extLst>
                </p:cNvPr>
                <p:cNvSpPr txBox="1">
                  <a:spLocks/>
                </p:cNvSpPr>
                <p:nvPr/>
              </p:nvSpPr>
              <p:spPr>
                <a:xfrm>
                  <a:off x="4247216" y="5371792"/>
                  <a:ext cx="2028231" cy="368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Imag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dirty="0">
                      <a:latin typeface="+mj-lt"/>
                    </a:rPr>
                    <a:t>2.03%</a:t>
                  </a:r>
                  <a:endParaRPr lang="en-US" dirty="0">
                    <a:latin typeface="+mj-lt"/>
                  </a:endParaRPr>
                </a:p>
              </p:txBody>
            </p:sp>
            <p:sp>
              <p:nvSpPr>
                <p:cNvPr id="48" name="Content Placeholder 5">
                  <a:extLst>
                    <a:ext uri="{FF2B5EF4-FFF2-40B4-BE49-F238E27FC236}">
                      <a16:creationId xmlns:a16="http://schemas.microsoft.com/office/drawing/2014/main" id="{4A3AD43C-C205-4A04-9D9D-FB610C1FB1DE}"/>
                    </a:ext>
                  </a:extLst>
                </p:cNvPr>
                <p:cNvSpPr txBox="1">
                  <a:spLocks/>
                </p:cNvSpPr>
                <p:nvPr/>
              </p:nvSpPr>
              <p:spPr>
                <a:xfrm>
                  <a:off x="3861212" y="5106652"/>
                  <a:ext cx="2414235" cy="2670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Imag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dirty="0">
                      <a:latin typeface="+mj-lt"/>
                    </a:rPr>
                    <a:t>4.53%</a:t>
                  </a:r>
                  <a:endParaRPr lang="en-US" dirty="0">
                    <a:latin typeface="+mj-lt"/>
                  </a:endParaRPr>
                </a:p>
              </p:txBody>
            </p:sp>
            <p:sp>
              <p:nvSpPr>
                <p:cNvPr id="49" name="Content Placeholder 5">
                  <a:extLst>
                    <a:ext uri="{FF2B5EF4-FFF2-40B4-BE49-F238E27FC236}">
                      <a16:creationId xmlns:a16="http://schemas.microsoft.com/office/drawing/2014/main" id="{9CD1255A-6D64-4715-8FD6-2747F9727776}"/>
                    </a:ext>
                  </a:extLst>
                </p:cNvPr>
                <p:cNvSpPr txBox="1">
                  <a:spLocks/>
                </p:cNvSpPr>
                <p:nvPr/>
              </p:nvSpPr>
              <p:spPr>
                <a:xfrm>
                  <a:off x="3861212" y="4806378"/>
                  <a:ext cx="2414235" cy="2670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Imag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dirty="0">
                      <a:latin typeface="+mj-lt"/>
                    </a:rPr>
                    <a:t>7.19%</a:t>
                  </a:r>
                  <a:endParaRPr lang="en-US" dirty="0">
                    <a:latin typeface="+mj-lt"/>
                  </a:endParaRPr>
                </a:p>
              </p:txBody>
            </p:sp>
          </p:grpSp>
          <p:grpSp>
            <p:nvGrpSpPr>
              <p:cNvPr id="4" name="Group 3">
                <a:extLst>
                  <a:ext uri="{FF2B5EF4-FFF2-40B4-BE49-F238E27FC236}">
                    <a16:creationId xmlns:a16="http://schemas.microsoft.com/office/drawing/2014/main" id="{AE14A203-6017-4AA2-9551-CFAC531A8599}"/>
                  </a:ext>
                </a:extLst>
              </p:cNvPr>
              <p:cNvGrpSpPr/>
              <p:nvPr/>
            </p:nvGrpSpPr>
            <p:grpSpPr>
              <a:xfrm>
                <a:off x="851949" y="4732333"/>
                <a:ext cx="1232141" cy="860576"/>
                <a:chOff x="851949" y="4839830"/>
                <a:chExt cx="1232141" cy="860576"/>
              </a:xfrm>
            </p:grpSpPr>
            <p:sp>
              <p:nvSpPr>
                <p:cNvPr id="50" name="Content Placeholder 5">
                  <a:extLst>
                    <a:ext uri="{FF2B5EF4-FFF2-40B4-BE49-F238E27FC236}">
                      <a16:creationId xmlns:a16="http://schemas.microsoft.com/office/drawing/2014/main" id="{CF4797E2-EF8A-4833-9C2D-616B468A4876}"/>
                    </a:ext>
                  </a:extLst>
                </p:cNvPr>
                <p:cNvSpPr txBox="1">
                  <a:spLocks/>
                </p:cNvSpPr>
                <p:nvPr/>
              </p:nvSpPr>
              <p:spPr>
                <a:xfrm>
                  <a:off x="851949" y="5398964"/>
                  <a:ext cx="1222386" cy="301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Imag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j-lt"/>
                    </a:rPr>
                    <a:t>0.9%</a:t>
                  </a:r>
                  <a:endParaRPr lang="en-US" dirty="0">
                    <a:latin typeface="+mj-lt"/>
                  </a:endParaRPr>
                </a:p>
              </p:txBody>
            </p:sp>
            <p:sp>
              <p:nvSpPr>
                <p:cNvPr id="51" name="Content Placeholder 5">
                  <a:extLst>
                    <a:ext uri="{FF2B5EF4-FFF2-40B4-BE49-F238E27FC236}">
                      <a16:creationId xmlns:a16="http://schemas.microsoft.com/office/drawing/2014/main" id="{36F227BC-AC1D-432A-B58C-A7E6241529F5}"/>
                    </a:ext>
                  </a:extLst>
                </p:cNvPr>
                <p:cNvSpPr txBox="1">
                  <a:spLocks/>
                </p:cNvSpPr>
                <p:nvPr/>
              </p:nvSpPr>
              <p:spPr>
                <a:xfrm>
                  <a:off x="851949" y="5140315"/>
                  <a:ext cx="694225" cy="23401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Imag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j-lt"/>
                    </a:rPr>
                    <a:t>1.22%</a:t>
                  </a:r>
                  <a:endParaRPr lang="en-US" dirty="0">
                    <a:latin typeface="+mj-lt"/>
                  </a:endParaRPr>
                </a:p>
              </p:txBody>
            </p:sp>
            <p:sp>
              <p:nvSpPr>
                <p:cNvPr id="52" name="Content Placeholder 5">
                  <a:extLst>
                    <a:ext uri="{FF2B5EF4-FFF2-40B4-BE49-F238E27FC236}">
                      <a16:creationId xmlns:a16="http://schemas.microsoft.com/office/drawing/2014/main" id="{4CD7B59C-9E4E-463D-9C4B-F3478BF7083C}"/>
                    </a:ext>
                  </a:extLst>
                </p:cNvPr>
                <p:cNvSpPr txBox="1">
                  <a:spLocks/>
                </p:cNvSpPr>
                <p:nvPr/>
              </p:nvSpPr>
              <p:spPr>
                <a:xfrm>
                  <a:off x="851949" y="4839830"/>
                  <a:ext cx="1232141" cy="2670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Imago"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Imag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mj-lt"/>
                    </a:rPr>
                    <a:t>1.34%</a:t>
                  </a:r>
                  <a:endParaRPr lang="en-US" dirty="0">
                    <a:latin typeface="+mj-lt"/>
                  </a:endParaRPr>
                </a:p>
              </p:txBody>
            </p:sp>
          </p:grpSp>
          <mc:AlternateContent xmlns:mc="http://schemas.openxmlformats.org/markup-compatibility/2006" xmlns:p14="http://schemas.microsoft.com/office/powerpoint/2010/main">
            <mc:Choice Requires="p14">
              <p:contentPart p14:bwMode="auto" r:id="rId5">
                <p14:nvContentPartPr>
                  <p14:cNvPr id="70" name="Ink 69">
                    <a:extLst>
                      <a:ext uri="{FF2B5EF4-FFF2-40B4-BE49-F238E27FC236}">
                        <a16:creationId xmlns:a16="http://schemas.microsoft.com/office/drawing/2014/main" id="{71966A5B-783D-4A4C-9CCC-F1EC2FA49309}"/>
                      </a:ext>
                    </a:extLst>
                  </p14:cNvPr>
                  <p14:cNvContentPartPr/>
                  <p14:nvPr/>
                </p14:nvContentPartPr>
                <p14:xfrm>
                  <a:off x="3872698" y="4609093"/>
                  <a:ext cx="360" cy="360"/>
                </p14:xfrm>
              </p:contentPart>
            </mc:Choice>
            <mc:Fallback xmlns="">
              <p:pic>
                <p:nvPicPr>
                  <p:cNvPr id="70" name="Ink 69">
                    <a:extLst>
                      <a:ext uri="{FF2B5EF4-FFF2-40B4-BE49-F238E27FC236}">
                        <a16:creationId xmlns:a16="http://schemas.microsoft.com/office/drawing/2014/main" id="{71966A5B-783D-4A4C-9CCC-F1EC2FA49309}"/>
                      </a:ext>
                    </a:extLst>
                  </p:cNvPr>
                  <p:cNvPicPr/>
                  <p:nvPr/>
                </p:nvPicPr>
                <p:blipFill>
                  <a:blip r:embed="rId6"/>
                  <a:stretch>
                    <a:fillRect/>
                  </a:stretch>
                </p:blipFill>
                <p:spPr>
                  <a:xfrm>
                    <a:off x="3863698" y="4600093"/>
                    <a:ext cx="18000" cy="18000"/>
                  </a:xfrm>
                  <a:prstGeom prst="rect">
                    <a:avLst/>
                  </a:prstGeom>
                </p:spPr>
              </p:pic>
            </mc:Fallback>
          </mc:AlternateContent>
          <p:cxnSp>
            <p:nvCxnSpPr>
              <p:cNvPr id="25" name="Straight Connector 24">
                <a:extLst>
                  <a:ext uri="{FF2B5EF4-FFF2-40B4-BE49-F238E27FC236}">
                    <a16:creationId xmlns:a16="http://schemas.microsoft.com/office/drawing/2014/main" id="{3A7DBB7C-B186-4BFE-991C-E6F1DF148115}"/>
                  </a:ext>
                </a:extLst>
              </p:cNvPr>
              <p:cNvCxnSpPr/>
              <p:nvPr/>
            </p:nvCxnSpPr>
            <p:spPr>
              <a:xfrm>
                <a:off x="766788" y="5739988"/>
                <a:ext cx="3797581"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DD9DD2C1-A5A7-4296-A8C5-3D7C4CC78831}"/>
                  </a:ext>
                </a:extLst>
              </p:cNvPr>
              <p:cNvSpPr/>
              <p:nvPr/>
            </p:nvSpPr>
            <p:spPr>
              <a:xfrm>
                <a:off x="895350" y="4105270"/>
                <a:ext cx="3462338" cy="1638333"/>
              </a:xfrm>
              <a:custGeom>
                <a:avLst/>
                <a:gdLst>
                  <a:gd name="connsiteX0" fmla="*/ 0 w 3462338"/>
                  <a:gd name="connsiteY0" fmla="*/ 1633539 h 1633539"/>
                  <a:gd name="connsiteX1" fmla="*/ 1714500 w 3462338"/>
                  <a:gd name="connsiteY1" fmla="*/ 2 h 1633539"/>
                  <a:gd name="connsiteX2" fmla="*/ 3462338 w 3462338"/>
                  <a:gd name="connsiteY2" fmla="*/ 1624014 h 1633539"/>
                  <a:gd name="connsiteX0" fmla="*/ 0 w 3462338"/>
                  <a:gd name="connsiteY0" fmla="*/ 1633539 h 1633539"/>
                  <a:gd name="connsiteX1" fmla="*/ 1714500 w 3462338"/>
                  <a:gd name="connsiteY1" fmla="*/ 2 h 1633539"/>
                  <a:gd name="connsiteX2" fmla="*/ 3462338 w 3462338"/>
                  <a:gd name="connsiteY2" fmla="*/ 1624014 h 1633539"/>
                  <a:gd name="connsiteX0" fmla="*/ 0 w 3462338"/>
                  <a:gd name="connsiteY0" fmla="*/ 1633539 h 1633567"/>
                  <a:gd name="connsiteX1" fmla="*/ 1714500 w 3462338"/>
                  <a:gd name="connsiteY1" fmla="*/ 2 h 1633567"/>
                  <a:gd name="connsiteX2" fmla="*/ 3462338 w 3462338"/>
                  <a:gd name="connsiteY2" fmla="*/ 1624014 h 1633567"/>
                  <a:gd name="connsiteX0" fmla="*/ 0 w 3462338"/>
                  <a:gd name="connsiteY0" fmla="*/ 1633565 h 1633593"/>
                  <a:gd name="connsiteX1" fmla="*/ 1714500 w 3462338"/>
                  <a:gd name="connsiteY1" fmla="*/ 28 h 1633593"/>
                  <a:gd name="connsiteX2" fmla="*/ 3462338 w 3462338"/>
                  <a:gd name="connsiteY2" fmla="*/ 1624040 h 1633593"/>
                  <a:gd name="connsiteX0" fmla="*/ 0 w 3462338"/>
                  <a:gd name="connsiteY0" fmla="*/ 1638328 h 1638356"/>
                  <a:gd name="connsiteX1" fmla="*/ 1790700 w 3462338"/>
                  <a:gd name="connsiteY1" fmla="*/ 28 h 1638356"/>
                  <a:gd name="connsiteX2" fmla="*/ 3462338 w 3462338"/>
                  <a:gd name="connsiteY2" fmla="*/ 1628803 h 1638356"/>
                  <a:gd name="connsiteX0" fmla="*/ 0 w 3462338"/>
                  <a:gd name="connsiteY0" fmla="*/ 1638305 h 1638333"/>
                  <a:gd name="connsiteX1" fmla="*/ 1790700 w 3462338"/>
                  <a:gd name="connsiteY1" fmla="*/ 5 h 1638333"/>
                  <a:gd name="connsiteX2" fmla="*/ 3462338 w 3462338"/>
                  <a:gd name="connsiteY2" fmla="*/ 1628780 h 1638333"/>
                  <a:gd name="connsiteX0" fmla="*/ 0 w 3462338"/>
                  <a:gd name="connsiteY0" fmla="*/ 1638305 h 1638333"/>
                  <a:gd name="connsiteX1" fmla="*/ 1790700 w 3462338"/>
                  <a:gd name="connsiteY1" fmla="*/ 5 h 1638333"/>
                  <a:gd name="connsiteX2" fmla="*/ 3462338 w 3462338"/>
                  <a:gd name="connsiteY2" fmla="*/ 1628780 h 1638333"/>
                </a:gdLst>
                <a:ahLst/>
                <a:cxnLst>
                  <a:cxn ang="0">
                    <a:pos x="connsiteX0" y="connsiteY0"/>
                  </a:cxn>
                  <a:cxn ang="0">
                    <a:pos x="connsiteX1" y="connsiteY1"/>
                  </a:cxn>
                  <a:cxn ang="0">
                    <a:pos x="connsiteX2" y="connsiteY2"/>
                  </a:cxn>
                </a:cxnLst>
                <a:rect l="l" t="t" r="r" b="b"/>
                <a:pathLst>
                  <a:path w="3462338" h="1638333">
                    <a:moveTo>
                      <a:pt x="0" y="1638305"/>
                    </a:moveTo>
                    <a:cubicBezTo>
                      <a:pt x="973535" y="1646242"/>
                      <a:pt x="1337469" y="-3170"/>
                      <a:pt x="1790700" y="5"/>
                    </a:cubicBezTo>
                    <a:cubicBezTo>
                      <a:pt x="2243931" y="3180"/>
                      <a:pt x="2505473" y="1635130"/>
                      <a:pt x="3462338" y="1628780"/>
                    </a:cubicBezTo>
                  </a:path>
                </a:pathLst>
              </a:custGeom>
              <a:noFill/>
              <a:ln w="3810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 name="Freeform: Shape 4">
            <a:extLst>
              <a:ext uri="{FF2B5EF4-FFF2-40B4-BE49-F238E27FC236}">
                <a16:creationId xmlns:a16="http://schemas.microsoft.com/office/drawing/2014/main" id="{FDD1AA10-6E79-4D78-8773-DEFC870B17EF}"/>
              </a:ext>
            </a:extLst>
          </p:cNvPr>
          <p:cNvSpPr/>
          <p:nvPr/>
        </p:nvSpPr>
        <p:spPr>
          <a:xfrm>
            <a:off x="6115050" y="3375660"/>
            <a:ext cx="2472690" cy="2061210"/>
          </a:xfrm>
          <a:custGeom>
            <a:avLst/>
            <a:gdLst>
              <a:gd name="connsiteX0" fmla="*/ 0 w 2472690"/>
              <a:gd name="connsiteY0" fmla="*/ 2061210 h 2061210"/>
              <a:gd name="connsiteX1" fmla="*/ 121920 w 2472690"/>
              <a:gd name="connsiteY1" fmla="*/ 1996440 h 2061210"/>
              <a:gd name="connsiteX2" fmla="*/ 209550 w 2472690"/>
              <a:gd name="connsiteY2" fmla="*/ 1931670 h 2061210"/>
              <a:gd name="connsiteX3" fmla="*/ 281940 w 2472690"/>
              <a:gd name="connsiteY3" fmla="*/ 1893570 h 2061210"/>
              <a:gd name="connsiteX4" fmla="*/ 339090 w 2472690"/>
              <a:gd name="connsiteY4" fmla="*/ 1813560 h 2061210"/>
              <a:gd name="connsiteX5" fmla="*/ 430530 w 2472690"/>
              <a:gd name="connsiteY5" fmla="*/ 1744980 h 2061210"/>
              <a:gd name="connsiteX6" fmla="*/ 548640 w 2472690"/>
              <a:gd name="connsiteY6" fmla="*/ 1668780 h 2061210"/>
              <a:gd name="connsiteX7" fmla="*/ 655320 w 2472690"/>
              <a:gd name="connsiteY7" fmla="*/ 1562100 h 2061210"/>
              <a:gd name="connsiteX8" fmla="*/ 777240 w 2472690"/>
              <a:gd name="connsiteY8" fmla="*/ 1482090 h 2061210"/>
              <a:gd name="connsiteX9" fmla="*/ 849630 w 2472690"/>
              <a:gd name="connsiteY9" fmla="*/ 1413510 h 2061210"/>
              <a:gd name="connsiteX10" fmla="*/ 960120 w 2472690"/>
              <a:gd name="connsiteY10" fmla="*/ 1322070 h 2061210"/>
              <a:gd name="connsiteX11" fmla="*/ 1082040 w 2472690"/>
              <a:gd name="connsiteY11" fmla="*/ 1245870 h 2061210"/>
              <a:gd name="connsiteX12" fmla="*/ 1211580 w 2472690"/>
              <a:gd name="connsiteY12" fmla="*/ 1169670 h 2061210"/>
              <a:gd name="connsiteX13" fmla="*/ 1394460 w 2472690"/>
              <a:gd name="connsiteY13" fmla="*/ 1028700 h 2061210"/>
              <a:gd name="connsiteX14" fmla="*/ 1516380 w 2472690"/>
              <a:gd name="connsiteY14" fmla="*/ 918210 h 2061210"/>
              <a:gd name="connsiteX15" fmla="*/ 1661160 w 2472690"/>
              <a:gd name="connsiteY15" fmla="*/ 758190 h 2061210"/>
              <a:gd name="connsiteX16" fmla="*/ 1764030 w 2472690"/>
              <a:gd name="connsiteY16" fmla="*/ 693420 h 2061210"/>
              <a:gd name="connsiteX17" fmla="*/ 1905000 w 2472690"/>
              <a:gd name="connsiteY17" fmla="*/ 544830 h 2061210"/>
              <a:gd name="connsiteX18" fmla="*/ 2019300 w 2472690"/>
              <a:gd name="connsiteY18" fmla="*/ 472440 h 2061210"/>
              <a:gd name="connsiteX19" fmla="*/ 2186940 w 2472690"/>
              <a:gd name="connsiteY19" fmla="*/ 323850 h 2061210"/>
              <a:gd name="connsiteX20" fmla="*/ 2331720 w 2472690"/>
              <a:gd name="connsiteY20" fmla="*/ 140970 h 2061210"/>
              <a:gd name="connsiteX21" fmla="*/ 2419350 w 2472690"/>
              <a:gd name="connsiteY21" fmla="*/ 38100 h 2061210"/>
              <a:gd name="connsiteX22" fmla="*/ 2472690 w 2472690"/>
              <a:gd name="connsiteY22" fmla="*/ 0 h 206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2690" h="2061210">
                <a:moveTo>
                  <a:pt x="0" y="2061210"/>
                </a:moveTo>
                <a:cubicBezTo>
                  <a:pt x="43497" y="2039620"/>
                  <a:pt x="86995" y="2018030"/>
                  <a:pt x="121920" y="1996440"/>
                </a:cubicBezTo>
                <a:cubicBezTo>
                  <a:pt x="156845" y="1974850"/>
                  <a:pt x="182880" y="1948815"/>
                  <a:pt x="209550" y="1931670"/>
                </a:cubicBezTo>
                <a:cubicBezTo>
                  <a:pt x="236220" y="1914525"/>
                  <a:pt x="260350" y="1913255"/>
                  <a:pt x="281940" y="1893570"/>
                </a:cubicBezTo>
                <a:cubicBezTo>
                  <a:pt x="303530" y="1873885"/>
                  <a:pt x="314325" y="1838325"/>
                  <a:pt x="339090" y="1813560"/>
                </a:cubicBezTo>
                <a:cubicBezTo>
                  <a:pt x="363855" y="1788795"/>
                  <a:pt x="395605" y="1769110"/>
                  <a:pt x="430530" y="1744980"/>
                </a:cubicBezTo>
                <a:cubicBezTo>
                  <a:pt x="465455" y="1720850"/>
                  <a:pt x="511175" y="1699260"/>
                  <a:pt x="548640" y="1668780"/>
                </a:cubicBezTo>
                <a:cubicBezTo>
                  <a:pt x="586105" y="1638300"/>
                  <a:pt x="617220" y="1593215"/>
                  <a:pt x="655320" y="1562100"/>
                </a:cubicBezTo>
                <a:cubicBezTo>
                  <a:pt x="693420" y="1530985"/>
                  <a:pt x="744855" y="1506855"/>
                  <a:pt x="777240" y="1482090"/>
                </a:cubicBezTo>
                <a:cubicBezTo>
                  <a:pt x="809625" y="1457325"/>
                  <a:pt x="819150" y="1440180"/>
                  <a:pt x="849630" y="1413510"/>
                </a:cubicBezTo>
                <a:cubicBezTo>
                  <a:pt x="880110" y="1386840"/>
                  <a:pt x="921385" y="1350010"/>
                  <a:pt x="960120" y="1322070"/>
                </a:cubicBezTo>
                <a:cubicBezTo>
                  <a:pt x="998855" y="1294130"/>
                  <a:pt x="1040130" y="1271270"/>
                  <a:pt x="1082040" y="1245870"/>
                </a:cubicBezTo>
                <a:cubicBezTo>
                  <a:pt x="1123950" y="1220470"/>
                  <a:pt x="1159510" y="1205865"/>
                  <a:pt x="1211580" y="1169670"/>
                </a:cubicBezTo>
                <a:cubicBezTo>
                  <a:pt x="1263650" y="1133475"/>
                  <a:pt x="1343660" y="1070610"/>
                  <a:pt x="1394460" y="1028700"/>
                </a:cubicBezTo>
                <a:cubicBezTo>
                  <a:pt x="1445260" y="986790"/>
                  <a:pt x="1471930" y="963295"/>
                  <a:pt x="1516380" y="918210"/>
                </a:cubicBezTo>
                <a:cubicBezTo>
                  <a:pt x="1560830" y="873125"/>
                  <a:pt x="1619885" y="795655"/>
                  <a:pt x="1661160" y="758190"/>
                </a:cubicBezTo>
                <a:cubicBezTo>
                  <a:pt x="1702435" y="720725"/>
                  <a:pt x="1723390" y="728980"/>
                  <a:pt x="1764030" y="693420"/>
                </a:cubicBezTo>
                <a:cubicBezTo>
                  <a:pt x="1804670" y="657860"/>
                  <a:pt x="1862455" y="581660"/>
                  <a:pt x="1905000" y="544830"/>
                </a:cubicBezTo>
                <a:cubicBezTo>
                  <a:pt x="1947545" y="508000"/>
                  <a:pt x="1972310" y="509270"/>
                  <a:pt x="2019300" y="472440"/>
                </a:cubicBezTo>
                <a:cubicBezTo>
                  <a:pt x="2066290" y="435610"/>
                  <a:pt x="2134870" y="379095"/>
                  <a:pt x="2186940" y="323850"/>
                </a:cubicBezTo>
                <a:cubicBezTo>
                  <a:pt x="2239010" y="268605"/>
                  <a:pt x="2292985" y="188595"/>
                  <a:pt x="2331720" y="140970"/>
                </a:cubicBezTo>
                <a:cubicBezTo>
                  <a:pt x="2370455" y="93345"/>
                  <a:pt x="2395855" y="61595"/>
                  <a:pt x="2419350" y="38100"/>
                </a:cubicBezTo>
                <a:cubicBezTo>
                  <a:pt x="2442845" y="14605"/>
                  <a:pt x="2457767" y="7302"/>
                  <a:pt x="2472690" y="0"/>
                </a:cubicBezTo>
              </a:path>
            </a:pathLst>
          </a:custGeom>
          <a:noFill/>
          <a:ln w="3810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3D7F39F2-2188-4E27-ACE8-B3F580533EBB}"/>
              </a:ext>
            </a:extLst>
          </p:cNvPr>
          <p:cNvSpPr/>
          <p:nvPr/>
        </p:nvSpPr>
        <p:spPr>
          <a:xfrm>
            <a:off x="9193530" y="3440430"/>
            <a:ext cx="2529840" cy="2034540"/>
          </a:xfrm>
          <a:custGeom>
            <a:avLst/>
            <a:gdLst>
              <a:gd name="connsiteX0" fmla="*/ 0 w 2529840"/>
              <a:gd name="connsiteY0" fmla="*/ 2034540 h 2034540"/>
              <a:gd name="connsiteX1" fmla="*/ 38100 w 2529840"/>
              <a:gd name="connsiteY1" fmla="*/ 1992630 h 2034540"/>
              <a:gd name="connsiteX2" fmla="*/ 91440 w 2529840"/>
              <a:gd name="connsiteY2" fmla="*/ 1939290 h 2034540"/>
              <a:gd name="connsiteX3" fmla="*/ 156210 w 2529840"/>
              <a:gd name="connsiteY3" fmla="*/ 1844040 h 2034540"/>
              <a:gd name="connsiteX4" fmla="*/ 201930 w 2529840"/>
              <a:gd name="connsiteY4" fmla="*/ 1786890 h 2034540"/>
              <a:gd name="connsiteX5" fmla="*/ 262890 w 2529840"/>
              <a:gd name="connsiteY5" fmla="*/ 1714500 h 2034540"/>
              <a:gd name="connsiteX6" fmla="*/ 297180 w 2529840"/>
              <a:gd name="connsiteY6" fmla="*/ 1672590 h 2034540"/>
              <a:gd name="connsiteX7" fmla="*/ 365760 w 2529840"/>
              <a:gd name="connsiteY7" fmla="*/ 1607820 h 2034540"/>
              <a:gd name="connsiteX8" fmla="*/ 415290 w 2529840"/>
              <a:gd name="connsiteY8" fmla="*/ 1558290 h 2034540"/>
              <a:gd name="connsiteX9" fmla="*/ 487680 w 2529840"/>
              <a:gd name="connsiteY9" fmla="*/ 1508760 h 2034540"/>
              <a:gd name="connsiteX10" fmla="*/ 567690 w 2529840"/>
              <a:gd name="connsiteY10" fmla="*/ 1386840 h 2034540"/>
              <a:gd name="connsiteX11" fmla="*/ 613410 w 2529840"/>
              <a:gd name="connsiteY11" fmla="*/ 1360170 h 2034540"/>
              <a:gd name="connsiteX12" fmla="*/ 659130 w 2529840"/>
              <a:gd name="connsiteY12" fmla="*/ 1348740 h 2034540"/>
              <a:gd name="connsiteX13" fmla="*/ 678180 w 2529840"/>
              <a:gd name="connsiteY13" fmla="*/ 1306830 h 2034540"/>
              <a:gd name="connsiteX14" fmla="*/ 723900 w 2529840"/>
              <a:gd name="connsiteY14" fmla="*/ 1283970 h 2034540"/>
              <a:gd name="connsiteX15" fmla="*/ 746760 w 2529840"/>
              <a:gd name="connsiteY15" fmla="*/ 1242060 h 2034540"/>
              <a:gd name="connsiteX16" fmla="*/ 803910 w 2529840"/>
              <a:gd name="connsiteY16" fmla="*/ 1184910 h 2034540"/>
              <a:gd name="connsiteX17" fmla="*/ 918210 w 2529840"/>
              <a:gd name="connsiteY17" fmla="*/ 1127760 h 2034540"/>
              <a:gd name="connsiteX18" fmla="*/ 1051560 w 2529840"/>
              <a:gd name="connsiteY18" fmla="*/ 1002030 h 2034540"/>
              <a:gd name="connsiteX19" fmla="*/ 1116330 w 2529840"/>
              <a:gd name="connsiteY19" fmla="*/ 937260 h 2034540"/>
              <a:gd name="connsiteX20" fmla="*/ 1207770 w 2529840"/>
              <a:gd name="connsiteY20" fmla="*/ 906780 h 2034540"/>
              <a:gd name="connsiteX21" fmla="*/ 1344930 w 2529840"/>
              <a:gd name="connsiteY21" fmla="*/ 807720 h 2034540"/>
              <a:gd name="connsiteX22" fmla="*/ 1421130 w 2529840"/>
              <a:gd name="connsiteY22" fmla="*/ 796290 h 2034540"/>
              <a:gd name="connsiteX23" fmla="*/ 1478280 w 2529840"/>
              <a:gd name="connsiteY23" fmla="*/ 750570 h 2034540"/>
              <a:gd name="connsiteX24" fmla="*/ 1565910 w 2529840"/>
              <a:gd name="connsiteY24" fmla="*/ 708660 h 2034540"/>
              <a:gd name="connsiteX25" fmla="*/ 1680210 w 2529840"/>
              <a:gd name="connsiteY25" fmla="*/ 621030 h 2034540"/>
              <a:gd name="connsiteX26" fmla="*/ 1748790 w 2529840"/>
              <a:gd name="connsiteY26" fmla="*/ 548640 h 2034540"/>
              <a:gd name="connsiteX27" fmla="*/ 1855470 w 2529840"/>
              <a:gd name="connsiteY27" fmla="*/ 476250 h 2034540"/>
              <a:gd name="connsiteX28" fmla="*/ 1939290 w 2529840"/>
              <a:gd name="connsiteY28" fmla="*/ 392430 h 2034540"/>
              <a:gd name="connsiteX29" fmla="*/ 2023110 w 2529840"/>
              <a:gd name="connsiteY29" fmla="*/ 308610 h 2034540"/>
              <a:gd name="connsiteX30" fmla="*/ 2148840 w 2529840"/>
              <a:gd name="connsiteY30" fmla="*/ 251460 h 2034540"/>
              <a:gd name="connsiteX31" fmla="*/ 2266950 w 2529840"/>
              <a:gd name="connsiteY31" fmla="*/ 186690 h 2034540"/>
              <a:gd name="connsiteX32" fmla="*/ 2354580 w 2529840"/>
              <a:gd name="connsiteY32" fmla="*/ 129540 h 2034540"/>
              <a:gd name="connsiteX33" fmla="*/ 2419350 w 2529840"/>
              <a:gd name="connsiteY33" fmla="*/ 106680 h 2034540"/>
              <a:gd name="connsiteX34" fmla="*/ 2506980 w 2529840"/>
              <a:gd name="connsiteY34" fmla="*/ 72390 h 2034540"/>
              <a:gd name="connsiteX35" fmla="*/ 2529840 w 2529840"/>
              <a:gd name="connsiteY35" fmla="*/ 0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29840" h="2034540">
                <a:moveTo>
                  <a:pt x="0" y="2034540"/>
                </a:moveTo>
                <a:cubicBezTo>
                  <a:pt x="11430" y="2021522"/>
                  <a:pt x="22860" y="2008505"/>
                  <a:pt x="38100" y="1992630"/>
                </a:cubicBezTo>
                <a:cubicBezTo>
                  <a:pt x="53340" y="1976755"/>
                  <a:pt x="71755" y="1964055"/>
                  <a:pt x="91440" y="1939290"/>
                </a:cubicBezTo>
                <a:cubicBezTo>
                  <a:pt x="111125" y="1914525"/>
                  <a:pt x="137795" y="1869440"/>
                  <a:pt x="156210" y="1844040"/>
                </a:cubicBezTo>
                <a:cubicBezTo>
                  <a:pt x="174625" y="1818640"/>
                  <a:pt x="184150" y="1808480"/>
                  <a:pt x="201930" y="1786890"/>
                </a:cubicBezTo>
                <a:cubicBezTo>
                  <a:pt x="219710" y="1765300"/>
                  <a:pt x="247015" y="1733550"/>
                  <a:pt x="262890" y="1714500"/>
                </a:cubicBezTo>
                <a:cubicBezTo>
                  <a:pt x="278765" y="1695450"/>
                  <a:pt x="280035" y="1690370"/>
                  <a:pt x="297180" y="1672590"/>
                </a:cubicBezTo>
                <a:cubicBezTo>
                  <a:pt x="314325" y="1654810"/>
                  <a:pt x="346075" y="1626870"/>
                  <a:pt x="365760" y="1607820"/>
                </a:cubicBezTo>
                <a:cubicBezTo>
                  <a:pt x="385445" y="1588770"/>
                  <a:pt x="394970" y="1574800"/>
                  <a:pt x="415290" y="1558290"/>
                </a:cubicBezTo>
                <a:cubicBezTo>
                  <a:pt x="435610" y="1541780"/>
                  <a:pt x="462280" y="1537335"/>
                  <a:pt x="487680" y="1508760"/>
                </a:cubicBezTo>
                <a:cubicBezTo>
                  <a:pt x="513080" y="1480185"/>
                  <a:pt x="546735" y="1411605"/>
                  <a:pt x="567690" y="1386840"/>
                </a:cubicBezTo>
                <a:cubicBezTo>
                  <a:pt x="588645" y="1362075"/>
                  <a:pt x="598170" y="1366520"/>
                  <a:pt x="613410" y="1360170"/>
                </a:cubicBezTo>
                <a:cubicBezTo>
                  <a:pt x="628650" y="1353820"/>
                  <a:pt x="648335" y="1357630"/>
                  <a:pt x="659130" y="1348740"/>
                </a:cubicBezTo>
                <a:cubicBezTo>
                  <a:pt x="669925" y="1339850"/>
                  <a:pt x="667385" y="1317625"/>
                  <a:pt x="678180" y="1306830"/>
                </a:cubicBezTo>
                <a:cubicBezTo>
                  <a:pt x="688975" y="1296035"/>
                  <a:pt x="712470" y="1294765"/>
                  <a:pt x="723900" y="1283970"/>
                </a:cubicBezTo>
                <a:cubicBezTo>
                  <a:pt x="735330" y="1273175"/>
                  <a:pt x="733425" y="1258570"/>
                  <a:pt x="746760" y="1242060"/>
                </a:cubicBezTo>
                <a:cubicBezTo>
                  <a:pt x="760095" y="1225550"/>
                  <a:pt x="775335" y="1203960"/>
                  <a:pt x="803910" y="1184910"/>
                </a:cubicBezTo>
                <a:cubicBezTo>
                  <a:pt x="832485" y="1165860"/>
                  <a:pt x="876935" y="1158240"/>
                  <a:pt x="918210" y="1127760"/>
                </a:cubicBezTo>
                <a:cubicBezTo>
                  <a:pt x="959485" y="1097280"/>
                  <a:pt x="1018540" y="1033780"/>
                  <a:pt x="1051560" y="1002030"/>
                </a:cubicBezTo>
                <a:cubicBezTo>
                  <a:pt x="1084580" y="970280"/>
                  <a:pt x="1090295" y="953135"/>
                  <a:pt x="1116330" y="937260"/>
                </a:cubicBezTo>
                <a:cubicBezTo>
                  <a:pt x="1142365" y="921385"/>
                  <a:pt x="1169670" y="928370"/>
                  <a:pt x="1207770" y="906780"/>
                </a:cubicBezTo>
                <a:cubicBezTo>
                  <a:pt x="1245870" y="885190"/>
                  <a:pt x="1309370" y="826135"/>
                  <a:pt x="1344930" y="807720"/>
                </a:cubicBezTo>
                <a:cubicBezTo>
                  <a:pt x="1380490" y="789305"/>
                  <a:pt x="1398905" y="805815"/>
                  <a:pt x="1421130" y="796290"/>
                </a:cubicBezTo>
                <a:cubicBezTo>
                  <a:pt x="1443355" y="786765"/>
                  <a:pt x="1454150" y="765175"/>
                  <a:pt x="1478280" y="750570"/>
                </a:cubicBezTo>
                <a:cubicBezTo>
                  <a:pt x="1502410" y="735965"/>
                  <a:pt x="1532255" y="730250"/>
                  <a:pt x="1565910" y="708660"/>
                </a:cubicBezTo>
                <a:cubicBezTo>
                  <a:pt x="1599565" y="687070"/>
                  <a:pt x="1649730" y="647700"/>
                  <a:pt x="1680210" y="621030"/>
                </a:cubicBezTo>
                <a:cubicBezTo>
                  <a:pt x="1710690" y="594360"/>
                  <a:pt x="1719580" y="572770"/>
                  <a:pt x="1748790" y="548640"/>
                </a:cubicBezTo>
                <a:cubicBezTo>
                  <a:pt x="1778000" y="524510"/>
                  <a:pt x="1823720" y="502285"/>
                  <a:pt x="1855470" y="476250"/>
                </a:cubicBezTo>
                <a:cubicBezTo>
                  <a:pt x="1887220" y="450215"/>
                  <a:pt x="1939290" y="392430"/>
                  <a:pt x="1939290" y="392430"/>
                </a:cubicBezTo>
                <a:cubicBezTo>
                  <a:pt x="1967230" y="364490"/>
                  <a:pt x="1988185" y="332105"/>
                  <a:pt x="2023110" y="308610"/>
                </a:cubicBezTo>
                <a:cubicBezTo>
                  <a:pt x="2058035" y="285115"/>
                  <a:pt x="2108200" y="271780"/>
                  <a:pt x="2148840" y="251460"/>
                </a:cubicBezTo>
                <a:cubicBezTo>
                  <a:pt x="2189480" y="231140"/>
                  <a:pt x="2232660" y="207010"/>
                  <a:pt x="2266950" y="186690"/>
                </a:cubicBezTo>
                <a:cubicBezTo>
                  <a:pt x="2301240" y="166370"/>
                  <a:pt x="2329180" y="142875"/>
                  <a:pt x="2354580" y="129540"/>
                </a:cubicBezTo>
                <a:cubicBezTo>
                  <a:pt x="2379980" y="116205"/>
                  <a:pt x="2393950" y="116205"/>
                  <a:pt x="2419350" y="106680"/>
                </a:cubicBezTo>
                <a:cubicBezTo>
                  <a:pt x="2444750" y="97155"/>
                  <a:pt x="2488565" y="90170"/>
                  <a:pt x="2506980" y="72390"/>
                </a:cubicBezTo>
                <a:cubicBezTo>
                  <a:pt x="2525395" y="54610"/>
                  <a:pt x="2527617" y="27305"/>
                  <a:pt x="2529840" y="0"/>
                </a:cubicBezTo>
              </a:path>
            </a:pathLst>
          </a:custGeom>
          <a:noFill/>
          <a:ln w="3810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CC62A826-0C9D-4177-876C-C64B320D511D}"/>
              </a:ext>
            </a:extLst>
          </p:cNvPr>
          <p:cNvSpPr/>
          <p:nvPr/>
        </p:nvSpPr>
        <p:spPr>
          <a:xfrm>
            <a:off x="6115050" y="4305300"/>
            <a:ext cx="2433638" cy="1123950"/>
          </a:xfrm>
          <a:custGeom>
            <a:avLst/>
            <a:gdLst>
              <a:gd name="connsiteX0" fmla="*/ 0 w 2433638"/>
              <a:gd name="connsiteY0" fmla="*/ 1123950 h 1123950"/>
              <a:gd name="connsiteX1" fmla="*/ 114300 w 2433638"/>
              <a:gd name="connsiteY1" fmla="*/ 1057275 h 1123950"/>
              <a:gd name="connsiteX2" fmla="*/ 247650 w 2433638"/>
              <a:gd name="connsiteY2" fmla="*/ 1014413 h 1123950"/>
              <a:gd name="connsiteX3" fmla="*/ 433388 w 2433638"/>
              <a:gd name="connsiteY3" fmla="*/ 928688 h 1123950"/>
              <a:gd name="connsiteX4" fmla="*/ 561975 w 2433638"/>
              <a:gd name="connsiteY4" fmla="*/ 881063 h 1123950"/>
              <a:gd name="connsiteX5" fmla="*/ 695325 w 2433638"/>
              <a:gd name="connsiteY5" fmla="*/ 838200 h 1123950"/>
              <a:gd name="connsiteX6" fmla="*/ 823913 w 2433638"/>
              <a:gd name="connsiteY6" fmla="*/ 795338 h 1123950"/>
              <a:gd name="connsiteX7" fmla="*/ 1014413 w 2433638"/>
              <a:gd name="connsiteY7" fmla="*/ 700088 h 1123950"/>
              <a:gd name="connsiteX8" fmla="*/ 1252538 w 2433638"/>
              <a:gd name="connsiteY8" fmla="*/ 566738 h 1123950"/>
              <a:gd name="connsiteX9" fmla="*/ 1409700 w 2433638"/>
              <a:gd name="connsiteY9" fmla="*/ 504825 h 1123950"/>
              <a:gd name="connsiteX10" fmla="*/ 1590675 w 2433638"/>
              <a:gd name="connsiteY10" fmla="*/ 433388 h 1123950"/>
              <a:gd name="connsiteX11" fmla="*/ 1733550 w 2433638"/>
              <a:gd name="connsiteY11" fmla="*/ 366713 h 1123950"/>
              <a:gd name="connsiteX12" fmla="*/ 1947863 w 2433638"/>
              <a:gd name="connsiteY12" fmla="*/ 276225 h 1123950"/>
              <a:gd name="connsiteX13" fmla="*/ 2090738 w 2433638"/>
              <a:gd name="connsiteY13" fmla="*/ 195263 h 1123950"/>
              <a:gd name="connsiteX14" fmla="*/ 2281238 w 2433638"/>
              <a:gd name="connsiteY14" fmla="*/ 104775 h 1123950"/>
              <a:gd name="connsiteX15" fmla="*/ 2371725 w 2433638"/>
              <a:gd name="connsiteY15" fmla="*/ 57150 h 1123950"/>
              <a:gd name="connsiteX16" fmla="*/ 2433638 w 2433638"/>
              <a:gd name="connsiteY16" fmla="*/ 0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3638" h="1123950">
                <a:moveTo>
                  <a:pt x="0" y="1123950"/>
                </a:moveTo>
                <a:cubicBezTo>
                  <a:pt x="36512" y="1099740"/>
                  <a:pt x="73025" y="1075531"/>
                  <a:pt x="114300" y="1057275"/>
                </a:cubicBezTo>
                <a:cubicBezTo>
                  <a:pt x="155575" y="1039019"/>
                  <a:pt x="194469" y="1035844"/>
                  <a:pt x="247650" y="1014413"/>
                </a:cubicBezTo>
                <a:cubicBezTo>
                  <a:pt x="300831" y="992982"/>
                  <a:pt x="381001" y="950913"/>
                  <a:pt x="433388" y="928688"/>
                </a:cubicBezTo>
                <a:cubicBezTo>
                  <a:pt x="485775" y="906463"/>
                  <a:pt x="518319" y="896144"/>
                  <a:pt x="561975" y="881063"/>
                </a:cubicBezTo>
                <a:cubicBezTo>
                  <a:pt x="605631" y="865982"/>
                  <a:pt x="695325" y="838200"/>
                  <a:pt x="695325" y="838200"/>
                </a:cubicBezTo>
                <a:cubicBezTo>
                  <a:pt x="738981" y="823913"/>
                  <a:pt x="770732" y="818357"/>
                  <a:pt x="823913" y="795338"/>
                </a:cubicBezTo>
                <a:cubicBezTo>
                  <a:pt x="877094" y="772319"/>
                  <a:pt x="942975" y="738188"/>
                  <a:pt x="1014413" y="700088"/>
                </a:cubicBezTo>
                <a:cubicBezTo>
                  <a:pt x="1085851" y="661988"/>
                  <a:pt x="1186657" y="599282"/>
                  <a:pt x="1252538" y="566738"/>
                </a:cubicBezTo>
                <a:cubicBezTo>
                  <a:pt x="1318419" y="534194"/>
                  <a:pt x="1409700" y="504825"/>
                  <a:pt x="1409700" y="504825"/>
                </a:cubicBezTo>
                <a:cubicBezTo>
                  <a:pt x="1466056" y="482600"/>
                  <a:pt x="1536700" y="456407"/>
                  <a:pt x="1590675" y="433388"/>
                </a:cubicBezTo>
                <a:cubicBezTo>
                  <a:pt x="1644650" y="410369"/>
                  <a:pt x="1674019" y="392907"/>
                  <a:pt x="1733550" y="366713"/>
                </a:cubicBezTo>
                <a:cubicBezTo>
                  <a:pt x="1793081" y="340519"/>
                  <a:pt x="1888332" y="304800"/>
                  <a:pt x="1947863" y="276225"/>
                </a:cubicBezTo>
                <a:cubicBezTo>
                  <a:pt x="2007394" y="247650"/>
                  <a:pt x="2035176" y="223838"/>
                  <a:pt x="2090738" y="195263"/>
                </a:cubicBezTo>
                <a:cubicBezTo>
                  <a:pt x="2146301" y="166688"/>
                  <a:pt x="2234407" y="127794"/>
                  <a:pt x="2281238" y="104775"/>
                </a:cubicBezTo>
                <a:cubicBezTo>
                  <a:pt x="2328069" y="81756"/>
                  <a:pt x="2346325" y="74613"/>
                  <a:pt x="2371725" y="57150"/>
                </a:cubicBezTo>
                <a:cubicBezTo>
                  <a:pt x="2397125" y="39687"/>
                  <a:pt x="2415381" y="19843"/>
                  <a:pt x="2433638" y="0"/>
                </a:cubicBezTo>
              </a:path>
            </a:pathLst>
          </a:custGeom>
          <a:noFill/>
          <a:ln w="381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33017391-024C-49A9-A629-8345CBEF2237}"/>
              </a:ext>
            </a:extLst>
          </p:cNvPr>
          <p:cNvSpPr/>
          <p:nvPr/>
        </p:nvSpPr>
        <p:spPr>
          <a:xfrm>
            <a:off x="9177338" y="4029075"/>
            <a:ext cx="2528887" cy="1428750"/>
          </a:xfrm>
          <a:custGeom>
            <a:avLst/>
            <a:gdLst>
              <a:gd name="connsiteX0" fmla="*/ 0 w 2528887"/>
              <a:gd name="connsiteY0" fmla="*/ 1428750 h 1428750"/>
              <a:gd name="connsiteX1" fmla="*/ 95250 w 2528887"/>
              <a:gd name="connsiteY1" fmla="*/ 1333500 h 1428750"/>
              <a:gd name="connsiteX2" fmla="*/ 223837 w 2528887"/>
              <a:gd name="connsiteY2" fmla="*/ 1257300 h 1428750"/>
              <a:gd name="connsiteX3" fmla="*/ 347662 w 2528887"/>
              <a:gd name="connsiteY3" fmla="*/ 1190625 h 1428750"/>
              <a:gd name="connsiteX4" fmla="*/ 509587 w 2528887"/>
              <a:gd name="connsiteY4" fmla="*/ 1123950 h 1428750"/>
              <a:gd name="connsiteX5" fmla="*/ 657225 w 2528887"/>
              <a:gd name="connsiteY5" fmla="*/ 1033463 h 1428750"/>
              <a:gd name="connsiteX6" fmla="*/ 952500 w 2528887"/>
              <a:gd name="connsiteY6" fmla="*/ 881063 h 1428750"/>
              <a:gd name="connsiteX7" fmla="*/ 1185862 w 2528887"/>
              <a:gd name="connsiteY7" fmla="*/ 738188 h 1428750"/>
              <a:gd name="connsiteX8" fmla="*/ 1433512 w 2528887"/>
              <a:gd name="connsiteY8" fmla="*/ 652463 h 1428750"/>
              <a:gd name="connsiteX9" fmla="*/ 1657350 w 2528887"/>
              <a:gd name="connsiteY9" fmla="*/ 552450 h 1428750"/>
              <a:gd name="connsiteX10" fmla="*/ 1876425 w 2528887"/>
              <a:gd name="connsiteY10" fmla="*/ 452438 h 1428750"/>
              <a:gd name="connsiteX11" fmla="*/ 2033587 w 2528887"/>
              <a:gd name="connsiteY11" fmla="*/ 285750 h 1428750"/>
              <a:gd name="connsiteX12" fmla="*/ 2133600 w 2528887"/>
              <a:gd name="connsiteY12" fmla="*/ 242888 h 1428750"/>
              <a:gd name="connsiteX13" fmla="*/ 2305050 w 2528887"/>
              <a:gd name="connsiteY13" fmla="*/ 138113 h 1428750"/>
              <a:gd name="connsiteX14" fmla="*/ 2414587 w 2528887"/>
              <a:gd name="connsiteY14" fmla="*/ 42863 h 1428750"/>
              <a:gd name="connsiteX15" fmla="*/ 2528887 w 2528887"/>
              <a:gd name="connsiteY15" fmla="*/ 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8887" h="1428750">
                <a:moveTo>
                  <a:pt x="0" y="1428750"/>
                </a:moveTo>
                <a:cubicBezTo>
                  <a:pt x="28972" y="1395412"/>
                  <a:pt x="57944" y="1362075"/>
                  <a:pt x="95250" y="1333500"/>
                </a:cubicBezTo>
                <a:cubicBezTo>
                  <a:pt x="132556" y="1304925"/>
                  <a:pt x="181768" y="1281112"/>
                  <a:pt x="223837" y="1257300"/>
                </a:cubicBezTo>
                <a:cubicBezTo>
                  <a:pt x="265906" y="1233488"/>
                  <a:pt x="300037" y="1212850"/>
                  <a:pt x="347662" y="1190625"/>
                </a:cubicBezTo>
                <a:cubicBezTo>
                  <a:pt x="395287" y="1168400"/>
                  <a:pt x="457993" y="1150144"/>
                  <a:pt x="509587" y="1123950"/>
                </a:cubicBezTo>
                <a:cubicBezTo>
                  <a:pt x="561181" y="1097756"/>
                  <a:pt x="583406" y="1073944"/>
                  <a:pt x="657225" y="1033463"/>
                </a:cubicBezTo>
                <a:cubicBezTo>
                  <a:pt x="731044" y="992982"/>
                  <a:pt x="864394" y="930275"/>
                  <a:pt x="952500" y="881063"/>
                </a:cubicBezTo>
                <a:cubicBezTo>
                  <a:pt x="1040606" y="831850"/>
                  <a:pt x="1105693" y="776288"/>
                  <a:pt x="1185862" y="738188"/>
                </a:cubicBezTo>
                <a:cubicBezTo>
                  <a:pt x="1266031" y="700088"/>
                  <a:pt x="1354931" y="683419"/>
                  <a:pt x="1433512" y="652463"/>
                </a:cubicBezTo>
                <a:cubicBezTo>
                  <a:pt x="1512093" y="621507"/>
                  <a:pt x="1657350" y="552450"/>
                  <a:pt x="1657350" y="552450"/>
                </a:cubicBezTo>
                <a:cubicBezTo>
                  <a:pt x="1731169" y="519113"/>
                  <a:pt x="1813719" y="496888"/>
                  <a:pt x="1876425" y="452438"/>
                </a:cubicBezTo>
                <a:cubicBezTo>
                  <a:pt x="1939131" y="407988"/>
                  <a:pt x="1990725" y="320675"/>
                  <a:pt x="2033587" y="285750"/>
                </a:cubicBezTo>
                <a:cubicBezTo>
                  <a:pt x="2076449" y="250825"/>
                  <a:pt x="2088356" y="267494"/>
                  <a:pt x="2133600" y="242888"/>
                </a:cubicBezTo>
                <a:cubicBezTo>
                  <a:pt x="2178844" y="218282"/>
                  <a:pt x="2258219" y="171450"/>
                  <a:pt x="2305050" y="138113"/>
                </a:cubicBezTo>
                <a:cubicBezTo>
                  <a:pt x="2351881" y="104776"/>
                  <a:pt x="2377281" y="65882"/>
                  <a:pt x="2414587" y="42863"/>
                </a:cubicBezTo>
                <a:cubicBezTo>
                  <a:pt x="2451893" y="19844"/>
                  <a:pt x="2490390" y="9922"/>
                  <a:pt x="2528887" y="0"/>
                </a:cubicBezTo>
              </a:path>
            </a:pathLst>
          </a:custGeom>
          <a:noFill/>
          <a:ln w="381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44541159-D948-4D21-B8A4-8F9CDBAC3C37}"/>
              </a:ext>
            </a:extLst>
          </p:cNvPr>
          <p:cNvSpPr/>
          <p:nvPr/>
        </p:nvSpPr>
        <p:spPr>
          <a:xfrm>
            <a:off x="6115050" y="4710113"/>
            <a:ext cx="2471738" cy="733425"/>
          </a:xfrm>
          <a:custGeom>
            <a:avLst/>
            <a:gdLst>
              <a:gd name="connsiteX0" fmla="*/ 0 w 2471738"/>
              <a:gd name="connsiteY0" fmla="*/ 733425 h 733425"/>
              <a:gd name="connsiteX1" fmla="*/ 266700 w 2471738"/>
              <a:gd name="connsiteY1" fmla="*/ 642937 h 733425"/>
              <a:gd name="connsiteX2" fmla="*/ 614363 w 2471738"/>
              <a:gd name="connsiteY2" fmla="*/ 581025 h 733425"/>
              <a:gd name="connsiteX3" fmla="*/ 938213 w 2471738"/>
              <a:gd name="connsiteY3" fmla="*/ 490537 h 733425"/>
              <a:gd name="connsiteX4" fmla="*/ 1238250 w 2471738"/>
              <a:gd name="connsiteY4" fmla="*/ 395287 h 733425"/>
              <a:gd name="connsiteX5" fmla="*/ 1657350 w 2471738"/>
              <a:gd name="connsiteY5" fmla="*/ 280987 h 733425"/>
              <a:gd name="connsiteX6" fmla="*/ 1928813 w 2471738"/>
              <a:gd name="connsiteY6" fmla="*/ 171450 h 733425"/>
              <a:gd name="connsiteX7" fmla="*/ 2152650 w 2471738"/>
              <a:gd name="connsiteY7" fmla="*/ 114300 h 733425"/>
              <a:gd name="connsiteX8" fmla="*/ 2338388 w 2471738"/>
              <a:gd name="connsiteY8" fmla="*/ 61912 h 733425"/>
              <a:gd name="connsiteX9" fmla="*/ 2471738 w 2471738"/>
              <a:gd name="connsiteY9" fmla="*/ 0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1738" h="733425">
                <a:moveTo>
                  <a:pt x="0" y="733425"/>
                </a:moveTo>
                <a:cubicBezTo>
                  <a:pt x="82153" y="700881"/>
                  <a:pt x="164306" y="668337"/>
                  <a:pt x="266700" y="642937"/>
                </a:cubicBezTo>
                <a:cubicBezTo>
                  <a:pt x="369094" y="617537"/>
                  <a:pt x="502444" y="606425"/>
                  <a:pt x="614363" y="581025"/>
                </a:cubicBezTo>
                <a:cubicBezTo>
                  <a:pt x="726282" y="555625"/>
                  <a:pt x="834232" y="521493"/>
                  <a:pt x="938213" y="490537"/>
                </a:cubicBezTo>
                <a:cubicBezTo>
                  <a:pt x="1042194" y="459581"/>
                  <a:pt x="1118394" y="430212"/>
                  <a:pt x="1238250" y="395287"/>
                </a:cubicBezTo>
                <a:cubicBezTo>
                  <a:pt x="1358106" y="360362"/>
                  <a:pt x="1542256" y="318293"/>
                  <a:pt x="1657350" y="280987"/>
                </a:cubicBezTo>
                <a:cubicBezTo>
                  <a:pt x="1772444" y="243681"/>
                  <a:pt x="1846263" y="199231"/>
                  <a:pt x="1928813" y="171450"/>
                </a:cubicBezTo>
                <a:cubicBezTo>
                  <a:pt x="2011363" y="143669"/>
                  <a:pt x="2084388" y="132556"/>
                  <a:pt x="2152650" y="114300"/>
                </a:cubicBezTo>
                <a:cubicBezTo>
                  <a:pt x="2220913" y="96044"/>
                  <a:pt x="2285207" y="80962"/>
                  <a:pt x="2338388" y="61912"/>
                </a:cubicBezTo>
                <a:cubicBezTo>
                  <a:pt x="2391569" y="42862"/>
                  <a:pt x="2431653" y="21431"/>
                  <a:pt x="2471738" y="0"/>
                </a:cubicBezTo>
              </a:path>
            </a:pathLst>
          </a:cu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A07DF975-DC0B-4092-B33B-517C88267244}"/>
              </a:ext>
            </a:extLst>
          </p:cNvPr>
          <p:cNvSpPr/>
          <p:nvPr/>
        </p:nvSpPr>
        <p:spPr>
          <a:xfrm>
            <a:off x="6138863" y="5024438"/>
            <a:ext cx="2452687" cy="400050"/>
          </a:xfrm>
          <a:custGeom>
            <a:avLst/>
            <a:gdLst>
              <a:gd name="connsiteX0" fmla="*/ 0 w 2452687"/>
              <a:gd name="connsiteY0" fmla="*/ 400050 h 400050"/>
              <a:gd name="connsiteX1" fmla="*/ 357187 w 2452687"/>
              <a:gd name="connsiteY1" fmla="*/ 347662 h 400050"/>
              <a:gd name="connsiteX2" fmla="*/ 685800 w 2452687"/>
              <a:gd name="connsiteY2" fmla="*/ 314325 h 400050"/>
              <a:gd name="connsiteX3" fmla="*/ 990600 w 2452687"/>
              <a:gd name="connsiteY3" fmla="*/ 280987 h 400050"/>
              <a:gd name="connsiteX4" fmla="*/ 1457325 w 2452687"/>
              <a:gd name="connsiteY4" fmla="*/ 195262 h 400050"/>
              <a:gd name="connsiteX5" fmla="*/ 1828800 w 2452687"/>
              <a:gd name="connsiteY5" fmla="*/ 142875 h 400050"/>
              <a:gd name="connsiteX6" fmla="*/ 2200275 w 2452687"/>
              <a:gd name="connsiteY6" fmla="*/ 71437 h 400050"/>
              <a:gd name="connsiteX7" fmla="*/ 2452687 w 2452687"/>
              <a:gd name="connsiteY7"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687" h="400050">
                <a:moveTo>
                  <a:pt x="0" y="400050"/>
                </a:moveTo>
                <a:cubicBezTo>
                  <a:pt x="121443" y="381000"/>
                  <a:pt x="242887" y="361950"/>
                  <a:pt x="357187" y="347662"/>
                </a:cubicBezTo>
                <a:cubicBezTo>
                  <a:pt x="471487" y="333374"/>
                  <a:pt x="685800" y="314325"/>
                  <a:pt x="685800" y="314325"/>
                </a:cubicBezTo>
                <a:cubicBezTo>
                  <a:pt x="791369" y="303212"/>
                  <a:pt x="862013" y="300831"/>
                  <a:pt x="990600" y="280987"/>
                </a:cubicBezTo>
                <a:cubicBezTo>
                  <a:pt x="1119187" y="261143"/>
                  <a:pt x="1317625" y="218281"/>
                  <a:pt x="1457325" y="195262"/>
                </a:cubicBezTo>
                <a:cubicBezTo>
                  <a:pt x="1597025" y="172243"/>
                  <a:pt x="1704975" y="163512"/>
                  <a:pt x="1828800" y="142875"/>
                </a:cubicBezTo>
                <a:cubicBezTo>
                  <a:pt x="1952625" y="122238"/>
                  <a:pt x="2096294" y="95249"/>
                  <a:pt x="2200275" y="71437"/>
                </a:cubicBezTo>
                <a:cubicBezTo>
                  <a:pt x="2304256" y="47624"/>
                  <a:pt x="2378471" y="23812"/>
                  <a:pt x="2452687" y="0"/>
                </a:cubicBezTo>
              </a:path>
            </a:pathLst>
          </a:cu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0306C336-E522-4FC3-90F0-8F2DB1684140}"/>
              </a:ext>
            </a:extLst>
          </p:cNvPr>
          <p:cNvSpPr/>
          <p:nvPr/>
        </p:nvSpPr>
        <p:spPr>
          <a:xfrm>
            <a:off x="9201150" y="4600575"/>
            <a:ext cx="2505075" cy="871538"/>
          </a:xfrm>
          <a:custGeom>
            <a:avLst/>
            <a:gdLst>
              <a:gd name="connsiteX0" fmla="*/ 0 w 2505075"/>
              <a:gd name="connsiteY0" fmla="*/ 871538 h 871538"/>
              <a:gd name="connsiteX1" fmla="*/ 223838 w 2505075"/>
              <a:gd name="connsiteY1" fmla="*/ 762000 h 871538"/>
              <a:gd name="connsiteX2" fmla="*/ 381000 w 2505075"/>
              <a:gd name="connsiteY2" fmla="*/ 690563 h 871538"/>
              <a:gd name="connsiteX3" fmla="*/ 619125 w 2505075"/>
              <a:gd name="connsiteY3" fmla="*/ 590550 h 871538"/>
              <a:gd name="connsiteX4" fmla="*/ 809625 w 2505075"/>
              <a:gd name="connsiteY4" fmla="*/ 538163 h 871538"/>
              <a:gd name="connsiteX5" fmla="*/ 1047750 w 2505075"/>
              <a:gd name="connsiteY5" fmla="*/ 476250 h 871538"/>
              <a:gd name="connsiteX6" fmla="*/ 1257300 w 2505075"/>
              <a:gd name="connsiteY6" fmla="*/ 438150 h 871538"/>
              <a:gd name="connsiteX7" fmla="*/ 1552575 w 2505075"/>
              <a:gd name="connsiteY7" fmla="*/ 309563 h 871538"/>
              <a:gd name="connsiteX8" fmla="*/ 1962150 w 2505075"/>
              <a:gd name="connsiteY8" fmla="*/ 114300 h 871538"/>
              <a:gd name="connsiteX9" fmla="*/ 2281238 w 2505075"/>
              <a:gd name="connsiteY9" fmla="*/ 61913 h 871538"/>
              <a:gd name="connsiteX10" fmla="*/ 2457450 w 2505075"/>
              <a:gd name="connsiteY10" fmla="*/ 33338 h 871538"/>
              <a:gd name="connsiteX11" fmla="*/ 2505075 w 2505075"/>
              <a:gd name="connsiteY11" fmla="*/ 0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5075" h="871538">
                <a:moveTo>
                  <a:pt x="0" y="871538"/>
                </a:moveTo>
                <a:lnTo>
                  <a:pt x="223838" y="762000"/>
                </a:lnTo>
                <a:cubicBezTo>
                  <a:pt x="287338" y="731838"/>
                  <a:pt x="315119" y="719138"/>
                  <a:pt x="381000" y="690563"/>
                </a:cubicBezTo>
                <a:cubicBezTo>
                  <a:pt x="446881" y="661988"/>
                  <a:pt x="547688" y="615950"/>
                  <a:pt x="619125" y="590550"/>
                </a:cubicBezTo>
                <a:cubicBezTo>
                  <a:pt x="690562" y="565150"/>
                  <a:pt x="809625" y="538163"/>
                  <a:pt x="809625" y="538163"/>
                </a:cubicBezTo>
                <a:cubicBezTo>
                  <a:pt x="881063" y="519113"/>
                  <a:pt x="973138" y="492919"/>
                  <a:pt x="1047750" y="476250"/>
                </a:cubicBezTo>
                <a:cubicBezTo>
                  <a:pt x="1122363" y="459581"/>
                  <a:pt x="1173163" y="465931"/>
                  <a:pt x="1257300" y="438150"/>
                </a:cubicBezTo>
                <a:cubicBezTo>
                  <a:pt x="1341437" y="410369"/>
                  <a:pt x="1435100" y="363538"/>
                  <a:pt x="1552575" y="309563"/>
                </a:cubicBezTo>
                <a:cubicBezTo>
                  <a:pt x="1670050" y="255588"/>
                  <a:pt x="1840706" y="155575"/>
                  <a:pt x="1962150" y="114300"/>
                </a:cubicBezTo>
                <a:cubicBezTo>
                  <a:pt x="2083594" y="73025"/>
                  <a:pt x="2281238" y="61913"/>
                  <a:pt x="2281238" y="61913"/>
                </a:cubicBezTo>
                <a:cubicBezTo>
                  <a:pt x="2363788" y="48419"/>
                  <a:pt x="2420144" y="43657"/>
                  <a:pt x="2457450" y="33338"/>
                </a:cubicBezTo>
                <a:cubicBezTo>
                  <a:pt x="2494756" y="23019"/>
                  <a:pt x="2499915" y="11509"/>
                  <a:pt x="2505075" y="0"/>
                </a:cubicBezTo>
              </a:path>
            </a:pathLst>
          </a:custGeom>
          <a:noFill/>
          <a:ln w="381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A77142B0-AFB9-47B6-B903-68B05ED43A2D}"/>
              </a:ext>
            </a:extLst>
          </p:cNvPr>
          <p:cNvSpPr/>
          <p:nvPr/>
        </p:nvSpPr>
        <p:spPr>
          <a:xfrm>
            <a:off x="9215438" y="4909792"/>
            <a:ext cx="2505075" cy="543271"/>
          </a:xfrm>
          <a:custGeom>
            <a:avLst/>
            <a:gdLst>
              <a:gd name="connsiteX0" fmla="*/ 0 w 2505075"/>
              <a:gd name="connsiteY0" fmla="*/ 543271 h 543271"/>
              <a:gd name="connsiteX1" fmla="*/ 238125 w 2505075"/>
              <a:gd name="connsiteY1" fmla="*/ 438496 h 543271"/>
              <a:gd name="connsiteX2" fmla="*/ 400050 w 2505075"/>
              <a:gd name="connsiteY2" fmla="*/ 419446 h 543271"/>
              <a:gd name="connsiteX3" fmla="*/ 695325 w 2505075"/>
              <a:gd name="connsiteY3" fmla="*/ 348008 h 543271"/>
              <a:gd name="connsiteX4" fmla="*/ 938212 w 2505075"/>
              <a:gd name="connsiteY4" fmla="*/ 295621 h 543271"/>
              <a:gd name="connsiteX5" fmla="*/ 1214437 w 2505075"/>
              <a:gd name="connsiteY5" fmla="*/ 228946 h 543271"/>
              <a:gd name="connsiteX6" fmla="*/ 1362075 w 2505075"/>
              <a:gd name="connsiteY6" fmla="*/ 209896 h 543271"/>
              <a:gd name="connsiteX7" fmla="*/ 1604962 w 2505075"/>
              <a:gd name="connsiteY7" fmla="*/ 181321 h 543271"/>
              <a:gd name="connsiteX8" fmla="*/ 1857375 w 2505075"/>
              <a:gd name="connsiteY8" fmla="*/ 128933 h 543271"/>
              <a:gd name="connsiteX9" fmla="*/ 2138362 w 2505075"/>
              <a:gd name="connsiteY9" fmla="*/ 95596 h 543271"/>
              <a:gd name="connsiteX10" fmla="*/ 2271712 w 2505075"/>
              <a:gd name="connsiteY10" fmla="*/ 14633 h 543271"/>
              <a:gd name="connsiteX11" fmla="*/ 2505075 w 2505075"/>
              <a:gd name="connsiteY11" fmla="*/ 346 h 543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5075" h="543271">
                <a:moveTo>
                  <a:pt x="0" y="543271"/>
                </a:moveTo>
                <a:cubicBezTo>
                  <a:pt x="85725" y="501202"/>
                  <a:pt x="171450" y="459133"/>
                  <a:pt x="238125" y="438496"/>
                </a:cubicBezTo>
                <a:cubicBezTo>
                  <a:pt x="304800" y="417859"/>
                  <a:pt x="323850" y="434527"/>
                  <a:pt x="400050" y="419446"/>
                </a:cubicBezTo>
                <a:cubicBezTo>
                  <a:pt x="476250" y="404365"/>
                  <a:pt x="605631" y="368645"/>
                  <a:pt x="695325" y="348008"/>
                </a:cubicBezTo>
                <a:cubicBezTo>
                  <a:pt x="785019" y="327371"/>
                  <a:pt x="851693" y="315465"/>
                  <a:pt x="938212" y="295621"/>
                </a:cubicBezTo>
                <a:cubicBezTo>
                  <a:pt x="1024731" y="275777"/>
                  <a:pt x="1143793" y="243233"/>
                  <a:pt x="1214437" y="228946"/>
                </a:cubicBezTo>
                <a:cubicBezTo>
                  <a:pt x="1285081" y="214659"/>
                  <a:pt x="1362075" y="209896"/>
                  <a:pt x="1362075" y="209896"/>
                </a:cubicBezTo>
                <a:cubicBezTo>
                  <a:pt x="1427162" y="201959"/>
                  <a:pt x="1522412" y="194815"/>
                  <a:pt x="1604962" y="181321"/>
                </a:cubicBezTo>
                <a:cubicBezTo>
                  <a:pt x="1687512" y="167827"/>
                  <a:pt x="1768475" y="143221"/>
                  <a:pt x="1857375" y="128933"/>
                </a:cubicBezTo>
                <a:cubicBezTo>
                  <a:pt x="1946275" y="114645"/>
                  <a:pt x="2069306" y="114646"/>
                  <a:pt x="2138362" y="95596"/>
                </a:cubicBezTo>
                <a:cubicBezTo>
                  <a:pt x="2207418" y="76546"/>
                  <a:pt x="2210593" y="30508"/>
                  <a:pt x="2271712" y="14633"/>
                </a:cubicBezTo>
                <a:cubicBezTo>
                  <a:pt x="2332831" y="-1242"/>
                  <a:pt x="2418953" y="-448"/>
                  <a:pt x="2505075" y="346"/>
                </a:cubicBezTo>
              </a:path>
            </a:pathLst>
          </a:custGeom>
          <a:noFill/>
          <a:ln w="381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36C14E9F-6AD4-405C-9BF5-0BCF26F6A297}"/>
              </a:ext>
            </a:extLst>
          </p:cNvPr>
          <p:cNvSpPr/>
          <p:nvPr/>
        </p:nvSpPr>
        <p:spPr bwMode="auto">
          <a:xfrm>
            <a:off x="5863108" y="2855473"/>
            <a:ext cx="5507250" cy="308009"/>
          </a:xfrm>
          <a:prstGeom prst="rect">
            <a:avLst/>
          </a:prstGeom>
          <a:solidFill>
            <a:srgbClr val="FFFFFF"/>
          </a:solidFill>
          <a:ln w="38100">
            <a:noFill/>
          </a:ln>
          <a:effectLst/>
          <a:extLst/>
        </p:spPr>
        <p:txBody>
          <a:bodyPr vert="horz" wrap="square" lIns="0" tIns="0" rIns="0" bIns="0" numCol="1" rtlCol="0" anchor="t" anchorCtr="0" compatLnSpc="1">
            <a:prstTxWarp prst="textNoShape">
              <a:avLst/>
            </a:prstTxWarp>
          </a:bodyPr>
          <a:lstStyle/>
          <a:p>
            <a:pPr algn="ctr"/>
            <a:endParaRPr lang="en-GB" sz="1200" dirty="0"/>
          </a:p>
        </p:txBody>
      </p:sp>
      <p:sp>
        <p:nvSpPr>
          <p:cNvPr id="90" name="Rectangle: Rounded Corners 89">
            <a:extLst>
              <a:ext uri="{FF2B5EF4-FFF2-40B4-BE49-F238E27FC236}">
                <a16:creationId xmlns:a16="http://schemas.microsoft.com/office/drawing/2014/main" id="{53726EE8-405D-4B58-B1AE-F8D1C94ED787}"/>
              </a:ext>
            </a:extLst>
          </p:cNvPr>
          <p:cNvSpPr/>
          <p:nvPr/>
        </p:nvSpPr>
        <p:spPr>
          <a:xfrm>
            <a:off x="6096000" y="2577620"/>
            <a:ext cx="2643187" cy="378299"/>
          </a:xfrm>
          <a:prstGeom prst="roundRect">
            <a:avLst>
              <a:gd name="adj" fmla="val 8078"/>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spAutoFit/>
          </a:bodyPr>
          <a:lstStyle/>
          <a:p>
            <a:pPr algn="ctr"/>
            <a:r>
              <a:rPr lang="en-US" sz="1400" b="1" dirty="0">
                <a:solidFill>
                  <a:schemeClr val="accent1"/>
                </a:solidFill>
              </a:rPr>
              <a:t>Death</a:t>
            </a:r>
          </a:p>
        </p:txBody>
      </p:sp>
      <p:sp>
        <p:nvSpPr>
          <p:cNvPr id="91" name="Rectangle: Rounded Corners 90">
            <a:extLst>
              <a:ext uri="{FF2B5EF4-FFF2-40B4-BE49-F238E27FC236}">
                <a16:creationId xmlns:a16="http://schemas.microsoft.com/office/drawing/2014/main" id="{62D46B93-496F-4D76-82B0-BAB49F9C220C}"/>
              </a:ext>
            </a:extLst>
          </p:cNvPr>
          <p:cNvSpPr/>
          <p:nvPr/>
        </p:nvSpPr>
        <p:spPr>
          <a:xfrm>
            <a:off x="9177338" y="2577620"/>
            <a:ext cx="2643187" cy="378299"/>
          </a:xfrm>
          <a:prstGeom prst="roundRect">
            <a:avLst>
              <a:gd name="adj" fmla="val 8078"/>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spAutoFit/>
          </a:bodyPr>
          <a:lstStyle/>
          <a:p>
            <a:pPr algn="ctr"/>
            <a:r>
              <a:rPr lang="en-US" sz="1400" b="1" dirty="0">
                <a:solidFill>
                  <a:schemeClr val="accent1"/>
                </a:solidFill>
              </a:rPr>
              <a:t>Major bleed</a:t>
            </a:r>
          </a:p>
        </p:txBody>
      </p:sp>
    </p:spTree>
    <p:extLst>
      <p:ext uri="{BB962C8B-B14F-4D97-AF65-F5344CB8AC3E}">
        <p14:creationId xmlns:p14="http://schemas.microsoft.com/office/powerpoint/2010/main" val="339777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250"/>
                                        <p:tgtEl>
                                          <p:spTgt spid="67"/>
                                        </p:tgtEl>
                                      </p:cBhvr>
                                    </p:animEffect>
                                  </p:childTnLst>
                                </p:cTn>
                              </p:par>
                              <p:par>
                                <p:cTn id="8" presetID="42" presetClass="path" presetSubtype="0" decel="100000" fill="hold" nodeType="withEffect">
                                  <p:stCondLst>
                                    <p:cond delay="0"/>
                                  </p:stCondLst>
                                  <p:childTnLst>
                                    <p:animMotion origin="layout" path="M -2.22045E-16 0.03889 L -2.22045E-16 2.59259E-6 " pathEditMode="relative" rAng="0" ptsTypes="AA">
                                      <p:cBhvr>
                                        <p:cTn id="9" dur="500" fill="hold"/>
                                        <p:tgtEl>
                                          <p:spTgt spid="67"/>
                                        </p:tgtEl>
                                        <p:attrNameLst>
                                          <p:attrName>ppt_x</p:attrName>
                                          <p:attrName>ppt_y</p:attrName>
                                        </p:attrNameLst>
                                      </p:cBhvr>
                                      <p:rCtr x="0" y="-1944"/>
                                    </p:animMotion>
                                  </p:childTnLst>
                                </p:cTn>
                              </p:par>
                              <p:par>
                                <p:cTn id="10" presetID="10"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250"/>
                                        <p:tgtEl>
                                          <p:spTgt spid="31"/>
                                        </p:tgtEl>
                                      </p:cBhvr>
                                    </p:animEffect>
                                  </p:childTnLst>
                                </p:cTn>
                              </p:par>
                              <p:par>
                                <p:cTn id="13" presetID="42" presetClass="path" presetSubtype="0" decel="100000" fill="hold" nodeType="withEffect">
                                  <p:stCondLst>
                                    <p:cond delay="250"/>
                                  </p:stCondLst>
                                  <p:childTnLst>
                                    <p:animMotion origin="layout" path="M -2.22045E-16 0.03889 L -2.22045E-16 2.59259E-6 " pathEditMode="relative" rAng="0" ptsTypes="AA">
                                      <p:cBhvr>
                                        <p:cTn id="14" dur="500" fill="hold"/>
                                        <p:tgtEl>
                                          <p:spTgt spid="31"/>
                                        </p:tgtEl>
                                        <p:attrNameLst>
                                          <p:attrName>ppt_x</p:attrName>
                                          <p:attrName>ppt_y</p:attrName>
                                        </p:attrNameLst>
                                      </p:cBhvr>
                                      <p:rCtr x="0" y="-1944"/>
                                    </p:animMotion>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par>
                                <p:cTn id="19" presetID="42" presetClass="path" presetSubtype="0" decel="100000" fill="hold" grpId="1" nodeType="withEffect">
                                  <p:stCondLst>
                                    <p:cond delay="0"/>
                                  </p:stCondLst>
                                  <p:childTnLst>
                                    <p:animMotion origin="layout" path="M -2.22045E-16 0.03889 L -2.22045E-16 2.59259E-6 " pathEditMode="relative" rAng="0" ptsTypes="AA">
                                      <p:cBhvr>
                                        <p:cTn id="20" dur="500" fill="hold"/>
                                        <p:tgtEl>
                                          <p:spTgt spid="13"/>
                                        </p:tgtEl>
                                        <p:attrNameLst>
                                          <p:attrName>ppt_x</p:attrName>
                                          <p:attrName>ppt_y</p:attrName>
                                        </p:attrNameLst>
                                      </p:cBhvr>
                                      <p:rCtr x="0" y="-1944"/>
                                    </p:animMotion>
                                  </p:childTnLst>
                                </p:cTn>
                              </p:par>
                            </p:childTnLst>
                          </p:cTn>
                        </p:par>
                        <p:par>
                          <p:cTn id="21" fill="hold">
                            <p:stCondLst>
                              <p:cond delay="1250"/>
                            </p:stCondLst>
                            <p:childTnLst>
                              <p:par>
                                <p:cTn id="22" presetID="2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10" presetClass="entr" presetSubtype="0" fill="hold" nodeType="withEffect">
                                  <p:stCondLst>
                                    <p:cond delay="25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5" grpId="0" animBg="1"/>
      <p:bldP spid="7" grpId="0" animBg="1"/>
      <p:bldP spid="17" grpId="0" animBg="1"/>
      <p:bldP spid="18" grpId="0" animBg="1"/>
      <p:bldP spid="19" grpId="0" animBg="1"/>
      <p:bldP spid="20" grpId="0" animBg="1"/>
      <p:bldP spid="21" grpId="0" animBg="1"/>
      <p:bldP spid="24" grpId="0" animBg="1"/>
      <p:bldP spid="90" grpId="0" animBg="1"/>
      <p:bldP spid="9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71" y="0"/>
            <a:ext cx="10515600" cy="1325563"/>
          </a:xfrm>
        </p:spPr>
        <p:txBody>
          <a:bodyPr/>
          <a:lstStyle/>
          <a:p>
            <a:r>
              <a:rPr lang="en-US" dirty="0" smtClean="0"/>
              <a:t>2016 ESC AF guidelines  </a:t>
            </a:r>
            <a:endParaRPr lang="en-US" dirty="0"/>
          </a:p>
        </p:txBody>
      </p:sp>
      <p:sp>
        <p:nvSpPr>
          <p:cNvPr id="4" name="Content Placeholder 3"/>
          <p:cNvSpPr>
            <a:spLocks noGrp="1"/>
          </p:cNvSpPr>
          <p:nvPr>
            <p:ph sz="quarter" idx="11"/>
          </p:nvPr>
        </p:nvSpPr>
        <p:spPr>
          <a:xfrm>
            <a:off x="212789" y="967110"/>
            <a:ext cx="11279554" cy="824727"/>
          </a:xfrm>
        </p:spPr>
        <p:txBody>
          <a:bodyPr/>
          <a:lstStyle/>
          <a:p>
            <a:r>
              <a:rPr lang="en-US" dirty="0" smtClean="0"/>
              <a:t>Incorporating GDF-15 and ABC bleeding risk score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902" y="1433383"/>
            <a:ext cx="4586159" cy="500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45"/>
          <a:stretch/>
        </p:blipFill>
        <p:spPr bwMode="auto">
          <a:xfrm>
            <a:off x="6714096" y="1450801"/>
            <a:ext cx="3115705" cy="500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551782" y="6603145"/>
            <a:ext cx="2518638" cy="203133"/>
          </a:xfrm>
          <a:prstGeom prst="rect">
            <a:avLst/>
          </a:prstGeom>
        </p:spPr>
        <p:txBody>
          <a:bodyPr wrap="none">
            <a:spAutoFit/>
          </a:bodyPr>
          <a:lstStyle/>
          <a:p>
            <a:pPr marL="176213" indent="-176213">
              <a:lnSpc>
                <a:spcPct val="90000"/>
              </a:lnSpc>
              <a:buClr>
                <a:srgbClr val="000000"/>
              </a:buClr>
            </a:pPr>
            <a:r>
              <a:rPr lang="en-GB" sz="800" kern="0" dirty="0" err="1">
                <a:solidFill>
                  <a:srgbClr val="000000"/>
                </a:solidFill>
                <a:latin typeface="Imago"/>
              </a:rPr>
              <a:t>Kirchhof</a:t>
            </a:r>
            <a:r>
              <a:rPr lang="en-GB" sz="800" kern="0" dirty="0">
                <a:solidFill>
                  <a:srgbClr val="000000"/>
                </a:solidFill>
                <a:latin typeface="Imago"/>
              </a:rPr>
              <a:t> P et al  (2016).  </a:t>
            </a:r>
            <a:r>
              <a:rPr lang="en-GB" sz="800" kern="0" dirty="0" err="1">
                <a:solidFill>
                  <a:srgbClr val="000000"/>
                </a:solidFill>
                <a:latin typeface="Imago"/>
              </a:rPr>
              <a:t>Eur</a:t>
            </a:r>
            <a:r>
              <a:rPr lang="en-GB" sz="800" kern="0" dirty="0">
                <a:solidFill>
                  <a:srgbClr val="000000"/>
                </a:solidFill>
                <a:latin typeface="Imago"/>
              </a:rPr>
              <a:t> Heart J 37(38):2893-2962.</a:t>
            </a:r>
          </a:p>
        </p:txBody>
      </p:sp>
    </p:spTree>
    <p:extLst>
      <p:ext uri="{BB962C8B-B14F-4D97-AF65-F5344CB8AC3E}">
        <p14:creationId xmlns:p14="http://schemas.microsoft.com/office/powerpoint/2010/main" val="36339892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21E573E-DB9F-4F6C-B87A-894C0339732F}"/>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Rectangle 15">
            <a:extLst>
              <a:ext uri="{FF2B5EF4-FFF2-40B4-BE49-F238E27FC236}">
                <a16:creationId xmlns:a16="http://schemas.microsoft.com/office/drawing/2014/main" id="{91092834-A0A3-4540-A3B6-537C8188B35B}"/>
              </a:ext>
            </a:extLst>
          </p:cNvPr>
          <p:cNvSpPr>
            <a:spLocks noChangeArrowheads="1"/>
          </p:cNvSpPr>
          <p:nvPr/>
        </p:nvSpPr>
        <p:spPr bwMode="auto">
          <a:xfrm>
            <a:off x="371476" y="6334538"/>
            <a:ext cx="11449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marL="176213" lvl="0" indent="-176213" eaLnBrk="1" hangingPunct="1">
              <a:lnSpc>
                <a:spcPct val="90000"/>
              </a:lnSpc>
              <a:spcBef>
                <a:spcPts val="0"/>
              </a:spcBef>
              <a:buClr>
                <a:srgbClr val="000000"/>
              </a:buClr>
            </a:pPr>
            <a:r>
              <a:rPr lang="en-GB" b="0" i="1" kern="0" dirty="0">
                <a:solidFill>
                  <a:schemeClr val="bg1"/>
                </a:solidFill>
                <a:latin typeface="+mj-lt"/>
              </a:rPr>
              <a:t>Hijaz Z, et al. (2016). Lancet 2016; 387(10035):2302-11.</a:t>
            </a:r>
          </a:p>
        </p:txBody>
      </p:sp>
      <p:grpSp>
        <p:nvGrpSpPr>
          <p:cNvPr id="15" name="Group 14">
            <a:extLst>
              <a:ext uri="{FF2B5EF4-FFF2-40B4-BE49-F238E27FC236}">
                <a16:creationId xmlns:a16="http://schemas.microsoft.com/office/drawing/2014/main" id="{925B0BE6-15D7-4BEF-A159-6775DC309EAE}"/>
              </a:ext>
            </a:extLst>
          </p:cNvPr>
          <p:cNvGrpSpPr/>
          <p:nvPr/>
        </p:nvGrpSpPr>
        <p:grpSpPr>
          <a:xfrm>
            <a:off x="1702948" y="-1"/>
            <a:ext cx="8786104" cy="6011009"/>
            <a:chOff x="1702948" y="651944"/>
            <a:chExt cx="8786104" cy="6011009"/>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36"/>
            <a:stretch/>
          </p:blipFill>
          <p:spPr bwMode="auto">
            <a:xfrm>
              <a:off x="2247900" y="1240429"/>
              <a:ext cx="7684587" cy="349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7FB91EE6-2ACF-489D-8A23-74233CED2576}"/>
                </a:ext>
              </a:extLst>
            </p:cNvPr>
            <p:cNvPicPr>
              <a:picLocks noChangeAspect="1"/>
            </p:cNvPicPr>
            <p:nvPr/>
          </p:nvPicPr>
          <p:blipFill rotWithShape="1">
            <a:blip r:embed="rId3">
              <a:extLst>
                <a:ext uri="{28A0092B-C50C-407E-A947-70E740481C1C}">
                  <a14:useLocalDpi xmlns:a14="http://schemas.microsoft.com/office/drawing/2010/main" val="0"/>
                </a:ext>
              </a:extLst>
            </a:blip>
            <a:srcRect t="12350"/>
            <a:stretch/>
          </p:blipFill>
          <p:spPr>
            <a:xfrm>
              <a:off x="1702948" y="651944"/>
              <a:ext cx="8786104" cy="6011009"/>
            </a:xfrm>
            <a:prstGeom prst="rect">
              <a:avLst/>
            </a:prstGeom>
          </p:spPr>
        </p:pic>
      </p:grpSp>
    </p:spTree>
    <p:extLst>
      <p:ext uri="{BB962C8B-B14F-4D97-AF65-F5344CB8AC3E}">
        <p14:creationId xmlns:p14="http://schemas.microsoft.com/office/powerpoint/2010/main" val="262143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1352" y="1344652"/>
            <a:ext cx="4990363" cy="34809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0000"/>
              </a:buClr>
            </a:pPr>
            <a:r>
              <a:rPr lang="es-ES" dirty="0">
                <a:solidFill>
                  <a:schemeClr val="tx1"/>
                </a:solidFill>
              </a:rPr>
              <a:t>M</a:t>
            </a:r>
            <a:r>
              <a:rPr lang="es-ES" dirty="0" smtClean="0">
                <a:solidFill>
                  <a:schemeClr val="tx1"/>
                </a:solidFill>
              </a:rPr>
              <a:t>edir el percentil 99 con una imprecisión ≤ 10% expresada como coeficiente de variación (14ng/L)</a:t>
            </a:r>
          </a:p>
          <a:p>
            <a:r>
              <a:rPr lang="es-ES" dirty="0" smtClean="0">
                <a:solidFill>
                  <a:schemeClr val="tx1"/>
                </a:solidFill>
              </a:rPr>
              <a:t>Existen 2 métodos en función de:</a:t>
            </a:r>
          </a:p>
          <a:p>
            <a:pPr marL="285750" indent="-285750">
              <a:buFont typeface="Arial" panose="020B0604020202020204" pitchFamily="34" charset="0"/>
              <a:buChar char="•"/>
            </a:pPr>
            <a:r>
              <a:rPr lang="es-ES" dirty="0" smtClean="0">
                <a:solidFill>
                  <a:schemeClr val="tx1"/>
                </a:solidFill>
              </a:rPr>
              <a:t> </a:t>
            </a:r>
            <a:r>
              <a:rPr lang="es-ES" dirty="0">
                <a:solidFill>
                  <a:schemeClr val="tx1"/>
                </a:solidFill>
              </a:rPr>
              <a:t>L</a:t>
            </a:r>
            <a:r>
              <a:rPr lang="es-ES" dirty="0" smtClean="0">
                <a:solidFill>
                  <a:schemeClr val="tx1"/>
                </a:solidFill>
              </a:rPr>
              <a:t>a imprecisión analítica medida en el p99 </a:t>
            </a:r>
          </a:p>
          <a:p>
            <a:pPr marL="285750" indent="-285750">
              <a:buFont typeface="Arial" panose="020B0604020202020204" pitchFamily="34" charset="0"/>
              <a:buChar char="•"/>
            </a:pPr>
            <a:r>
              <a:rPr lang="es-ES" dirty="0" smtClean="0">
                <a:solidFill>
                  <a:schemeClr val="tx1"/>
                </a:solidFill>
              </a:rPr>
              <a:t> El % de sujetos sanos que presentan concentraciones de </a:t>
            </a:r>
            <a:r>
              <a:rPr lang="es-ES" dirty="0" err="1" smtClean="0">
                <a:solidFill>
                  <a:schemeClr val="tx1"/>
                </a:solidFill>
              </a:rPr>
              <a:t>Tn´s</a:t>
            </a:r>
            <a:r>
              <a:rPr lang="es-ES" dirty="0" smtClean="0">
                <a:solidFill>
                  <a:schemeClr val="tx1"/>
                </a:solidFill>
              </a:rPr>
              <a:t> superiores al límite de detección del método (5 </a:t>
            </a:r>
            <a:r>
              <a:rPr lang="es-ES" dirty="0" err="1" smtClean="0">
                <a:solidFill>
                  <a:schemeClr val="tx1"/>
                </a:solidFill>
              </a:rPr>
              <a:t>ng</a:t>
            </a:r>
            <a:r>
              <a:rPr lang="es-ES" dirty="0" smtClean="0">
                <a:solidFill>
                  <a:schemeClr val="tx1"/>
                </a:solidFill>
              </a:rPr>
              <a:t>/L)</a:t>
            </a:r>
            <a:endParaRPr lang="es-ES" dirty="0">
              <a:solidFill>
                <a:schemeClr val="tx1"/>
              </a:solidFill>
            </a:endParaRPr>
          </a:p>
          <a:p>
            <a:endParaRPr lang="es-ES" dirty="0" smtClean="0">
              <a:solidFill>
                <a:schemeClr val="tx1"/>
              </a:solidFill>
            </a:endParaRPr>
          </a:p>
          <a:p>
            <a:pPr marL="285750" indent="-285750">
              <a:buClr>
                <a:srgbClr val="FF0000"/>
              </a:buClr>
              <a:buFont typeface="Wingdings" panose="05000000000000000000" pitchFamily="2" charset="2"/>
              <a:buChar char="q"/>
            </a:pPr>
            <a:r>
              <a:rPr lang="es-ES" b="1" dirty="0" smtClean="0">
                <a:solidFill>
                  <a:schemeClr val="tx1"/>
                </a:solidFill>
              </a:rPr>
              <a:t>De Alta sensibilidad (</a:t>
            </a:r>
            <a:r>
              <a:rPr lang="es-ES" b="1" dirty="0" err="1" smtClean="0">
                <a:solidFill>
                  <a:schemeClr val="tx1"/>
                </a:solidFill>
              </a:rPr>
              <a:t>hs</a:t>
            </a:r>
            <a:r>
              <a:rPr lang="es-ES" b="1" dirty="0" smtClean="0">
                <a:solidFill>
                  <a:schemeClr val="tx1"/>
                </a:solidFill>
              </a:rPr>
              <a:t> </a:t>
            </a:r>
            <a:r>
              <a:rPr lang="es-ES" b="1" dirty="0" err="1" smtClean="0">
                <a:solidFill>
                  <a:schemeClr val="tx1"/>
                </a:solidFill>
              </a:rPr>
              <a:t>Tn´s</a:t>
            </a:r>
            <a:r>
              <a:rPr lang="es-ES" b="1" dirty="0" smtClean="0">
                <a:solidFill>
                  <a:schemeClr val="tx1"/>
                </a:solidFill>
              </a:rPr>
              <a:t>)</a:t>
            </a:r>
          </a:p>
          <a:p>
            <a:pPr marL="285750" indent="-285750">
              <a:buClr>
                <a:srgbClr val="FF0000"/>
              </a:buClr>
              <a:buFont typeface="Wingdings" panose="05000000000000000000" pitchFamily="2" charset="2"/>
              <a:buChar char="q"/>
            </a:pPr>
            <a:r>
              <a:rPr lang="es-ES" b="1" dirty="0" err="1" smtClean="0">
                <a:solidFill>
                  <a:schemeClr val="tx1"/>
                </a:solidFill>
              </a:rPr>
              <a:t>Contemporaneas</a:t>
            </a:r>
            <a:endParaRPr lang="es-ES" b="1" dirty="0" smtClean="0">
              <a:solidFill>
                <a:schemeClr val="tx1"/>
              </a:solidFill>
            </a:endParaRPr>
          </a:p>
        </p:txBody>
      </p:sp>
      <p:pic>
        <p:nvPicPr>
          <p:cNvPr id="5" name="Imagen 4"/>
          <p:cNvPicPr>
            <a:picLocks noChangeAspect="1"/>
          </p:cNvPicPr>
          <p:nvPr/>
        </p:nvPicPr>
        <p:blipFill>
          <a:blip r:embed="rId3"/>
          <a:stretch>
            <a:fillRect/>
          </a:stretch>
        </p:blipFill>
        <p:spPr>
          <a:xfrm>
            <a:off x="5271715" y="294198"/>
            <a:ext cx="6766560" cy="5009322"/>
          </a:xfrm>
          <a:prstGeom prst="rect">
            <a:avLst/>
          </a:prstGeom>
        </p:spPr>
      </p:pic>
      <p:sp>
        <p:nvSpPr>
          <p:cNvPr id="2" name="Rectángulo 1"/>
          <p:cNvSpPr/>
          <p:nvPr/>
        </p:nvSpPr>
        <p:spPr>
          <a:xfrm>
            <a:off x="281355" y="190832"/>
            <a:ext cx="5857052" cy="667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err="1" smtClean="0">
                <a:solidFill>
                  <a:schemeClr val="tx1"/>
                </a:solidFill>
              </a:rPr>
              <a:t>Inmumoanálisis</a:t>
            </a:r>
            <a:r>
              <a:rPr lang="es-ES" sz="3200" dirty="0" smtClean="0">
                <a:solidFill>
                  <a:schemeClr val="tx1"/>
                </a:solidFill>
              </a:rPr>
              <a:t> para medir </a:t>
            </a:r>
            <a:r>
              <a:rPr lang="es-ES" sz="3200" dirty="0" err="1" smtClean="0">
                <a:solidFill>
                  <a:schemeClr val="tx1"/>
                </a:solidFill>
              </a:rPr>
              <a:t>Tn´s</a:t>
            </a:r>
            <a:endParaRPr lang="es-ES" sz="3200" dirty="0">
              <a:solidFill>
                <a:schemeClr val="tx1"/>
              </a:solidFill>
            </a:endParaRPr>
          </a:p>
        </p:txBody>
      </p:sp>
      <p:sp>
        <p:nvSpPr>
          <p:cNvPr id="7" name="Rectángulo 6"/>
          <p:cNvSpPr/>
          <p:nvPr/>
        </p:nvSpPr>
        <p:spPr>
          <a:xfrm>
            <a:off x="281355" y="5599483"/>
            <a:ext cx="8423843" cy="1222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solidFill>
                  <a:schemeClr val="tx1"/>
                </a:solidFill>
              </a:rPr>
              <a:t>Ventajas de </a:t>
            </a:r>
            <a:r>
              <a:rPr lang="es-ES" b="1" dirty="0" err="1" smtClean="0">
                <a:solidFill>
                  <a:schemeClr val="tx1"/>
                </a:solidFill>
              </a:rPr>
              <a:t>hsTn´s</a:t>
            </a:r>
            <a:endParaRPr lang="es-ES" b="1" dirty="0" smtClean="0">
              <a:solidFill>
                <a:schemeClr val="tx1"/>
              </a:solidFill>
            </a:endParaRPr>
          </a:p>
          <a:p>
            <a:r>
              <a:rPr lang="es-ES" dirty="0" smtClean="0">
                <a:solidFill>
                  <a:schemeClr val="tx1"/>
                </a:solidFill>
              </a:rPr>
              <a:t>Detecta concentraciones de </a:t>
            </a:r>
            <a:r>
              <a:rPr lang="es-ES" dirty="0" err="1">
                <a:solidFill>
                  <a:schemeClr val="tx1"/>
                </a:solidFill>
              </a:rPr>
              <a:t>T</a:t>
            </a:r>
            <a:r>
              <a:rPr lang="es-ES" dirty="0" err="1" smtClean="0">
                <a:solidFill>
                  <a:schemeClr val="tx1"/>
                </a:solidFill>
              </a:rPr>
              <a:t>n´s</a:t>
            </a:r>
            <a:r>
              <a:rPr lang="es-ES" dirty="0" smtClean="0">
                <a:solidFill>
                  <a:schemeClr val="tx1"/>
                </a:solidFill>
              </a:rPr>
              <a:t> al menos 10 veces inferiores</a:t>
            </a:r>
          </a:p>
          <a:p>
            <a:r>
              <a:rPr lang="es-ES" dirty="0" smtClean="0">
                <a:solidFill>
                  <a:schemeClr val="tx1"/>
                </a:solidFill>
              </a:rPr>
              <a:t>Identifica más pacientes y de una manera más precoz (Algoritmos: 0, 0/1,0/2, 0/3 horas)</a:t>
            </a:r>
          </a:p>
          <a:p>
            <a:r>
              <a:rPr lang="es-ES" dirty="0" smtClean="0">
                <a:solidFill>
                  <a:schemeClr val="tx1"/>
                </a:solidFill>
              </a:rPr>
              <a:t>Distingue una diferencia significativa entre concentraciones de </a:t>
            </a:r>
            <a:r>
              <a:rPr lang="es-ES" dirty="0" err="1" smtClean="0">
                <a:solidFill>
                  <a:schemeClr val="tx1"/>
                </a:solidFill>
              </a:rPr>
              <a:t>Tn´s</a:t>
            </a:r>
            <a:endParaRPr lang="es-ES" dirty="0" smtClean="0">
              <a:solidFill>
                <a:schemeClr val="tx1"/>
              </a:solidFill>
            </a:endParaRPr>
          </a:p>
        </p:txBody>
      </p:sp>
      <p:pic>
        <p:nvPicPr>
          <p:cNvPr id="8" name="Imagen 7"/>
          <p:cNvPicPr>
            <a:picLocks noChangeAspect="1"/>
          </p:cNvPicPr>
          <p:nvPr/>
        </p:nvPicPr>
        <p:blipFill>
          <a:blip r:embed="rId4"/>
          <a:stretch>
            <a:fillRect/>
          </a:stretch>
        </p:blipFill>
        <p:spPr>
          <a:xfrm>
            <a:off x="8933250" y="6388487"/>
            <a:ext cx="3105025" cy="324021"/>
          </a:xfrm>
          <a:prstGeom prst="rect">
            <a:avLst/>
          </a:prstGeom>
        </p:spPr>
      </p:pic>
    </p:spTree>
    <p:extLst>
      <p:ext uri="{BB962C8B-B14F-4D97-AF65-F5344CB8AC3E}">
        <p14:creationId xmlns:p14="http://schemas.microsoft.com/office/powerpoint/2010/main" val="230485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271209"/>
            <a:ext cx="10242625" cy="694239"/>
          </a:xfrm>
        </p:spPr>
        <p:txBody>
          <a:bodyPr>
            <a:normAutofit fontScale="90000"/>
          </a:bodyPr>
          <a:lstStyle/>
          <a:p>
            <a:r>
              <a:rPr lang="en-GB" dirty="0"/>
              <a:t>ABC-bleeding risk score</a:t>
            </a:r>
            <a:br>
              <a:rPr lang="en-GB" dirty="0"/>
            </a:br>
            <a:r>
              <a:rPr lang="en-GB" sz="2400" b="0" dirty="0">
                <a:solidFill>
                  <a:schemeClr val="accent3">
                    <a:lumMod val="75000"/>
                  </a:schemeClr>
                </a:solidFill>
              </a:rPr>
              <a:t>Incorporating GDF-15 biomarker into AF bleeding risk score</a:t>
            </a:r>
          </a:p>
        </p:txBody>
      </p:sp>
      <p:sp>
        <p:nvSpPr>
          <p:cNvPr id="118" name="Rectangle 117">
            <a:extLst>
              <a:ext uri="{FF2B5EF4-FFF2-40B4-BE49-F238E27FC236}">
                <a16:creationId xmlns:a16="http://schemas.microsoft.com/office/drawing/2014/main" id="{D494A7C9-E6EE-46E7-9EC5-5619D93109D6}"/>
              </a:ext>
            </a:extLst>
          </p:cNvPr>
          <p:cNvSpPr/>
          <p:nvPr/>
        </p:nvSpPr>
        <p:spPr bwMode="auto">
          <a:xfrm>
            <a:off x="1741364" y="2838284"/>
            <a:ext cx="3850683" cy="765277"/>
          </a:xfrm>
          <a:prstGeom prst="rect">
            <a:avLst/>
          </a:prstGeom>
          <a:pattFill prst="ltUpDiag">
            <a:fgClr>
              <a:schemeClr val="accent2">
                <a:lumMod val="60000"/>
                <a:lumOff val="40000"/>
              </a:schemeClr>
            </a:fgClr>
            <a:bgClr>
              <a:schemeClr val="bg1"/>
            </a:bgClr>
          </a:pattFill>
          <a:ln w="12700">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grpSp>
        <p:nvGrpSpPr>
          <p:cNvPr id="17" name="Group 16">
            <a:extLst>
              <a:ext uri="{FF2B5EF4-FFF2-40B4-BE49-F238E27FC236}">
                <a16:creationId xmlns:a16="http://schemas.microsoft.com/office/drawing/2014/main" id="{1D382AC2-4418-4B88-938A-F340979A459E}"/>
              </a:ext>
            </a:extLst>
          </p:cNvPr>
          <p:cNvGrpSpPr/>
          <p:nvPr/>
        </p:nvGrpSpPr>
        <p:grpSpPr>
          <a:xfrm>
            <a:off x="202332" y="2053819"/>
            <a:ext cx="5522855" cy="3948226"/>
            <a:chOff x="202332" y="2053819"/>
            <a:chExt cx="5522855" cy="3948226"/>
          </a:xfrm>
        </p:grpSpPr>
        <p:sp>
          <p:nvSpPr>
            <p:cNvPr id="81" name="Rectangle 80">
              <a:extLst>
                <a:ext uri="{FF2B5EF4-FFF2-40B4-BE49-F238E27FC236}">
                  <a16:creationId xmlns:a16="http://schemas.microsoft.com/office/drawing/2014/main" id="{D154BF74-DC18-404A-B82A-BBB69DBEBD6A}"/>
                </a:ext>
              </a:extLst>
            </p:cNvPr>
            <p:cNvSpPr/>
            <p:nvPr/>
          </p:nvSpPr>
          <p:spPr>
            <a:xfrm>
              <a:off x="360273" y="2053819"/>
              <a:ext cx="4603846" cy="590931"/>
            </a:xfrm>
            <a:prstGeom prst="rect">
              <a:avLst/>
            </a:prstGeom>
          </p:spPr>
          <p:txBody>
            <a:bodyPr wrap="square" lIns="0">
              <a:spAutoFit/>
            </a:bodyPr>
            <a:lstStyle/>
            <a:p>
              <a:pPr>
                <a:lnSpc>
                  <a:spcPct val="90000"/>
                </a:lnSpc>
                <a:spcBef>
                  <a:spcPts val="600"/>
                </a:spcBef>
                <a:spcAft>
                  <a:spcPts val="600"/>
                </a:spcAft>
              </a:pPr>
              <a:r>
                <a:rPr lang="en-GB" b="1" kern="0" dirty="0">
                  <a:solidFill>
                    <a:schemeClr val="accent1"/>
                  </a:solidFill>
                </a:rPr>
                <a:t>Includes the most important variables for major bleeding</a:t>
              </a:r>
            </a:p>
          </p:txBody>
        </p:sp>
        <p:grpSp>
          <p:nvGrpSpPr>
            <p:cNvPr id="11" name="Group 10">
              <a:extLst>
                <a:ext uri="{FF2B5EF4-FFF2-40B4-BE49-F238E27FC236}">
                  <a16:creationId xmlns:a16="http://schemas.microsoft.com/office/drawing/2014/main" id="{2568A342-ED25-4092-AA57-F504EC3F27BA}"/>
                </a:ext>
              </a:extLst>
            </p:cNvPr>
            <p:cNvGrpSpPr/>
            <p:nvPr/>
          </p:nvGrpSpPr>
          <p:grpSpPr>
            <a:xfrm>
              <a:off x="202332" y="2815443"/>
              <a:ext cx="5522855" cy="3186602"/>
              <a:chOff x="371474" y="2780581"/>
              <a:chExt cx="5522855" cy="3186602"/>
            </a:xfrm>
          </p:grpSpPr>
          <p:sp>
            <p:nvSpPr>
              <p:cNvPr id="119" name="Rectangle 118">
                <a:extLst>
                  <a:ext uri="{FF2B5EF4-FFF2-40B4-BE49-F238E27FC236}">
                    <a16:creationId xmlns:a16="http://schemas.microsoft.com/office/drawing/2014/main" id="{042957C5-DFBB-4A57-B8A3-2DDA6A03CBE8}"/>
                  </a:ext>
                </a:extLst>
              </p:cNvPr>
              <p:cNvSpPr/>
              <p:nvPr/>
            </p:nvSpPr>
            <p:spPr>
              <a:xfrm>
                <a:off x="371474" y="2780581"/>
                <a:ext cx="1523425" cy="2899255"/>
              </a:xfrm>
              <a:prstGeom prst="rect">
                <a:avLst/>
              </a:prstGeom>
            </p:spPr>
            <p:txBody>
              <a:bodyPr wrap="square" lIns="0" rIns="72000" anchor="b">
                <a:spAutoFit/>
              </a:bodyPr>
              <a:lstStyle/>
              <a:p>
                <a:pPr algn="r">
                  <a:lnSpc>
                    <a:spcPct val="120000"/>
                  </a:lnSpc>
                  <a:spcBef>
                    <a:spcPts val="0"/>
                  </a:spcBef>
                </a:pPr>
                <a:r>
                  <a:rPr lang="en-GB" sz="800" b="1" dirty="0"/>
                  <a:t>GDF-15</a:t>
                </a:r>
              </a:p>
              <a:p>
                <a:pPr algn="r">
                  <a:lnSpc>
                    <a:spcPct val="120000"/>
                  </a:lnSpc>
                  <a:spcBef>
                    <a:spcPts val="0"/>
                  </a:spcBef>
                </a:pPr>
                <a:r>
                  <a:rPr lang="en-GB" sz="800" b="1" dirty="0"/>
                  <a:t>Troponin T</a:t>
                </a:r>
              </a:p>
              <a:p>
                <a:pPr algn="r">
                  <a:lnSpc>
                    <a:spcPct val="120000"/>
                  </a:lnSpc>
                  <a:spcBef>
                    <a:spcPts val="0"/>
                  </a:spcBef>
                </a:pPr>
                <a:r>
                  <a:rPr lang="en-GB" sz="800" b="1" dirty="0"/>
                  <a:t>Age</a:t>
                </a:r>
              </a:p>
              <a:p>
                <a:pPr algn="r">
                  <a:lnSpc>
                    <a:spcPct val="120000"/>
                  </a:lnSpc>
                  <a:spcBef>
                    <a:spcPts val="0"/>
                  </a:spcBef>
                </a:pPr>
                <a:r>
                  <a:rPr lang="en-GB" sz="800" b="1" dirty="0"/>
                  <a:t>Haemoglobin</a:t>
                </a:r>
              </a:p>
              <a:p>
                <a:pPr algn="r">
                  <a:lnSpc>
                    <a:spcPct val="120000"/>
                  </a:lnSpc>
                  <a:spcBef>
                    <a:spcPts val="0"/>
                  </a:spcBef>
                </a:pPr>
                <a:r>
                  <a:rPr lang="en-GB" sz="800" b="1" dirty="0"/>
                  <a:t>Previous bleeding</a:t>
                </a:r>
              </a:p>
              <a:p>
                <a:pPr algn="r">
                  <a:lnSpc>
                    <a:spcPct val="120000"/>
                  </a:lnSpc>
                  <a:spcBef>
                    <a:spcPts val="0"/>
                  </a:spcBef>
                </a:pPr>
                <a:r>
                  <a:rPr lang="en-GB" sz="800" dirty="0"/>
                  <a:t>CHF</a:t>
                </a:r>
              </a:p>
              <a:p>
                <a:pPr algn="r">
                  <a:lnSpc>
                    <a:spcPct val="120000"/>
                  </a:lnSpc>
                  <a:spcBef>
                    <a:spcPts val="0"/>
                  </a:spcBef>
                </a:pPr>
                <a:r>
                  <a:rPr lang="en-GB" sz="800" dirty="0" err="1"/>
                  <a:t>Cystatin</a:t>
                </a:r>
                <a:r>
                  <a:rPr lang="en-GB" sz="800" dirty="0"/>
                  <a:t> C</a:t>
                </a:r>
              </a:p>
              <a:p>
                <a:pPr algn="r">
                  <a:lnSpc>
                    <a:spcPct val="120000"/>
                  </a:lnSpc>
                  <a:spcBef>
                    <a:spcPts val="0"/>
                  </a:spcBef>
                </a:pPr>
                <a:r>
                  <a:rPr lang="en-GB" sz="800" dirty="0"/>
                  <a:t>Haematocrit</a:t>
                </a:r>
              </a:p>
              <a:p>
                <a:pPr algn="r">
                  <a:lnSpc>
                    <a:spcPct val="120000"/>
                  </a:lnSpc>
                  <a:spcBef>
                    <a:spcPts val="0"/>
                  </a:spcBef>
                </a:pPr>
                <a:r>
                  <a:rPr lang="en-GB" sz="800" dirty="0"/>
                  <a:t>Previous stroke or TIA</a:t>
                </a:r>
              </a:p>
              <a:p>
                <a:pPr algn="r">
                  <a:lnSpc>
                    <a:spcPct val="120000"/>
                  </a:lnSpc>
                  <a:spcBef>
                    <a:spcPts val="0"/>
                  </a:spcBef>
                </a:pPr>
                <a:r>
                  <a:rPr lang="en-GB" sz="800" dirty="0"/>
                  <a:t>Hypertension</a:t>
                </a:r>
              </a:p>
              <a:p>
                <a:pPr algn="r">
                  <a:lnSpc>
                    <a:spcPct val="120000"/>
                  </a:lnSpc>
                  <a:spcBef>
                    <a:spcPts val="0"/>
                  </a:spcBef>
                </a:pPr>
                <a:r>
                  <a:rPr lang="en-GB" sz="800" dirty="0"/>
                  <a:t>Sex</a:t>
                </a:r>
              </a:p>
              <a:p>
                <a:pPr algn="r">
                  <a:lnSpc>
                    <a:spcPct val="120000"/>
                  </a:lnSpc>
                  <a:spcBef>
                    <a:spcPts val="0"/>
                  </a:spcBef>
                </a:pPr>
                <a:r>
                  <a:rPr lang="en-GB" sz="800" dirty="0"/>
                  <a:t>Previous MI</a:t>
                </a:r>
              </a:p>
              <a:p>
                <a:pPr algn="r">
                  <a:lnSpc>
                    <a:spcPct val="120000"/>
                  </a:lnSpc>
                  <a:spcBef>
                    <a:spcPts val="0"/>
                  </a:spcBef>
                </a:pPr>
                <a:r>
                  <a:rPr lang="en-GB" sz="800" dirty="0"/>
                  <a:t>Alcohol</a:t>
                </a:r>
              </a:p>
              <a:p>
                <a:pPr algn="r">
                  <a:lnSpc>
                    <a:spcPct val="120000"/>
                  </a:lnSpc>
                  <a:spcBef>
                    <a:spcPts val="0"/>
                  </a:spcBef>
                </a:pPr>
                <a:r>
                  <a:rPr lang="fr-FR" sz="800" dirty="0"/>
                  <a:t>Persistent or permanent AF</a:t>
                </a:r>
              </a:p>
              <a:p>
                <a:pPr algn="r">
                  <a:lnSpc>
                    <a:spcPct val="120000"/>
                  </a:lnSpc>
                  <a:spcBef>
                    <a:spcPts val="0"/>
                  </a:spcBef>
                </a:pPr>
                <a:r>
                  <a:rPr lang="en-GB" sz="800" dirty="0"/>
                  <a:t>Previous PAD</a:t>
                </a:r>
              </a:p>
              <a:p>
                <a:pPr algn="r">
                  <a:lnSpc>
                    <a:spcPct val="120000"/>
                  </a:lnSpc>
                  <a:spcBef>
                    <a:spcPts val="0"/>
                  </a:spcBef>
                </a:pPr>
                <a:r>
                  <a:rPr lang="en-GB" sz="800" dirty="0"/>
                  <a:t>Diabetes</a:t>
                </a:r>
              </a:p>
              <a:p>
                <a:pPr algn="r">
                  <a:lnSpc>
                    <a:spcPct val="120000"/>
                  </a:lnSpc>
                  <a:spcBef>
                    <a:spcPts val="0"/>
                  </a:spcBef>
                </a:pPr>
                <a:r>
                  <a:rPr lang="en-GB" sz="800" dirty="0"/>
                  <a:t>Current smoker</a:t>
                </a:r>
              </a:p>
              <a:p>
                <a:pPr algn="r">
                  <a:lnSpc>
                    <a:spcPct val="120000"/>
                  </a:lnSpc>
                  <a:spcBef>
                    <a:spcPts val="0"/>
                  </a:spcBef>
                </a:pPr>
                <a:r>
                  <a:rPr lang="en-GB" sz="800" dirty="0"/>
                  <a:t>Previous vascular disease</a:t>
                </a:r>
              </a:p>
              <a:p>
                <a:pPr algn="r">
                  <a:lnSpc>
                    <a:spcPct val="120000"/>
                  </a:lnSpc>
                  <a:spcBef>
                    <a:spcPts val="0"/>
                  </a:spcBef>
                </a:pPr>
                <a:r>
                  <a:rPr lang="en-GB" sz="800" dirty="0"/>
                  <a:t>NT-proBNP</a:t>
                </a:r>
              </a:p>
            </p:txBody>
          </p:sp>
          <p:cxnSp>
            <p:nvCxnSpPr>
              <p:cNvPr id="121" name="Straight Connector 120">
                <a:extLst>
                  <a:ext uri="{FF2B5EF4-FFF2-40B4-BE49-F238E27FC236}">
                    <a16:creationId xmlns:a16="http://schemas.microsoft.com/office/drawing/2014/main" id="{BFECCE4C-A5B2-4CF2-9510-A3BD161B7CF4}"/>
                  </a:ext>
                </a:extLst>
              </p:cNvPr>
              <p:cNvCxnSpPr>
                <a:cxnSpLocks/>
              </p:cNvCxnSpPr>
              <p:nvPr/>
            </p:nvCxnSpPr>
            <p:spPr bwMode="auto">
              <a:xfrm>
                <a:off x="1910506" y="2820459"/>
                <a:ext cx="0" cy="2819498"/>
              </a:xfrm>
              <a:prstGeom prst="line">
                <a:avLst/>
              </a:prstGeom>
              <a:solidFill>
                <a:schemeClr val="accent1"/>
              </a:solidFill>
              <a:ln w="25400" cap="sq">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Group 7">
                <a:extLst>
                  <a:ext uri="{FF2B5EF4-FFF2-40B4-BE49-F238E27FC236}">
                    <a16:creationId xmlns:a16="http://schemas.microsoft.com/office/drawing/2014/main" id="{A120D18D-88E2-410D-AC8B-49A3A94EAF26}"/>
                  </a:ext>
                </a:extLst>
              </p:cNvPr>
              <p:cNvGrpSpPr/>
              <p:nvPr/>
            </p:nvGrpSpPr>
            <p:grpSpPr>
              <a:xfrm>
                <a:off x="2267483" y="2820459"/>
                <a:ext cx="3333052" cy="2863273"/>
                <a:chOff x="2267483" y="5631278"/>
                <a:chExt cx="3333052" cy="52454"/>
              </a:xfrm>
            </p:grpSpPr>
            <p:cxnSp>
              <p:nvCxnSpPr>
                <p:cNvPr id="123" name="Straight Connector 122">
                  <a:extLst>
                    <a:ext uri="{FF2B5EF4-FFF2-40B4-BE49-F238E27FC236}">
                      <a16:creationId xmlns:a16="http://schemas.microsoft.com/office/drawing/2014/main" id="{1ABB09CD-6943-49F3-BB66-16A0614FC3E0}"/>
                    </a:ext>
                  </a:extLst>
                </p:cNvPr>
                <p:cNvCxnSpPr/>
                <p:nvPr/>
              </p:nvCxnSpPr>
              <p:spPr bwMode="auto">
                <a:xfrm>
                  <a:off x="2267483" y="5631278"/>
                  <a:ext cx="0" cy="52454"/>
                </a:xfrm>
                <a:prstGeom prst="line">
                  <a:avLst/>
                </a:prstGeom>
                <a:solidFill>
                  <a:schemeClr val="accent1"/>
                </a:solidFill>
                <a:ln w="12700" cap="sq">
                  <a:solidFill>
                    <a:schemeClr val="tx1"/>
                  </a:solidFill>
                  <a:prstDash val="sysDot"/>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a:extLst>
                    <a:ext uri="{FF2B5EF4-FFF2-40B4-BE49-F238E27FC236}">
                      <a16:creationId xmlns:a16="http://schemas.microsoft.com/office/drawing/2014/main" id="{EE33F2B3-56AD-4414-A617-1B5C28DBD421}"/>
                    </a:ext>
                  </a:extLst>
                </p:cNvPr>
                <p:cNvCxnSpPr/>
                <p:nvPr/>
              </p:nvCxnSpPr>
              <p:spPr bwMode="auto">
                <a:xfrm>
                  <a:off x="3100746" y="5631278"/>
                  <a:ext cx="0" cy="52454"/>
                </a:xfrm>
                <a:prstGeom prst="line">
                  <a:avLst/>
                </a:prstGeom>
                <a:solidFill>
                  <a:schemeClr val="accent1"/>
                </a:solidFill>
                <a:ln w="12700" cap="sq">
                  <a:solidFill>
                    <a:schemeClr val="tx1"/>
                  </a:solidFill>
                  <a:prstDash val="sysDot"/>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a:extLst>
                    <a:ext uri="{FF2B5EF4-FFF2-40B4-BE49-F238E27FC236}">
                      <a16:creationId xmlns:a16="http://schemas.microsoft.com/office/drawing/2014/main" id="{EFECFAF3-71B8-490D-969D-F9025549C761}"/>
                    </a:ext>
                  </a:extLst>
                </p:cNvPr>
                <p:cNvCxnSpPr/>
                <p:nvPr/>
              </p:nvCxnSpPr>
              <p:spPr bwMode="auto">
                <a:xfrm>
                  <a:off x="3934009" y="5631278"/>
                  <a:ext cx="0" cy="52454"/>
                </a:xfrm>
                <a:prstGeom prst="line">
                  <a:avLst/>
                </a:prstGeom>
                <a:solidFill>
                  <a:schemeClr val="accent1"/>
                </a:solidFill>
                <a:ln w="12700" cap="sq">
                  <a:solidFill>
                    <a:schemeClr val="tx1"/>
                  </a:solidFill>
                  <a:prstDash val="sysDot"/>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id="{F8B2A5AC-7141-420F-A59D-B12215B0E7CC}"/>
                    </a:ext>
                  </a:extLst>
                </p:cNvPr>
                <p:cNvCxnSpPr/>
                <p:nvPr/>
              </p:nvCxnSpPr>
              <p:spPr bwMode="auto">
                <a:xfrm>
                  <a:off x="4767271" y="5631278"/>
                  <a:ext cx="0" cy="52454"/>
                </a:xfrm>
                <a:prstGeom prst="line">
                  <a:avLst/>
                </a:prstGeom>
                <a:solidFill>
                  <a:schemeClr val="accent1"/>
                </a:solidFill>
                <a:ln w="12700" cap="sq">
                  <a:solidFill>
                    <a:schemeClr val="tx1"/>
                  </a:solidFill>
                  <a:prstDash val="sysDot"/>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7EBDB9FC-F48C-475E-B389-F5FE71B5C639}"/>
                    </a:ext>
                  </a:extLst>
                </p:cNvPr>
                <p:cNvCxnSpPr/>
                <p:nvPr/>
              </p:nvCxnSpPr>
              <p:spPr bwMode="auto">
                <a:xfrm>
                  <a:off x="5600535" y="5631278"/>
                  <a:ext cx="0" cy="52454"/>
                </a:xfrm>
                <a:prstGeom prst="line">
                  <a:avLst/>
                </a:prstGeom>
                <a:solidFill>
                  <a:schemeClr val="accent1"/>
                </a:solidFill>
                <a:ln w="12700" cap="sq">
                  <a:solidFill>
                    <a:schemeClr val="tx1"/>
                  </a:solidFill>
                  <a:prstDash val="sysDot"/>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 name="Group 9">
                <a:extLst>
                  <a:ext uri="{FF2B5EF4-FFF2-40B4-BE49-F238E27FC236}">
                    <a16:creationId xmlns:a16="http://schemas.microsoft.com/office/drawing/2014/main" id="{710F3B10-6951-4817-960E-4FAAD8FA8F7A}"/>
                  </a:ext>
                </a:extLst>
              </p:cNvPr>
              <p:cNvGrpSpPr/>
              <p:nvPr/>
            </p:nvGrpSpPr>
            <p:grpSpPr>
              <a:xfrm>
                <a:off x="1972768" y="5690213"/>
                <a:ext cx="3921561" cy="276970"/>
                <a:chOff x="1972768" y="5690213"/>
                <a:chExt cx="3921561" cy="276970"/>
              </a:xfrm>
            </p:grpSpPr>
            <p:grpSp>
              <p:nvGrpSpPr>
                <p:cNvPr id="9" name="Group 8">
                  <a:extLst>
                    <a:ext uri="{FF2B5EF4-FFF2-40B4-BE49-F238E27FC236}">
                      <a16:creationId xmlns:a16="http://schemas.microsoft.com/office/drawing/2014/main" id="{3E1A89FF-A622-4FE2-9284-12512E6C79B5}"/>
                    </a:ext>
                  </a:extLst>
                </p:cNvPr>
                <p:cNvGrpSpPr/>
                <p:nvPr/>
              </p:nvGrpSpPr>
              <p:grpSpPr>
                <a:xfrm>
                  <a:off x="1972768" y="5690213"/>
                  <a:ext cx="3921561" cy="123111"/>
                  <a:chOff x="1972768" y="5690213"/>
                  <a:chExt cx="3921561" cy="123111"/>
                </a:xfrm>
              </p:grpSpPr>
              <p:sp>
                <p:nvSpPr>
                  <p:cNvPr id="128" name="TextBox 127">
                    <a:extLst>
                      <a:ext uri="{FF2B5EF4-FFF2-40B4-BE49-F238E27FC236}">
                        <a16:creationId xmlns:a16="http://schemas.microsoft.com/office/drawing/2014/main" id="{9AC491C6-2C8C-4EE4-AD20-E59199BC3511}"/>
                      </a:ext>
                    </a:extLst>
                  </p:cNvPr>
                  <p:cNvSpPr txBox="1"/>
                  <p:nvPr/>
                </p:nvSpPr>
                <p:spPr>
                  <a:xfrm>
                    <a:off x="1972768" y="5690213"/>
                    <a:ext cx="589430" cy="123111"/>
                  </a:xfrm>
                  <a:prstGeom prst="rect">
                    <a:avLst/>
                  </a:prstGeom>
                  <a:noFill/>
                </p:spPr>
                <p:txBody>
                  <a:bodyPr wrap="square" tIns="0" bIns="0" rtlCol="0">
                    <a:spAutoFit/>
                  </a:bodyPr>
                  <a:lstStyle/>
                  <a:p>
                    <a:pPr algn="ctr"/>
                    <a:r>
                      <a:rPr lang="en-GB" sz="800" dirty="0"/>
                      <a:t>0</a:t>
                    </a:r>
                  </a:p>
                </p:txBody>
              </p:sp>
              <p:sp>
                <p:nvSpPr>
                  <p:cNvPr id="129" name="TextBox 128">
                    <a:extLst>
                      <a:ext uri="{FF2B5EF4-FFF2-40B4-BE49-F238E27FC236}">
                        <a16:creationId xmlns:a16="http://schemas.microsoft.com/office/drawing/2014/main" id="{42C5A3A6-2547-48B4-A0EC-302C43C7B183}"/>
                      </a:ext>
                    </a:extLst>
                  </p:cNvPr>
                  <p:cNvSpPr txBox="1"/>
                  <p:nvPr/>
                </p:nvSpPr>
                <p:spPr>
                  <a:xfrm>
                    <a:off x="2805800" y="5690213"/>
                    <a:ext cx="589430" cy="123111"/>
                  </a:xfrm>
                  <a:prstGeom prst="rect">
                    <a:avLst/>
                  </a:prstGeom>
                  <a:noFill/>
                </p:spPr>
                <p:txBody>
                  <a:bodyPr wrap="square" tIns="0" bIns="0" rtlCol="0">
                    <a:spAutoFit/>
                  </a:bodyPr>
                  <a:lstStyle/>
                  <a:p>
                    <a:pPr algn="ctr"/>
                    <a:r>
                      <a:rPr lang="en-GB" sz="800" dirty="0"/>
                      <a:t>5</a:t>
                    </a:r>
                  </a:p>
                </p:txBody>
              </p:sp>
              <p:sp>
                <p:nvSpPr>
                  <p:cNvPr id="130" name="TextBox 129">
                    <a:extLst>
                      <a:ext uri="{FF2B5EF4-FFF2-40B4-BE49-F238E27FC236}">
                        <a16:creationId xmlns:a16="http://schemas.microsoft.com/office/drawing/2014/main" id="{D7E6B0E8-4492-4015-BD3E-D2E2C8E2CC3D}"/>
                      </a:ext>
                    </a:extLst>
                  </p:cNvPr>
                  <p:cNvSpPr txBox="1"/>
                  <p:nvPr/>
                </p:nvSpPr>
                <p:spPr>
                  <a:xfrm>
                    <a:off x="3638832" y="5690213"/>
                    <a:ext cx="589430" cy="123111"/>
                  </a:xfrm>
                  <a:prstGeom prst="rect">
                    <a:avLst/>
                  </a:prstGeom>
                  <a:noFill/>
                </p:spPr>
                <p:txBody>
                  <a:bodyPr wrap="square" tIns="0" bIns="0" rtlCol="0">
                    <a:spAutoFit/>
                  </a:bodyPr>
                  <a:lstStyle/>
                  <a:p>
                    <a:pPr algn="ctr"/>
                    <a:r>
                      <a:rPr lang="en-GB" sz="800" dirty="0"/>
                      <a:t>10</a:t>
                    </a:r>
                  </a:p>
                </p:txBody>
              </p:sp>
              <p:sp>
                <p:nvSpPr>
                  <p:cNvPr id="131" name="TextBox 130">
                    <a:extLst>
                      <a:ext uri="{FF2B5EF4-FFF2-40B4-BE49-F238E27FC236}">
                        <a16:creationId xmlns:a16="http://schemas.microsoft.com/office/drawing/2014/main" id="{02F7AFCF-A6DB-488B-8039-A65D78588F23}"/>
                      </a:ext>
                    </a:extLst>
                  </p:cNvPr>
                  <p:cNvSpPr txBox="1"/>
                  <p:nvPr/>
                </p:nvSpPr>
                <p:spPr>
                  <a:xfrm>
                    <a:off x="4471864" y="5690213"/>
                    <a:ext cx="589430" cy="123111"/>
                  </a:xfrm>
                  <a:prstGeom prst="rect">
                    <a:avLst/>
                  </a:prstGeom>
                  <a:noFill/>
                </p:spPr>
                <p:txBody>
                  <a:bodyPr wrap="square" tIns="0" bIns="0" rtlCol="0">
                    <a:spAutoFit/>
                  </a:bodyPr>
                  <a:lstStyle/>
                  <a:p>
                    <a:pPr algn="ctr"/>
                    <a:r>
                      <a:rPr lang="en-GB" sz="800" dirty="0"/>
                      <a:t>15</a:t>
                    </a:r>
                  </a:p>
                </p:txBody>
              </p:sp>
              <p:sp>
                <p:nvSpPr>
                  <p:cNvPr id="132" name="TextBox 131">
                    <a:extLst>
                      <a:ext uri="{FF2B5EF4-FFF2-40B4-BE49-F238E27FC236}">
                        <a16:creationId xmlns:a16="http://schemas.microsoft.com/office/drawing/2014/main" id="{6AB3711B-8FAE-4232-9C2F-04E5858904B2}"/>
                      </a:ext>
                    </a:extLst>
                  </p:cNvPr>
                  <p:cNvSpPr txBox="1"/>
                  <p:nvPr/>
                </p:nvSpPr>
                <p:spPr>
                  <a:xfrm>
                    <a:off x="5304899" y="5690213"/>
                    <a:ext cx="589430" cy="123111"/>
                  </a:xfrm>
                  <a:prstGeom prst="rect">
                    <a:avLst/>
                  </a:prstGeom>
                  <a:noFill/>
                </p:spPr>
                <p:txBody>
                  <a:bodyPr wrap="square" tIns="0" bIns="0" rtlCol="0">
                    <a:spAutoFit/>
                  </a:bodyPr>
                  <a:lstStyle/>
                  <a:p>
                    <a:pPr algn="ctr"/>
                    <a:r>
                      <a:rPr lang="en-GB" sz="800" dirty="0"/>
                      <a:t>20</a:t>
                    </a:r>
                  </a:p>
                </p:txBody>
              </p:sp>
            </p:grpSp>
            <p:sp>
              <p:nvSpPr>
                <p:cNvPr id="133" name="TextBox 132">
                  <a:extLst>
                    <a:ext uri="{FF2B5EF4-FFF2-40B4-BE49-F238E27FC236}">
                      <a16:creationId xmlns:a16="http://schemas.microsoft.com/office/drawing/2014/main" id="{74C50387-A0AC-4209-904C-B52253F955CA}"/>
                    </a:ext>
                  </a:extLst>
                </p:cNvPr>
                <p:cNvSpPr txBox="1"/>
                <p:nvPr/>
              </p:nvSpPr>
              <p:spPr>
                <a:xfrm>
                  <a:off x="3468618" y="5813295"/>
                  <a:ext cx="929856" cy="153888"/>
                </a:xfrm>
                <a:prstGeom prst="rect">
                  <a:avLst/>
                </a:prstGeom>
                <a:noFill/>
              </p:spPr>
              <p:txBody>
                <a:bodyPr wrap="square" tIns="0" bIns="0" rtlCol="0">
                  <a:spAutoFit/>
                </a:bodyPr>
                <a:lstStyle/>
                <a:p>
                  <a:pPr algn="ctr"/>
                  <a:r>
                    <a:rPr lang="el-GR" sz="1000" b="1" dirty="0"/>
                    <a:t>χ</a:t>
                  </a:r>
                  <a:r>
                    <a:rPr lang="el-GR" sz="1000" b="1" baseline="30000" dirty="0"/>
                    <a:t>2</a:t>
                  </a:r>
                  <a:r>
                    <a:rPr lang="el-GR" sz="1000" b="1" dirty="0"/>
                    <a:t> – </a:t>
                  </a:r>
                  <a:r>
                    <a:rPr lang="en-GB" sz="1000" b="1" dirty="0" err="1"/>
                    <a:t>df</a:t>
                  </a:r>
                  <a:endParaRPr lang="en-GB" sz="1000" b="1" dirty="0"/>
                </a:p>
              </p:txBody>
            </p:sp>
          </p:grpSp>
          <p:grpSp>
            <p:nvGrpSpPr>
              <p:cNvPr id="7" name="Group 6">
                <a:extLst>
                  <a:ext uri="{FF2B5EF4-FFF2-40B4-BE49-F238E27FC236}">
                    <a16:creationId xmlns:a16="http://schemas.microsoft.com/office/drawing/2014/main" id="{03008846-67C9-4A5B-AF3D-0BFDE889DD8B}"/>
                  </a:ext>
                </a:extLst>
              </p:cNvPr>
              <p:cNvGrpSpPr/>
              <p:nvPr/>
            </p:nvGrpSpPr>
            <p:grpSpPr>
              <a:xfrm>
                <a:off x="1943467" y="2847366"/>
                <a:ext cx="3473098" cy="2767444"/>
                <a:chOff x="1943467" y="2847366"/>
                <a:chExt cx="3473098" cy="2767444"/>
              </a:xfrm>
            </p:grpSpPr>
            <p:sp>
              <p:nvSpPr>
                <p:cNvPr id="134" name="Oval 133">
                  <a:extLst>
                    <a:ext uri="{FF2B5EF4-FFF2-40B4-BE49-F238E27FC236}">
                      <a16:creationId xmlns:a16="http://schemas.microsoft.com/office/drawing/2014/main" id="{24B5DA3F-93E6-46CB-92FB-0DBE4611540D}"/>
                    </a:ext>
                  </a:extLst>
                </p:cNvPr>
                <p:cNvSpPr/>
                <p:nvPr/>
              </p:nvSpPr>
              <p:spPr bwMode="auto">
                <a:xfrm>
                  <a:off x="5308565" y="2847366"/>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35" name="Oval 134">
                  <a:extLst>
                    <a:ext uri="{FF2B5EF4-FFF2-40B4-BE49-F238E27FC236}">
                      <a16:creationId xmlns:a16="http://schemas.microsoft.com/office/drawing/2014/main" id="{27464D5C-7B7E-4DD3-AC55-7E2CF2E9B4E1}"/>
                    </a:ext>
                  </a:extLst>
                </p:cNvPr>
                <p:cNvSpPr/>
                <p:nvPr/>
              </p:nvSpPr>
              <p:spPr bwMode="auto">
                <a:xfrm>
                  <a:off x="5096455" y="2995113"/>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36" name="Oval 135">
                  <a:extLst>
                    <a:ext uri="{FF2B5EF4-FFF2-40B4-BE49-F238E27FC236}">
                      <a16:creationId xmlns:a16="http://schemas.microsoft.com/office/drawing/2014/main" id="{5E23FD66-FF62-4CDC-AB6F-7C2483771678}"/>
                    </a:ext>
                  </a:extLst>
                </p:cNvPr>
                <p:cNvSpPr/>
                <p:nvPr/>
              </p:nvSpPr>
              <p:spPr bwMode="auto">
                <a:xfrm>
                  <a:off x="4397066" y="3142860"/>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37" name="Oval 136">
                  <a:extLst>
                    <a:ext uri="{FF2B5EF4-FFF2-40B4-BE49-F238E27FC236}">
                      <a16:creationId xmlns:a16="http://schemas.microsoft.com/office/drawing/2014/main" id="{342205C4-2782-4892-91F7-3C1DD241182F}"/>
                    </a:ext>
                  </a:extLst>
                </p:cNvPr>
                <p:cNvSpPr/>
                <p:nvPr/>
              </p:nvSpPr>
              <p:spPr bwMode="auto">
                <a:xfrm>
                  <a:off x="3949915" y="3290607"/>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38" name="Oval 137">
                  <a:extLst>
                    <a:ext uri="{FF2B5EF4-FFF2-40B4-BE49-F238E27FC236}">
                      <a16:creationId xmlns:a16="http://schemas.microsoft.com/office/drawing/2014/main" id="{FB90373C-3585-4104-A5F3-41F82E145EC2}"/>
                    </a:ext>
                  </a:extLst>
                </p:cNvPr>
                <p:cNvSpPr/>
                <p:nvPr/>
              </p:nvSpPr>
              <p:spPr bwMode="auto">
                <a:xfrm>
                  <a:off x="3359447" y="3438354"/>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39" name="Oval 138">
                  <a:extLst>
                    <a:ext uri="{FF2B5EF4-FFF2-40B4-BE49-F238E27FC236}">
                      <a16:creationId xmlns:a16="http://schemas.microsoft.com/office/drawing/2014/main" id="{FB103ABF-C613-4C1C-AFC6-C627F956AA7F}"/>
                    </a:ext>
                  </a:extLst>
                </p:cNvPr>
                <p:cNvSpPr/>
                <p:nvPr/>
              </p:nvSpPr>
              <p:spPr bwMode="auto">
                <a:xfrm>
                  <a:off x="3279188" y="3586101"/>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40" name="Oval 139">
                  <a:extLst>
                    <a:ext uri="{FF2B5EF4-FFF2-40B4-BE49-F238E27FC236}">
                      <a16:creationId xmlns:a16="http://schemas.microsoft.com/office/drawing/2014/main" id="{38217EA2-E011-4374-9947-43DF37EB5855}"/>
                    </a:ext>
                  </a:extLst>
                </p:cNvPr>
                <p:cNvSpPr/>
                <p:nvPr/>
              </p:nvSpPr>
              <p:spPr bwMode="auto">
                <a:xfrm>
                  <a:off x="2677255" y="3733848"/>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41" name="Oval 140">
                  <a:extLst>
                    <a:ext uri="{FF2B5EF4-FFF2-40B4-BE49-F238E27FC236}">
                      <a16:creationId xmlns:a16="http://schemas.microsoft.com/office/drawing/2014/main" id="{23C52AED-03E9-4CC3-A1E0-294A032F29B0}"/>
                    </a:ext>
                  </a:extLst>
                </p:cNvPr>
                <p:cNvSpPr/>
                <p:nvPr/>
              </p:nvSpPr>
              <p:spPr bwMode="auto">
                <a:xfrm>
                  <a:off x="2660057" y="3881595"/>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42" name="Oval 141">
                  <a:extLst>
                    <a:ext uri="{FF2B5EF4-FFF2-40B4-BE49-F238E27FC236}">
                      <a16:creationId xmlns:a16="http://schemas.microsoft.com/office/drawing/2014/main" id="{604EDED7-3A82-4348-9E73-B9E2FA7E619C}"/>
                    </a:ext>
                  </a:extLst>
                </p:cNvPr>
                <p:cNvSpPr/>
                <p:nvPr/>
              </p:nvSpPr>
              <p:spPr bwMode="auto">
                <a:xfrm>
                  <a:off x="2585531" y="4029342"/>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43" name="Oval 142">
                  <a:extLst>
                    <a:ext uri="{FF2B5EF4-FFF2-40B4-BE49-F238E27FC236}">
                      <a16:creationId xmlns:a16="http://schemas.microsoft.com/office/drawing/2014/main" id="{50BB4657-B7D3-4022-AEB2-8A56A658F6AF}"/>
                    </a:ext>
                  </a:extLst>
                </p:cNvPr>
                <p:cNvSpPr/>
                <p:nvPr/>
              </p:nvSpPr>
              <p:spPr bwMode="auto">
                <a:xfrm>
                  <a:off x="2316093" y="4177089"/>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44" name="Oval 143">
                  <a:extLst>
                    <a:ext uri="{FF2B5EF4-FFF2-40B4-BE49-F238E27FC236}">
                      <a16:creationId xmlns:a16="http://schemas.microsoft.com/office/drawing/2014/main" id="{13C650B2-552A-4776-B0EC-946817B860F4}"/>
                    </a:ext>
                  </a:extLst>
                </p:cNvPr>
                <p:cNvSpPr/>
                <p:nvPr/>
              </p:nvSpPr>
              <p:spPr bwMode="auto">
                <a:xfrm>
                  <a:off x="2287430" y="4324836"/>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45" name="Oval 144">
                  <a:extLst>
                    <a:ext uri="{FF2B5EF4-FFF2-40B4-BE49-F238E27FC236}">
                      <a16:creationId xmlns:a16="http://schemas.microsoft.com/office/drawing/2014/main" id="{38FC67DA-8F46-48B0-977B-FEC8BBDE7F34}"/>
                    </a:ext>
                  </a:extLst>
                </p:cNvPr>
                <p:cNvSpPr/>
                <p:nvPr/>
              </p:nvSpPr>
              <p:spPr bwMode="auto">
                <a:xfrm>
                  <a:off x="2115448" y="4472583"/>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46" name="Oval 145">
                  <a:extLst>
                    <a:ext uri="{FF2B5EF4-FFF2-40B4-BE49-F238E27FC236}">
                      <a16:creationId xmlns:a16="http://schemas.microsoft.com/office/drawing/2014/main" id="{3E92C04D-5CD2-457C-84C3-79E9A8FF9BC3}"/>
                    </a:ext>
                  </a:extLst>
                </p:cNvPr>
                <p:cNvSpPr/>
                <p:nvPr/>
              </p:nvSpPr>
              <p:spPr bwMode="auto">
                <a:xfrm>
                  <a:off x="2069587" y="4620330"/>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47" name="Oval 146">
                  <a:extLst>
                    <a:ext uri="{FF2B5EF4-FFF2-40B4-BE49-F238E27FC236}">
                      <a16:creationId xmlns:a16="http://schemas.microsoft.com/office/drawing/2014/main" id="{37325EB9-ADE7-47A4-B3E3-DA373AC857DA}"/>
                    </a:ext>
                  </a:extLst>
                </p:cNvPr>
                <p:cNvSpPr/>
                <p:nvPr/>
              </p:nvSpPr>
              <p:spPr bwMode="auto">
                <a:xfrm>
                  <a:off x="2063854" y="4768077"/>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48" name="Oval 147">
                  <a:extLst>
                    <a:ext uri="{FF2B5EF4-FFF2-40B4-BE49-F238E27FC236}">
                      <a16:creationId xmlns:a16="http://schemas.microsoft.com/office/drawing/2014/main" id="{8140D2B9-37BE-4E59-9DEE-72E237070347}"/>
                    </a:ext>
                  </a:extLst>
                </p:cNvPr>
                <p:cNvSpPr/>
                <p:nvPr/>
              </p:nvSpPr>
              <p:spPr bwMode="auto">
                <a:xfrm>
                  <a:off x="2058121" y="4915824"/>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49" name="Oval 148">
                  <a:extLst>
                    <a:ext uri="{FF2B5EF4-FFF2-40B4-BE49-F238E27FC236}">
                      <a16:creationId xmlns:a16="http://schemas.microsoft.com/office/drawing/2014/main" id="{CCE51C8D-D74E-44C3-ABD7-8AFA8FA71C96}"/>
                    </a:ext>
                  </a:extLst>
                </p:cNvPr>
                <p:cNvSpPr/>
                <p:nvPr/>
              </p:nvSpPr>
              <p:spPr bwMode="auto">
                <a:xfrm>
                  <a:off x="2035191" y="5063571"/>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50" name="Oval 149">
                  <a:extLst>
                    <a:ext uri="{FF2B5EF4-FFF2-40B4-BE49-F238E27FC236}">
                      <a16:creationId xmlns:a16="http://schemas.microsoft.com/office/drawing/2014/main" id="{28014D7B-9CF5-4DB2-BFA6-C87C6C014422}"/>
                    </a:ext>
                  </a:extLst>
                </p:cNvPr>
                <p:cNvSpPr/>
                <p:nvPr/>
              </p:nvSpPr>
              <p:spPr bwMode="auto">
                <a:xfrm>
                  <a:off x="2035191" y="5211318"/>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51" name="Oval 150">
                  <a:extLst>
                    <a:ext uri="{FF2B5EF4-FFF2-40B4-BE49-F238E27FC236}">
                      <a16:creationId xmlns:a16="http://schemas.microsoft.com/office/drawing/2014/main" id="{6320ACDE-3218-41A2-B78C-DF422D1037FD}"/>
                    </a:ext>
                  </a:extLst>
                </p:cNvPr>
                <p:cNvSpPr/>
                <p:nvPr/>
              </p:nvSpPr>
              <p:spPr bwMode="auto">
                <a:xfrm>
                  <a:off x="2029457" y="5359065"/>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sp>
              <p:nvSpPr>
                <p:cNvPr id="152" name="Oval 151">
                  <a:extLst>
                    <a:ext uri="{FF2B5EF4-FFF2-40B4-BE49-F238E27FC236}">
                      <a16:creationId xmlns:a16="http://schemas.microsoft.com/office/drawing/2014/main" id="{46CE11C0-3D88-432E-A812-AA9BBE8C883F}"/>
                    </a:ext>
                  </a:extLst>
                </p:cNvPr>
                <p:cNvSpPr/>
                <p:nvPr/>
              </p:nvSpPr>
              <p:spPr bwMode="auto">
                <a:xfrm>
                  <a:off x="1943467" y="5506810"/>
                  <a:ext cx="108000" cy="10800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Imago" pitchFamily="2" charset="0"/>
                  </a:endParaRPr>
                </a:p>
              </p:txBody>
            </p:sp>
          </p:grpSp>
        </p:grpSp>
      </p:grpSp>
      <p:sp>
        <p:nvSpPr>
          <p:cNvPr id="66" name="Rectangle 65">
            <a:extLst>
              <a:ext uri="{FF2B5EF4-FFF2-40B4-BE49-F238E27FC236}">
                <a16:creationId xmlns:a16="http://schemas.microsoft.com/office/drawing/2014/main" id="{07C1918F-1A9E-45BF-9ECB-E748E55349F5}"/>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7" name="Rectangle 15">
            <a:extLst>
              <a:ext uri="{FF2B5EF4-FFF2-40B4-BE49-F238E27FC236}">
                <a16:creationId xmlns:a16="http://schemas.microsoft.com/office/drawing/2014/main" id="{63C641F6-18E6-49E1-BD8D-DE9634E3B589}"/>
              </a:ext>
            </a:extLst>
          </p:cNvPr>
          <p:cNvSpPr>
            <a:spLocks noChangeArrowheads="1"/>
          </p:cNvSpPr>
          <p:nvPr/>
        </p:nvSpPr>
        <p:spPr bwMode="auto">
          <a:xfrm>
            <a:off x="371476" y="6334538"/>
            <a:ext cx="11449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eaLnBrk="1" hangingPunct="1"/>
            <a:r>
              <a:rPr lang="en-GB" altLang="en-US" b="0" i="1" dirty="0">
                <a:solidFill>
                  <a:schemeClr val="bg1"/>
                </a:solidFill>
                <a:latin typeface="+mj-lt"/>
              </a:rPr>
              <a:t>Hijazi Z, et al. Lancet 2016;387:2302-2311. </a:t>
            </a:r>
          </a:p>
        </p:txBody>
      </p:sp>
      <p:grpSp>
        <p:nvGrpSpPr>
          <p:cNvPr id="4" name="Group 3">
            <a:extLst>
              <a:ext uri="{FF2B5EF4-FFF2-40B4-BE49-F238E27FC236}">
                <a16:creationId xmlns:a16="http://schemas.microsoft.com/office/drawing/2014/main" id="{38278FCC-22F3-47DD-BB4A-E13165362142}"/>
              </a:ext>
            </a:extLst>
          </p:cNvPr>
          <p:cNvGrpSpPr/>
          <p:nvPr/>
        </p:nvGrpSpPr>
        <p:grpSpPr>
          <a:xfrm>
            <a:off x="360272" y="1415072"/>
            <a:ext cx="1231351" cy="523220"/>
            <a:chOff x="360272" y="1320328"/>
            <a:chExt cx="1231351" cy="523220"/>
          </a:xfrm>
        </p:grpSpPr>
        <p:sp>
          <p:nvSpPr>
            <p:cNvPr id="71" name="TextBox 70">
              <a:extLst>
                <a:ext uri="{FF2B5EF4-FFF2-40B4-BE49-F238E27FC236}">
                  <a16:creationId xmlns:a16="http://schemas.microsoft.com/office/drawing/2014/main" id="{0A4A6070-C94D-4F18-896C-C1BAB03A0491}"/>
                </a:ext>
              </a:extLst>
            </p:cNvPr>
            <p:cNvSpPr txBox="1"/>
            <p:nvPr/>
          </p:nvSpPr>
          <p:spPr>
            <a:xfrm>
              <a:off x="877966" y="1320328"/>
              <a:ext cx="713657" cy="523220"/>
            </a:xfrm>
            <a:prstGeom prst="rect">
              <a:avLst/>
            </a:prstGeom>
            <a:noFill/>
          </p:spPr>
          <p:txBody>
            <a:bodyPr wrap="none" rtlCol="0" anchor="b">
              <a:spAutoFit/>
            </a:bodyPr>
            <a:lstStyle/>
            <a:p>
              <a:r>
                <a:rPr lang="en-GB" sz="2800" b="1" dirty="0"/>
                <a:t>A</a:t>
              </a:r>
              <a:r>
                <a:rPr lang="en-GB" b="1" dirty="0"/>
                <a:t>ge</a:t>
              </a:r>
              <a:endParaRPr lang="en-US" b="1" dirty="0"/>
            </a:p>
          </p:txBody>
        </p:sp>
        <p:sp>
          <p:nvSpPr>
            <p:cNvPr id="83" name="Freeform 48">
              <a:extLst>
                <a:ext uri="{FF2B5EF4-FFF2-40B4-BE49-F238E27FC236}">
                  <a16:creationId xmlns:a16="http://schemas.microsoft.com/office/drawing/2014/main" id="{533C13F5-86C1-48B5-9258-F3C701C3C2F9}"/>
                </a:ext>
              </a:extLst>
            </p:cNvPr>
            <p:cNvSpPr>
              <a:spLocks noEditPoints="1"/>
            </p:cNvSpPr>
            <p:nvPr/>
          </p:nvSpPr>
          <p:spPr bwMode="auto">
            <a:xfrm>
              <a:off x="360272" y="1329198"/>
              <a:ext cx="495300" cy="457200"/>
            </a:xfrm>
            <a:custGeom>
              <a:avLst/>
              <a:gdLst>
                <a:gd name="T0" fmla="*/ 960 w 1040"/>
                <a:gd name="T1" fmla="*/ 866 h 960"/>
                <a:gd name="T2" fmla="*/ 93 w 1040"/>
                <a:gd name="T3" fmla="*/ 880 h 960"/>
                <a:gd name="T4" fmla="*/ 80 w 1040"/>
                <a:gd name="T5" fmla="*/ 253 h 960"/>
                <a:gd name="T6" fmla="*/ 946 w 1040"/>
                <a:gd name="T7" fmla="*/ 240 h 960"/>
                <a:gd name="T8" fmla="*/ 960 w 1040"/>
                <a:gd name="T9" fmla="*/ 866 h 960"/>
                <a:gd name="T10" fmla="*/ 260 w 1040"/>
                <a:gd name="T11" fmla="*/ 60 h 960"/>
                <a:gd name="T12" fmla="*/ 260 w 1040"/>
                <a:gd name="T13" fmla="*/ 180 h 960"/>
                <a:gd name="T14" fmla="*/ 260 w 1040"/>
                <a:gd name="T15" fmla="*/ 60 h 960"/>
                <a:gd name="T16" fmla="*/ 793 w 1040"/>
                <a:gd name="T17" fmla="*/ 60 h 960"/>
                <a:gd name="T18" fmla="*/ 793 w 1040"/>
                <a:gd name="T19" fmla="*/ 180 h 960"/>
                <a:gd name="T20" fmla="*/ 793 w 1040"/>
                <a:gd name="T21" fmla="*/ 60 h 960"/>
                <a:gd name="T22" fmla="*/ 1000 w 1040"/>
                <a:gd name="T23" fmla="*/ 0 h 960"/>
                <a:gd name="T24" fmla="*/ 0 w 1040"/>
                <a:gd name="T25" fmla="*/ 40 h 960"/>
                <a:gd name="T26" fmla="*/ 40 w 1040"/>
                <a:gd name="T27" fmla="*/ 960 h 960"/>
                <a:gd name="T28" fmla="*/ 1040 w 1040"/>
                <a:gd name="T29" fmla="*/ 920 h 960"/>
                <a:gd name="T30" fmla="*/ 1000 w 1040"/>
                <a:gd name="T31" fmla="*/ 0 h 960"/>
                <a:gd name="T32" fmla="*/ 693 w 1040"/>
                <a:gd name="T33" fmla="*/ 520 h 960"/>
                <a:gd name="T34" fmla="*/ 893 w 1040"/>
                <a:gd name="T35" fmla="*/ 320 h 960"/>
                <a:gd name="T36" fmla="*/ 693 w 1040"/>
                <a:gd name="T37" fmla="*/ 520 h 960"/>
                <a:gd name="T38" fmla="*/ 753 w 1040"/>
                <a:gd name="T39" fmla="*/ 660 h 960"/>
                <a:gd name="T40" fmla="*/ 833 w 1040"/>
                <a:gd name="T41" fmla="*/ 740 h 960"/>
                <a:gd name="T42" fmla="*/ 753 w 1040"/>
                <a:gd name="T43" fmla="*/ 660 h 960"/>
                <a:gd name="T44" fmla="*/ 693 w 1040"/>
                <a:gd name="T45" fmla="*/ 800 h 960"/>
                <a:gd name="T46" fmla="*/ 893 w 1040"/>
                <a:gd name="T47" fmla="*/ 600 h 960"/>
                <a:gd name="T48" fmla="*/ 693 w 1040"/>
                <a:gd name="T49" fmla="*/ 800 h 960"/>
                <a:gd name="T50" fmla="*/ 426 w 1040"/>
                <a:gd name="T51" fmla="*/ 520 h 960"/>
                <a:gd name="T52" fmla="*/ 626 w 1040"/>
                <a:gd name="T53" fmla="*/ 320 h 960"/>
                <a:gd name="T54" fmla="*/ 426 w 1040"/>
                <a:gd name="T55" fmla="*/ 520 h 960"/>
                <a:gd name="T56" fmla="*/ 160 w 1040"/>
                <a:gd name="T57" fmla="*/ 520 h 960"/>
                <a:gd name="T58" fmla="*/ 360 w 1040"/>
                <a:gd name="T59" fmla="*/ 320 h 960"/>
                <a:gd name="T60" fmla="*/ 160 w 1040"/>
                <a:gd name="T61" fmla="*/ 520 h 960"/>
                <a:gd name="T62" fmla="*/ 160 w 1040"/>
                <a:gd name="T63" fmla="*/ 800 h 960"/>
                <a:gd name="T64" fmla="*/ 360 w 1040"/>
                <a:gd name="T65" fmla="*/ 600 h 960"/>
                <a:gd name="T66" fmla="*/ 160 w 1040"/>
                <a:gd name="T67" fmla="*/ 800 h 960"/>
                <a:gd name="T68" fmla="*/ 426 w 1040"/>
                <a:gd name="T69" fmla="*/ 800 h 960"/>
                <a:gd name="T70" fmla="*/ 626 w 1040"/>
                <a:gd name="T71" fmla="*/ 600 h 960"/>
                <a:gd name="T72" fmla="*/ 426 w 1040"/>
                <a:gd name="T73" fmla="*/ 80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0" h="960">
                  <a:moveTo>
                    <a:pt x="960" y="866"/>
                  </a:moveTo>
                  <a:lnTo>
                    <a:pt x="960" y="866"/>
                  </a:lnTo>
                  <a:cubicBezTo>
                    <a:pt x="960" y="874"/>
                    <a:pt x="954" y="880"/>
                    <a:pt x="946" y="880"/>
                  </a:cubicBezTo>
                  <a:lnTo>
                    <a:pt x="93" y="880"/>
                  </a:lnTo>
                  <a:cubicBezTo>
                    <a:pt x="86" y="880"/>
                    <a:pt x="80" y="874"/>
                    <a:pt x="80" y="866"/>
                  </a:cubicBezTo>
                  <a:lnTo>
                    <a:pt x="80" y="253"/>
                  </a:lnTo>
                  <a:cubicBezTo>
                    <a:pt x="80" y="246"/>
                    <a:pt x="86" y="240"/>
                    <a:pt x="93" y="240"/>
                  </a:cubicBezTo>
                  <a:lnTo>
                    <a:pt x="946" y="240"/>
                  </a:lnTo>
                  <a:cubicBezTo>
                    <a:pt x="954" y="240"/>
                    <a:pt x="960" y="246"/>
                    <a:pt x="960" y="253"/>
                  </a:cubicBezTo>
                  <a:lnTo>
                    <a:pt x="960" y="866"/>
                  </a:lnTo>
                  <a:close/>
                  <a:moveTo>
                    <a:pt x="260" y="60"/>
                  </a:moveTo>
                  <a:lnTo>
                    <a:pt x="260" y="60"/>
                  </a:lnTo>
                  <a:cubicBezTo>
                    <a:pt x="293" y="60"/>
                    <a:pt x="320" y="86"/>
                    <a:pt x="320" y="120"/>
                  </a:cubicBezTo>
                  <a:cubicBezTo>
                    <a:pt x="320" y="153"/>
                    <a:pt x="293" y="180"/>
                    <a:pt x="260" y="180"/>
                  </a:cubicBezTo>
                  <a:cubicBezTo>
                    <a:pt x="227" y="180"/>
                    <a:pt x="200" y="153"/>
                    <a:pt x="200" y="120"/>
                  </a:cubicBezTo>
                  <a:cubicBezTo>
                    <a:pt x="200" y="86"/>
                    <a:pt x="227" y="60"/>
                    <a:pt x="260" y="60"/>
                  </a:cubicBezTo>
                  <a:close/>
                  <a:moveTo>
                    <a:pt x="793" y="60"/>
                  </a:moveTo>
                  <a:lnTo>
                    <a:pt x="793" y="60"/>
                  </a:lnTo>
                  <a:cubicBezTo>
                    <a:pt x="826" y="60"/>
                    <a:pt x="853" y="86"/>
                    <a:pt x="853" y="120"/>
                  </a:cubicBezTo>
                  <a:cubicBezTo>
                    <a:pt x="853" y="153"/>
                    <a:pt x="826" y="180"/>
                    <a:pt x="793" y="180"/>
                  </a:cubicBezTo>
                  <a:cubicBezTo>
                    <a:pt x="760" y="180"/>
                    <a:pt x="733" y="153"/>
                    <a:pt x="733" y="120"/>
                  </a:cubicBezTo>
                  <a:cubicBezTo>
                    <a:pt x="733" y="86"/>
                    <a:pt x="760" y="60"/>
                    <a:pt x="793" y="60"/>
                  </a:cubicBezTo>
                  <a:close/>
                  <a:moveTo>
                    <a:pt x="1000" y="0"/>
                  </a:moveTo>
                  <a:lnTo>
                    <a:pt x="1000" y="0"/>
                  </a:lnTo>
                  <a:lnTo>
                    <a:pt x="40" y="0"/>
                  </a:lnTo>
                  <a:cubicBezTo>
                    <a:pt x="18" y="0"/>
                    <a:pt x="0" y="18"/>
                    <a:pt x="0" y="40"/>
                  </a:cubicBezTo>
                  <a:lnTo>
                    <a:pt x="0" y="920"/>
                  </a:lnTo>
                  <a:cubicBezTo>
                    <a:pt x="0" y="942"/>
                    <a:pt x="18" y="960"/>
                    <a:pt x="40" y="960"/>
                  </a:cubicBezTo>
                  <a:lnTo>
                    <a:pt x="1000" y="960"/>
                  </a:lnTo>
                  <a:cubicBezTo>
                    <a:pt x="1022" y="960"/>
                    <a:pt x="1040" y="942"/>
                    <a:pt x="1040" y="920"/>
                  </a:cubicBezTo>
                  <a:lnTo>
                    <a:pt x="1040" y="40"/>
                  </a:lnTo>
                  <a:cubicBezTo>
                    <a:pt x="1040" y="18"/>
                    <a:pt x="1022" y="0"/>
                    <a:pt x="1000" y="0"/>
                  </a:cubicBezTo>
                  <a:close/>
                  <a:moveTo>
                    <a:pt x="693" y="520"/>
                  </a:moveTo>
                  <a:lnTo>
                    <a:pt x="693" y="520"/>
                  </a:lnTo>
                  <a:lnTo>
                    <a:pt x="893" y="520"/>
                  </a:lnTo>
                  <a:lnTo>
                    <a:pt x="893" y="320"/>
                  </a:lnTo>
                  <a:lnTo>
                    <a:pt x="693" y="320"/>
                  </a:lnTo>
                  <a:lnTo>
                    <a:pt x="693" y="520"/>
                  </a:lnTo>
                  <a:close/>
                  <a:moveTo>
                    <a:pt x="753" y="660"/>
                  </a:moveTo>
                  <a:lnTo>
                    <a:pt x="753" y="660"/>
                  </a:lnTo>
                  <a:lnTo>
                    <a:pt x="833" y="660"/>
                  </a:lnTo>
                  <a:lnTo>
                    <a:pt x="833" y="740"/>
                  </a:lnTo>
                  <a:lnTo>
                    <a:pt x="753" y="740"/>
                  </a:lnTo>
                  <a:lnTo>
                    <a:pt x="753" y="660"/>
                  </a:lnTo>
                  <a:close/>
                  <a:moveTo>
                    <a:pt x="693" y="800"/>
                  </a:moveTo>
                  <a:lnTo>
                    <a:pt x="693" y="800"/>
                  </a:lnTo>
                  <a:lnTo>
                    <a:pt x="893" y="800"/>
                  </a:lnTo>
                  <a:lnTo>
                    <a:pt x="893" y="600"/>
                  </a:lnTo>
                  <a:lnTo>
                    <a:pt x="693" y="600"/>
                  </a:lnTo>
                  <a:lnTo>
                    <a:pt x="693" y="800"/>
                  </a:lnTo>
                  <a:close/>
                  <a:moveTo>
                    <a:pt x="426" y="520"/>
                  </a:moveTo>
                  <a:lnTo>
                    <a:pt x="426" y="520"/>
                  </a:lnTo>
                  <a:lnTo>
                    <a:pt x="626" y="520"/>
                  </a:lnTo>
                  <a:lnTo>
                    <a:pt x="626" y="320"/>
                  </a:lnTo>
                  <a:lnTo>
                    <a:pt x="426" y="320"/>
                  </a:lnTo>
                  <a:lnTo>
                    <a:pt x="426" y="520"/>
                  </a:lnTo>
                  <a:close/>
                  <a:moveTo>
                    <a:pt x="160" y="520"/>
                  </a:moveTo>
                  <a:lnTo>
                    <a:pt x="160" y="520"/>
                  </a:lnTo>
                  <a:lnTo>
                    <a:pt x="360" y="520"/>
                  </a:lnTo>
                  <a:lnTo>
                    <a:pt x="360" y="320"/>
                  </a:lnTo>
                  <a:lnTo>
                    <a:pt x="160" y="320"/>
                  </a:lnTo>
                  <a:lnTo>
                    <a:pt x="160" y="520"/>
                  </a:lnTo>
                  <a:close/>
                  <a:moveTo>
                    <a:pt x="160" y="800"/>
                  </a:moveTo>
                  <a:lnTo>
                    <a:pt x="160" y="800"/>
                  </a:lnTo>
                  <a:lnTo>
                    <a:pt x="360" y="800"/>
                  </a:lnTo>
                  <a:lnTo>
                    <a:pt x="360" y="600"/>
                  </a:lnTo>
                  <a:lnTo>
                    <a:pt x="160" y="600"/>
                  </a:lnTo>
                  <a:lnTo>
                    <a:pt x="160" y="800"/>
                  </a:lnTo>
                  <a:close/>
                  <a:moveTo>
                    <a:pt x="426" y="800"/>
                  </a:moveTo>
                  <a:lnTo>
                    <a:pt x="426" y="800"/>
                  </a:lnTo>
                  <a:lnTo>
                    <a:pt x="626" y="800"/>
                  </a:lnTo>
                  <a:lnTo>
                    <a:pt x="626" y="600"/>
                  </a:lnTo>
                  <a:lnTo>
                    <a:pt x="426" y="600"/>
                  </a:lnTo>
                  <a:lnTo>
                    <a:pt x="426" y="80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EBBA1280-BBE1-41CA-8CB0-33642D5543EE}"/>
              </a:ext>
            </a:extLst>
          </p:cNvPr>
          <p:cNvGrpSpPr/>
          <p:nvPr/>
        </p:nvGrpSpPr>
        <p:grpSpPr>
          <a:xfrm>
            <a:off x="1828325" y="1271601"/>
            <a:ext cx="2101950" cy="695880"/>
            <a:chOff x="1828325" y="1271601"/>
            <a:chExt cx="2101950" cy="695880"/>
          </a:xfrm>
        </p:grpSpPr>
        <p:sp>
          <p:nvSpPr>
            <p:cNvPr id="72" name="TextBox 71">
              <a:extLst>
                <a:ext uri="{FF2B5EF4-FFF2-40B4-BE49-F238E27FC236}">
                  <a16:creationId xmlns:a16="http://schemas.microsoft.com/office/drawing/2014/main" id="{7DEA1DBC-91DE-4489-97BA-106556B8ABCE}"/>
                </a:ext>
              </a:extLst>
            </p:cNvPr>
            <p:cNvSpPr txBox="1"/>
            <p:nvPr/>
          </p:nvSpPr>
          <p:spPr>
            <a:xfrm>
              <a:off x="2383057" y="1415072"/>
              <a:ext cx="1547218" cy="523220"/>
            </a:xfrm>
            <a:prstGeom prst="rect">
              <a:avLst/>
            </a:prstGeom>
            <a:noFill/>
          </p:spPr>
          <p:txBody>
            <a:bodyPr wrap="none" rtlCol="0" anchor="b">
              <a:spAutoFit/>
            </a:bodyPr>
            <a:lstStyle/>
            <a:p>
              <a:r>
                <a:rPr lang="en-GB" sz="2800" b="1" dirty="0"/>
                <a:t>B</a:t>
              </a:r>
              <a:r>
                <a:rPr lang="en-GB" b="1" dirty="0"/>
                <a:t>iomarkers</a:t>
              </a:r>
              <a:endParaRPr lang="en-US" b="1" dirty="0"/>
            </a:p>
          </p:txBody>
        </p:sp>
        <p:grpSp>
          <p:nvGrpSpPr>
            <p:cNvPr id="63" name="Group 62">
              <a:extLst>
                <a:ext uri="{FF2B5EF4-FFF2-40B4-BE49-F238E27FC236}">
                  <a16:creationId xmlns:a16="http://schemas.microsoft.com/office/drawing/2014/main" id="{9178D641-07B6-46A2-B37B-6E685DDD5D4B}"/>
                </a:ext>
              </a:extLst>
            </p:cNvPr>
            <p:cNvGrpSpPr/>
            <p:nvPr/>
          </p:nvGrpSpPr>
          <p:grpSpPr>
            <a:xfrm>
              <a:off x="1828325" y="1271601"/>
              <a:ext cx="522288" cy="695880"/>
              <a:chOff x="10004237" y="11094"/>
              <a:chExt cx="533416" cy="710707"/>
            </a:xfrm>
          </p:grpSpPr>
          <p:grpSp>
            <p:nvGrpSpPr>
              <p:cNvPr id="64" name="Group 63">
                <a:extLst>
                  <a:ext uri="{FF2B5EF4-FFF2-40B4-BE49-F238E27FC236}">
                    <a16:creationId xmlns:a16="http://schemas.microsoft.com/office/drawing/2014/main" id="{39233F94-CC0E-4FBF-81D6-3F87FBDA44EF}"/>
                  </a:ext>
                </a:extLst>
              </p:cNvPr>
              <p:cNvGrpSpPr/>
              <p:nvPr/>
            </p:nvGrpSpPr>
            <p:grpSpPr>
              <a:xfrm>
                <a:off x="10004237" y="11094"/>
                <a:ext cx="533416" cy="533416"/>
                <a:chOff x="6787852" y="-555625"/>
                <a:chExt cx="533416" cy="533416"/>
              </a:xfrm>
            </p:grpSpPr>
            <p:sp>
              <p:nvSpPr>
                <p:cNvPr id="69" name="Oval 68">
                  <a:extLst>
                    <a:ext uri="{FF2B5EF4-FFF2-40B4-BE49-F238E27FC236}">
                      <a16:creationId xmlns:a16="http://schemas.microsoft.com/office/drawing/2014/main" id="{CDE0039F-DFEC-4532-8C15-AB6478494A5B}"/>
                    </a:ext>
                  </a:extLst>
                </p:cNvPr>
                <p:cNvSpPr/>
                <p:nvPr/>
              </p:nvSpPr>
              <p:spPr>
                <a:xfrm>
                  <a:off x="6879738" y="-463738"/>
                  <a:ext cx="349643" cy="34964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grpSp>
              <p:nvGrpSpPr>
                <p:cNvPr id="70" name="Group 69">
                  <a:extLst>
                    <a:ext uri="{FF2B5EF4-FFF2-40B4-BE49-F238E27FC236}">
                      <a16:creationId xmlns:a16="http://schemas.microsoft.com/office/drawing/2014/main" id="{C4E42C33-A57D-4DE7-9092-2BCD3812AB73}"/>
                    </a:ext>
                  </a:extLst>
                </p:cNvPr>
                <p:cNvGrpSpPr/>
                <p:nvPr/>
              </p:nvGrpSpPr>
              <p:grpSpPr>
                <a:xfrm>
                  <a:off x="7054559" y="-555625"/>
                  <a:ext cx="1" cy="533416"/>
                  <a:chOff x="6932415" y="-555625"/>
                  <a:chExt cx="1" cy="533416"/>
                </a:xfrm>
              </p:grpSpPr>
              <p:cxnSp>
                <p:nvCxnSpPr>
                  <p:cNvPr id="77" name="Straight Connector 76">
                    <a:extLst>
                      <a:ext uri="{FF2B5EF4-FFF2-40B4-BE49-F238E27FC236}">
                        <a16:creationId xmlns:a16="http://schemas.microsoft.com/office/drawing/2014/main" id="{FF199B7C-C222-4CDE-85CE-C816EBBDA05D}"/>
                      </a:ext>
                    </a:extLst>
                  </p:cNvPr>
                  <p:cNvCxnSpPr>
                    <a:cxnSpLocks/>
                    <a:endCxn id="69" idx="0"/>
                  </p:cNvCxnSpPr>
                  <p:nvPr/>
                </p:nvCxnSpPr>
                <p:spPr>
                  <a:xfrm>
                    <a:off x="6932415" y="-555625"/>
                    <a:ext cx="1" cy="91887"/>
                  </a:xfrm>
                  <a:prstGeom prst="lin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a16="http://schemas.microsoft.com/office/drawing/2014/main" id="{2E3DEF92-48A6-41D7-BAB5-D5C5A38E4CDD}"/>
                      </a:ext>
                    </a:extLst>
                  </p:cNvPr>
                  <p:cNvCxnSpPr>
                    <a:cxnSpLocks/>
                  </p:cNvCxnSpPr>
                  <p:nvPr/>
                </p:nvCxnSpPr>
                <p:spPr>
                  <a:xfrm>
                    <a:off x="6932415" y="-115746"/>
                    <a:ext cx="1" cy="93537"/>
                  </a:xfrm>
                  <a:prstGeom prst="lin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4" name="Group 73">
                  <a:extLst>
                    <a:ext uri="{FF2B5EF4-FFF2-40B4-BE49-F238E27FC236}">
                      <a16:creationId xmlns:a16="http://schemas.microsoft.com/office/drawing/2014/main" id="{A16516F9-1613-4CB0-9A60-CFDC40B1EF0F}"/>
                    </a:ext>
                  </a:extLst>
                </p:cNvPr>
                <p:cNvGrpSpPr/>
                <p:nvPr/>
              </p:nvGrpSpPr>
              <p:grpSpPr>
                <a:xfrm rot="5400000">
                  <a:off x="7054559" y="-555625"/>
                  <a:ext cx="1" cy="533416"/>
                  <a:chOff x="6932415" y="-555625"/>
                  <a:chExt cx="1" cy="533416"/>
                </a:xfrm>
              </p:grpSpPr>
              <p:cxnSp>
                <p:nvCxnSpPr>
                  <p:cNvPr id="75" name="Straight Connector 74">
                    <a:extLst>
                      <a:ext uri="{FF2B5EF4-FFF2-40B4-BE49-F238E27FC236}">
                        <a16:creationId xmlns:a16="http://schemas.microsoft.com/office/drawing/2014/main" id="{02EAB8F9-885B-4064-9DE3-E83B4B19C1DD}"/>
                      </a:ext>
                    </a:extLst>
                  </p:cNvPr>
                  <p:cNvCxnSpPr>
                    <a:cxnSpLocks/>
                  </p:cNvCxnSpPr>
                  <p:nvPr/>
                </p:nvCxnSpPr>
                <p:spPr>
                  <a:xfrm>
                    <a:off x="6932415" y="-555625"/>
                    <a:ext cx="1" cy="93537"/>
                  </a:xfrm>
                  <a:prstGeom prst="lin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id="{1A148CE6-6EF8-4105-9EE2-3AEE60497D10}"/>
                      </a:ext>
                    </a:extLst>
                  </p:cNvPr>
                  <p:cNvCxnSpPr>
                    <a:cxnSpLocks/>
                  </p:cNvCxnSpPr>
                  <p:nvPr/>
                </p:nvCxnSpPr>
                <p:spPr>
                  <a:xfrm>
                    <a:off x="6932415" y="-115746"/>
                    <a:ext cx="1" cy="93537"/>
                  </a:xfrm>
                  <a:prstGeom prst="lin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65" name="Rectangle 64">
                <a:extLst>
                  <a:ext uri="{FF2B5EF4-FFF2-40B4-BE49-F238E27FC236}">
                    <a16:creationId xmlns:a16="http://schemas.microsoft.com/office/drawing/2014/main" id="{0AAC1725-DC17-4637-832A-BF83196845D5}"/>
                  </a:ext>
                </a:extLst>
              </p:cNvPr>
              <p:cNvSpPr/>
              <p:nvPr/>
            </p:nvSpPr>
            <p:spPr>
              <a:xfrm>
                <a:off x="10217944" y="368300"/>
                <a:ext cx="87477" cy="3048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68" name="Freeform 5">
                <a:extLst>
                  <a:ext uri="{FF2B5EF4-FFF2-40B4-BE49-F238E27FC236}">
                    <a16:creationId xmlns:a16="http://schemas.microsoft.com/office/drawing/2014/main" id="{1FB2297B-66F7-4449-94E2-04FE8806C702}"/>
                  </a:ext>
                </a:extLst>
              </p:cNvPr>
              <p:cNvSpPr>
                <a:spLocks noEditPoints="1"/>
              </p:cNvSpPr>
              <p:nvPr/>
            </p:nvSpPr>
            <p:spPr bwMode="auto">
              <a:xfrm>
                <a:off x="10202996" y="217583"/>
                <a:ext cx="148599" cy="504218"/>
              </a:xfrm>
              <a:custGeom>
                <a:avLst/>
                <a:gdLst>
                  <a:gd name="T0" fmla="*/ 276 w 381"/>
                  <a:gd name="T1" fmla="*/ 407 h 1301"/>
                  <a:gd name="T2" fmla="*/ 276 w 381"/>
                  <a:gd name="T3" fmla="*/ 407 h 1301"/>
                  <a:gd name="T4" fmla="*/ 276 w 381"/>
                  <a:gd name="T5" fmla="*/ 687 h 1301"/>
                  <a:gd name="T6" fmla="*/ 172 w 381"/>
                  <a:gd name="T7" fmla="*/ 687 h 1301"/>
                  <a:gd name="T8" fmla="*/ 172 w 381"/>
                  <a:gd name="T9" fmla="*/ 1081 h 1301"/>
                  <a:gd name="T10" fmla="*/ 138 w 381"/>
                  <a:gd name="T11" fmla="*/ 1114 h 1301"/>
                  <a:gd name="T12" fmla="*/ 105 w 381"/>
                  <a:gd name="T13" fmla="*/ 1081 h 1301"/>
                  <a:gd name="T14" fmla="*/ 105 w 381"/>
                  <a:gd name="T15" fmla="*/ 687 h 1301"/>
                  <a:gd name="T16" fmla="*/ 105 w 381"/>
                  <a:gd name="T17" fmla="*/ 687 h 1301"/>
                  <a:gd name="T18" fmla="*/ 105 w 381"/>
                  <a:gd name="T19" fmla="*/ 407 h 1301"/>
                  <a:gd name="T20" fmla="*/ 38 w 381"/>
                  <a:gd name="T21" fmla="*/ 407 h 1301"/>
                  <a:gd name="T22" fmla="*/ 38 w 381"/>
                  <a:gd name="T23" fmla="*/ 1149 h 1301"/>
                  <a:gd name="T24" fmla="*/ 190 w 381"/>
                  <a:gd name="T25" fmla="*/ 1301 h 1301"/>
                  <a:gd name="T26" fmla="*/ 342 w 381"/>
                  <a:gd name="T27" fmla="*/ 1149 h 1301"/>
                  <a:gd name="T28" fmla="*/ 342 w 381"/>
                  <a:gd name="T29" fmla="*/ 407 h 1301"/>
                  <a:gd name="T30" fmla="*/ 276 w 381"/>
                  <a:gd name="T31" fmla="*/ 407 h 1301"/>
                  <a:gd name="T32" fmla="*/ 0 w 381"/>
                  <a:gd name="T33" fmla="*/ 327 h 1301"/>
                  <a:gd name="T34" fmla="*/ 0 w 381"/>
                  <a:gd name="T35" fmla="*/ 327 h 1301"/>
                  <a:gd name="T36" fmla="*/ 0 w 381"/>
                  <a:gd name="T37" fmla="*/ 62 h 1301"/>
                  <a:gd name="T38" fmla="*/ 63 w 381"/>
                  <a:gd name="T39" fmla="*/ 0 h 1301"/>
                  <a:gd name="T40" fmla="*/ 317 w 381"/>
                  <a:gd name="T41" fmla="*/ 0 h 1301"/>
                  <a:gd name="T42" fmla="*/ 381 w 381"/>
                  <a:gd name="T43" fmla="*/ 62 h 1301"/>
                  <a:gd name="T44" fmla="*/ 381 w 381"/>
                  <a:gd name="T45" fmla="*/ 327 h 1301"/>
                  <a:gd name="T46" fmla="*/ 0 w 381"/>
                  <a:gd name="T47" fmla="*/ 327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1" h="1301">
                    <a:moveTo>
                      <a:pt x="276" y="407"/>
                    </a:moveTo>
                    <a:lnTo>
                      <a:pt x="276" y="407"/>
                    </a:lnTo>
                    <a:lnTo>
                      <a:pt x="276" y="687"/>
                    </a:lnTo>
                    <a:lnTo>
                      <a:pt x="172" y="687"/>
                    </a:lnTo>
                    <a:lnTo>
                      <a:pt x="172" y="1081"/>
                    </a:lnTo>
                    <a:cubicBezTo>
                      <a:pt x="172" y="1099"/>
                      <a:pt x="157" y="1114"/>
                      <a:pt x="138" y="1114"/>
                    </a:cubicBezTo>
                    <a:cubicBezTo>
                      <a:pt x="120" y="1114"/>
                      <a:pt x="105" y="1099"/>
                      <a:pt x="105" y="1081"/>
                    </a:cubicBezTo>
                    <a:lnTo>
                      <a:pt x="105" y="687"/>
                    </a:lnTo>
                    <a:lnTo>
                      <a:pt x="105" y="687"/>
                    </a:lnTo>
                    <a:lnTo>
                      <a:pt x="105" y="407"/>
                    </a:lnTo>
                    <a:lnTo>
                      <a:pt x="38" y="407"/>
                    </a:lnTo>
                    <a:lnTo>
                      <a:pt x="38" y="1149"/>
                    </a:lnTo>
                    <a:cubicBezTo>
                      <a:pt x="38" y="1232"/>
                      <a:pt x="106" y="1301"/>
                      <a:pt x="190" y="1301"/>
                    </a:cubicBezTo>
                    <a:cubicBezTo>
                      <a:pt x="274" y="1301"/>
                      <a:pt x="342" y="1232"/>
                      <a:pt x="342" y="1149"/>
                    </a:cubicBezTo>
                    <a:lnTo>
                      <a:pt x="342" y="407"/>
                    </a:lnTo>
                    <a:lnTo>
                      <a:pt x="276" y="407"/>
                    </a:lnTo>
                    <a:close/>
                    <a:moveTo>
                      <a:pt x="0" y="327"/>
                    </a:moveTo>
                    <a:lnTo>
                      <a:pt x="0" y="327"/>
                    </a:lnTo>
                    <a:lnTo>
                      <a:pt x="0" y="62"/>
                    </a:lnTo>
                    <a:cubicBezTo>
                      <a:pt x="0" y="27"/>
                      <a:pt x="28" y="0"/>
                      <a:pt x="63" y="0"/>
                    </a:cubicBezTo>
                    <a:lnTo>
                      <a:pt x="317" y="0"/>
                    </a:lnTo>
                    <a:cubicBezTo>
                      <a:pt x="352" y="0"/>
                      <a:pt x="381" y="27"/>
                      <a:pt x="381" y="62"/>
                    </a:cubicBezTo>
                    <a:lnTo>
                      <a:pt x="381" y="327"/>
                    </a:lnTo>
                    <a:lnTo>
                      <a:pt x="0" y="327"/>
                    </a:lnTo>
                    <a:close/>
                  </a:path>
                </a:pathLst>
              </a:custGeom>
              <a:solidFill>
                <a:srgbClr val="333F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13" name="Group 12">
            <a:extLst>
              <a:ext uri="{FF2B5EF4-FFF2-40B4-BE49-F238E27FC236}">
                <a16:creationId xmlns:a16="http://schemas.microsoft.com/office/drawing/2014/main" id="{BDA63D3C-E4C5-432A-AB42-8D9D5ABAF86E}"/>
              </a:ext>
            </a:extLst>
          </p:cNvPr>
          <p:cNvGrpSpPr/>
          <p:nvPr/>
        </p:nvGrpSpPr>
        <p:grpSpPr>
          <a:xfrm>
            <a:off x="4149972" y="1407514"/>
            <a:ext cx="2698379" cy="530778"/>
            <a:chOff x="4149972" y="1407514"/>
            <a:chExt cx="2698379" cy="530778"/>
          </a:xfrm>
        </p:grpSpPr>
        <p:sp>
          <p:nvSpPr>
            <p:cNvPr id="73" name="TextBox 72">
              <a:extLst>
                <a:ext uri="{FF2B5EF4-FFF2-40B4-BE49-F238E27FC236}">
                  <a16:creationId xmlns:a16="http://schemas.microsoft.com/office/drawing/2014/main" id="{93A8A8FE-883B-4230-80DF-354BF5DF0825}"/>
                </a:ext>
              </a:extLst>
            </p:cNvPr>
            <p:cNvSpPr txBox="1"/>
            <p:nvPr/>
          </p:nvSpPr>
          <p:spPr>
            <a:xfrm>
              <a:off x="4619877" y="1415072"/>
              <a:ext cx="2228474" cy="523220"/>
            </a:xfrm>
            <a:prstGeom prst="rect">
              <a:avLst/>
            </a:prstGeom>
            <a:noFill/>
          </p:spPr>
          <p:txBody>
            <a:bodyPr wrap="square" rtlCol="0" anchor="b">
              <a:spAutoFit/>
            </a:bodyPr>
            <a:lstStyle/>
            <a:p>
              <a:r>
                <a:rPr lang="en-GB" sz="2800" b="1" dirty="0"/>
                <a:t>C</a:t>
              </a:r>
              <a:r>
                <a:rPr lang="en-GB" b="1" dirty="0"/>
                <a:t>linical history</a:t>
              </a:r>
              <a:endParaRPr lang="en-US" b="1" dirty="0"/>
            </a:p>
          </p:txBody>
        </p:sp>
        <p:grpSp>
          <p:nvGrpSpPr>
            <p:cNvPr id="91" name="Group 90">
              <a:extLst>
                <a:ext uri="{FF2B5EF4-FFF2-40B4-BE49-F238E27FC236}">
                  <a16:creationId xmlns:a16="http://schemas.microsoft.com/office/drawing/2014/main" id="{A479E0DA-5B14-4CAE-AE13-F10CA8103F71}"/>
                </a:ext>
              </a:extLst>
            </p:cNvPr>
            <p:cNvGrpSpPr/>
            <p:nvPr/>
          </p:nvGrpSpPr>
          <p:grpSpPr>
            <a:xfrm>
              <a:off x="4149972" y="1407514"/>
              <a:ext cx="522288" cy="522288"/>
              <a:chOff x="4492626" y="-879475"/>
              <a:chExt cx="522288" cy="522288"/>
            </a:xfrm>
          </p:grpSpPr>
          <p:sp>
            <p:nvSpPr>
              <p:cNvPr id="92" name="Freeform 5">
                <a:extLst>
                  <a:ext uri="{FF2B5EF4-FFF2-40B4-BE49-F238E27FC236}">
                    <a16:creationId xmlns:a16="http://schemas.microsoft.com/office/drawing/2014/main" id="{1F643872-A822-4353-AAEF-BA712753E3A3}"/>
                  </a:ext>
                </a:extLst>
              </p:cNvPr>
              <p:cNvSpPr>
                <a:spLocks noEditPoints="1"/>
              </p:cNvSpPr>
              <p:nvPr/>
            </p:nvSpPr>
            <p:spPr bwMode="auto">
              <a:xfrm>
                <a:off x="4492626" y="-879475"/>
                <a:ext cx="522288" cy="522288"/>
              </a:xfrm>
              <a:custGeom>
                <a:avLst/>
                <a:gdLst>
                  <a:gd name="T0" fmla="*/ 997 w 1082"/>
                  <a:gd name="T1" fmla="*/ 828 h 1083"/>
                  <a:gd name="T2" fmla="*/ 997 w 1082"/>
                  <a:gd name="T3" fmla="*/ 828 h 1083"/>
                  <a:gd name="T4" fmla="*/ 891 w 1082"/>
                  <a:gd name="T5" fmla="*/ 803 h 1083"/>
                  <a:gd name="T6" fmla="*/ 849 w 1082"/>
                  <a:gd name="T7" fmla="*/ 850 h 1083"/>
                  <a:gd name="T8" fmla="*/ 849 w 1082"/>
                  <a:gd name="T9" fmla="*/ 850 h 1083"/>
                  <a:gd name="T10" fmla="*/ 802 w 1082"/>
                  <a:gd name="T11" fmla="*/ 891 h 1083"/>
                  <a:gd name="T12" fmla="*/ 827 w 1082"/>
                  <a:gd name="T13" fmla="*/ 998 h 1083"/>
                  <a:gd name="T14" fmla="*/ 912 w 1082"/>
                  <a:gd name="T15" fmla="*/ 1083 h 1083"/>
                  <a:gd name="T16" fmla="*/ 1082 w 1082"/>
                  <a:gd name="T17" fmla="*/ 913 h 1083"/>
                  <a:gd name="T18" fmla="*/ 997 w 1082"/>
                  <a:gd name="T19" fmla="*/ 828 h 1083"/>
                  <a:gd name="T20" fmla="*/ 708 w 1082"/>
                  <a:gd name="T21" fmla="*/ 708 h 1083"/>
                  <a:gd name="T22" fmla="*/ 708 w 1082"/>
                  <a:gd name="T23" fmla="*/ 708 h 1083"/>
                  <a:gd name="T24" fmla="*/ 482 w 1082"/>
                  <a:gd name="T25" fmla="*/ 802 h 1083"/>
                  <a:gd name="T26" fmla="*/ 255 w 1082"/>
                  <a:gd name="T27" fmla="*/ 708 h 1083"/>
                  <a:gd name="T28" fmla="*/ 162 w 1082"/>
                  <a:gd name="T29" fmla="*/ 482 h 1083"/>
                  <a:gd name="T30" fmla="*/ 255 w 1082"/>
                  <a:gd name="T31" fmla="*/ 256 h 1083"/>
                  <a:gd name="T32" fmla="*/ 255 w 1082"/>
                  <a:gd name="T33" fmla="*/ 256 h 1083"/>
                  <a:gd name="T34" fmla="*/ 482 w 1082"/>
                  <a:gd name="T35" fmla="*/ 162 h 1083"/>
                  <a:gd name="T36" fmla="*/ 708 w 1082"/>
                  <a:gd name="T37" fmla="*/ 256 h 1083"/>
                  <a:gd name="T38" fmla="*/ 802 w 1082"/>
                  <a:gd name="T39" fmla="*/ 482 h 1083"/>
                  <a:gd name="T40" fmla="*/ 708 w 1082"/>
                  <a:gd name="T41" fmla="*/ 708 h 1083"/>
                  <a:gd name="T42" fmla="*/ 793 w 1082"/>
                  <a:gd name="T43" fmla="*/ 171 h 1083"/>
                  <a:gd name="T44" fmla="*/ 793 w 1082"/>
                  <a:gd name="T45" fmla="*/ 171 h 1083"/>
                  <a:gd name="T46" fmla="*/ 170 w 1082"/>
                  <a:gd name="T47" fmla="*/ 171 h 1083"/>
                  <a:gd name="T48" fmla="*/ 170 w 1082"/>
                  <a:gd name="T49" fmla="*/ 793 h 1083"/>
                  <a:gd name="T50" fmla="*/ 793 w 1082"/>
                  <a:gd name="T51" fmla="*/ 793 h 1083"/>
                  <a:gd name="T52" fmla="*/ 793 w 1082"/>
                  <a:gd name="T53" fmla="*/ 171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2" h="1083">
                    <a:moveTo>
                      <a:pt x="997" y="828"/>
                    </a:moveTo>
                    <a:lnTo>
                      <a:pt x="997" y="828"/>
                    </a:lnTo>
                    <a:lnTo>
                      <a:pt x="891" y="803"/>
                    </a:lnTo>
                    <a:cubicBezTo>
                      <a:pt x="878" y="819"/>
                      <a:pt x="864" y="835"/>
                      <a:pt x="849" y="850"/>
                    </a:cubicBezTo>
                    <a:cubicBezTo>
                      <a:pt x="849" y="850"/>
                      <a:pt x="849" y="850"/>
                      <a:pt x="849" y="850"/>
                    </a:cubicBezTo>
                    <a:cubicBezTo>
                      <a:pt x="834" y="865"/>
                      <a:pt x="819" y="878"/>
                      <a:pt x="802" y="891"/>
                    </a:cubicBezTo>
                    <a:lnTo>
                      <a:pt x="827" y="998"/>
                    </a:lnTo>
                    <a:lnTo>
                      <a:pt x="912" y="1083"/>
                    </a:lnTo>
                    <a:lnTo>
                      <a:pt x="1082" y="913"/>
                    </a:lnTo>
                    <a:lnTo>
                      <a:pt x="997" y="828"/>
                    </a:lnTo>
                    <a:close/>
                    <a:moveTo>
                      <a:pt x="708" y="708"/>
                    </a:moveTo>
                    <a:lnTo>
                      <a:pt x="708" y="708"/>
                    </a:lnTo>
                    <a:cubicBezTo>
                      <a:pt x="647" y="769"/>
                      <a:pt x="567" y="802"/>
                      <a:pt x="482" y="802"/>
                    </a:cubicBezTo>
                    <a:cubicBezTo>
                      <a:pt x="396" y="802"/>
                      <a:pt x="316" y="769"/>
                      <a:pt x="255" y="708"/>
                    </a:cubicBezTo>
                    <a:cubicBezTo>
                      <a:pt x="195" y="648"/>
                      <a:pt x="162" y="568"/>
                      <a:pt x="162" y="482"/>
                    </a:cubicBezTo>
                    <a:cubicBezTo>
                      <a:pt x="162" y="397"/>
                      <a:pt x="195" y="316"/>
                      <a:pt x="255" y="256"/>
                    </a:cubicBezTo>
                    <a:lnTo>
                      <a:pt x="255" y="256"/>
                    </a:lnTo>
                    <a:cubicBezTo>
                      <a:pt x="316" y="195"/>
                      <a:pt x="396" y="162"/>
                      <a:pt x="482" y="162"/>
                    </a:cubicBezTo>
                    <a:cubicBezTo>
                      <a:pt x="567" y="162"/>
                      <a:pt x="647" y="195"/>
                      <a:pt x="708" y="256"/>
                    </a:cubicBezTo>
                    <a:cubicBezTo>
                      <a:pt x="768" y="316"/>
                      <a:pt x="802" y="397"/>
                      <a:pt x="802" y="482"/>
                    </a:cubicBezTo>
                    <a:cubicBezTo>
                      <a:pt x="802" y="568"/>
                      <a:pt x="768" y="648"/>
                      <a:pt x="708" y="708"/>
                    </a:cubicBezTo>
                    <a:close/>
                    <a:moveTo>
                      <a:pt x="793" y="171"/>
                    </a:moveTo>
                    <a:lnTo>
                      <a:pt x="793" y="171"/>
                    </a:lnTo>
                    <a:cubicBezTo>
                      <a:pt x="621" y="0"/>
                      <a:pt x="342" y="0"/>
                      <a:pt x="170" y="171"/>
                    </a:cubicBezTo>
                    <a:cubicBezTo>
                      <a:pt x="0" y="343"/>
                      <a:pt x="0" y="621"/>
                      <a:pt x="170" y="793"/>
                    </a:cubicBezTo>
                    <a:cubicBezTo>
                      <a:pt x="342" y="965"/>
                      <a:pt x="621" y="965"/>
                      <a:pt x="793" y="793"/>
                    </a:cubicBezTo>
                    <a:cubicBezTo>
                      <a:pt x="964" y="621"/>
                      <a:pt x="964" y="343"/>
                      <a:pt x="793" y="171"/>
                    </a:cubicBezTo>
                    <a:close/>
                  </a:path>
                </a:pathLst>
              </a:custGeom>
              <a:solidFill>
                <a:srgbClr val="333F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6">
                <a:extLst>
                  <a:ext uri="{FF2B5EF4-FFF2-40B4-BE49-F238E27FC236}">
                    <a16:creationId xmlns:a16="http://schemas.microsoft.com/office/drawing/2014/main" id="{CDB1C2D5-2A25-42E1-9A80-60ED43E5C7DE}"/>
                  </a:ext>
                </a:extLst>
              </p:cNvPr>
              <p:cNvSpPr>
                <a:spLocks/>
              </p:cNvSpPr>
              <p:nvPr/>
            </p:nvSpPr>
            <p:spPr bwMode="auto">
              <a:xfrm>
                <a:off x="4697413" y="-587375"/>
                <a:ext cx="57150" cy="57150"/>
              </a:xfrm>
              <a:custGeom>
                <a:avLst/>
                <a:gdLst>
                  <a:gd name="T0" fmla="*/ 60 w 120"/>
                  <a:gd name="T1" fmla="*/ 120 h 120"/>
                  <a:gd name="T2" fmla="*/ 60 w 120"/>
                  <a:gd name="T3" fmla="*/ 120 h 120"/>
                  <a:gd name="T4" fmla="*/ 0 w 120"/>
                  <a:gd name="T5" fmla="*/ 60 h 120"/>
                  <a:gd name="T6" fmla="*/ 60 w 120"/>
                  <a:gd name="T7" fmla="*/ 0 h 120"/>
                  <a:gd name="T8" fmla="*/ 120 w 120"/>
                  <a:gd name="T9" fmla="*/ 60 h 120"/>
                  <a:gd name="T10" fmla="*/ 60 w 120"/>
                  <a:gd name="T11" fmla="*/ 120 h 120"/>
                </a:gdLst>
                <a:ahLst/>
                <a:cxnLst>
                  <a:cxn ang="0">
                    <a:pos x="T0" y="T1"/>
                  </a:cxn>
                  <a:cxn ang="0">
                    <a:pos x="T2" y="T3"/>
                  </a:cxn>
                  <a:cxn ang="0">
                    <a:pos x="T4" y="T5"/>
                  </a:cxn>
                  <a:cxn ang="0">
                    <a:pos x="T6" y="T7"/>
                  </a:cxn>
                  <a:cxn ang="0">
                    <a:pos x="T8" y="T9"/>
                  </a:cxn>
                  <a:cxn ang="0">
                    <a:pos x="T10" y="T11"/>
                  </a:cxn>
                </a:cxnLst>
                <a:rect l="0" t="0" r="r" b="b"/>
                <a:pathLst>
                  <a:path w="120" h="120">
                    <a:moveTo>
                      <a:pt x="60" y="120"/>
                    </a:moveTo>
                    <a:lnTo>
                      <a:pt x="60" y="120"/>
                    </a:lnTo>
                    <a:cubicBezTo>
                      <a:pt x="26" y="120"/>
                      <a:pt x="0" y="94"/>
                      <a:pt x="0" y="60"/>
                    </a:cubicBezTo>
                    <a:cubicBezTo>
                      <a:pt x="0" y="27"/>
                      <a:pt x="26" y="0"/>
                      <a:pt x="60" y="0"/>
                    </a:cubicBezTo>
                    <a:cubicBezTo>
                      <a:pt x="93" y="0"/>
                      <a:pt x="120" y="27"/>
                      <a:pt x="120" y="60"/>
                    </a:cubicBezTo>
                    <a:cubicBezTo>
                      <a:pt x="120" y="94"/>
                      <a:pt x="93" y="120"/>
                      <a:pt x="60" y="12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7">
                <a:extLst>
                  <a:ext uri="{FF2B5EF4-FFF2-40B4-BE49-F238E27FC236}">
                    <a16:creationId xmlns:a16="http://schemas.microsoft.com/office/drawing/2014/main" id="{90EA0377-C2E3-4959-9C43-4D2257BDCA2C}"/>
                  </a:ext>
                </a:extLst>
              </p:cNvPr>
              <p:cNvSpPr>
                <a:spLocks/>
              </p:cNvSpPr>
              <p:nvPr/>
            </p:nvSpPr>
            <p:spPr bwMode="auto">
              <a:xfrm>
                <a:off x="4676776" y="-765175"/>
                <a:ext cx="96838" cy="155575"/>
              </a:xfrm>
              <a:custGeom>
                <a:avLst/>
                <a:gdLst>
                  <a:gd name="T0" fmla="*/ 194 w 200"/>
                  <a:gd name="T1" fmla="*/ 133 h 320"/>
                  <a:gd name="T2" fmla="*/ 194 w 200"/>
                  <a:gd name="T3" fmla="*/ 133 h 320"/>
                  <a:gd name="T4" fmla="*/ 137 w 200"/>
                  <a:gd name="T5" fmla="*/ 293 h 320"/>
                  <a:gd name="T6" fmla="*/ 137 w 200"/>
                  <a:gd name="T7" fmla="*/ 293 h 320"/>
                  <a:gd name="T8" fmla="*/ 100 w 200"/>
                  <a:gd name="T9" fmla="*/ 320 h 320"/>
                  <a:gd name="T10" fmla="*/ 62 w 200"/>
                  <a:gd name="T11" fmla="*/ 293 h 320"/>
                  <a:gd name="T12" fmla="*/ 62 w 200"/>
                  <a:gd name="T13" fmla="*/ 293 h 320"/>
                  <a:gd name="T14" fmla="*/ 5 w 200"/>
                  <a:gd name="T15" fmla="*/ 133 h 320"/>
                  <a:gd name="T16" fmla="*/ 5 w 200"/>
                  <a:gd name="T17" fmla="*/ 133 h 320"/>
                  <a:gd name="T18" fmla="*/ 0 w 200"/>
                  <a:gd name="T19" fmla="*/ 100 h 320"/>
                  <a:gd name="T20" fmla="*/ 100 w 200"/>
                  <a:gd name="T21" fmla="*/ 0 h 320"/>
                  <a:gd name="T22" fmla="*/ 200 w 200"/>
                  <a:gd name="T23" fmla="*/ 100 h 320"/>
                  <a:gd name="T24" fmla="*/ 194 w 200"/>
                  <a:gd name="T25" fmla="*/ 133 h 320"/>
                  <a:gd name="T26" fmla="*/ 194 w 200"/>
                  <a:gd name="T27" fmla="*/ 13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320">
                    <a:moveTo>
                      <a:pt x="194" y="133"/>
                    </a:moveTo>
                    <a:lnTo>
                      <a:pt x="194" y="133"/>
                    </a:lnTo>
                    <a:cubicBezTo>
                      <a:pt x="153" y="247"/>
                      <a:pt x="153" y="247"/>
                      <a:pt x="137" y="293"/>
                    </a:cubicBezTo>
                    <a:lnTo>
                      <a:pt x="137" y="293"/>
                    </a:lnTo>
                    <a:cubicBezTo>
                      <a:pt x="132" y="309"/>
                      <a:pt x="117" y="320"/>
                      <a:pt x="100" y="320"/>
                    </a:cubicBezTo>
                    <a:cubicBezTo>
                      <a:pt x="82" y="320"/>
                      <a:pt x="67" y="309"/>
                      <a:pt x="62" y="293"/>
                    </a:cubicBezTo>
                    <a:lnTo>
                      <a:pt x="62" y="293"/>
                    </a:lnTo>
                    <a:cubicBezTo>
                      <a:pt x="46" y="247"/>
                      <a:pt x="46" y="247"/>
                      <a:pt x="5" y="133"/>
                    </a:cubicBezTo>
                    <a:lnTo>
                      <a:pt x="5" y="133"/>
                    </a:lnTo>
                    <a:cubicBezTo>
                      <a:pt x="2" y="123"/>
                      <a:pt x="0" y="112"/>
                      <a:pt x="0" y="100"/>
                    </a:cubicBezTo>
                    <a:cubicBezTo>
                      <a:pt x="0" y="45"/>
                      <a:pt x="44" y="0"/>
                      <a:pt x="100" y="0"/>
                    </a:cubicBezTo>
                    <a:cubicBezTo>
                      <a:pt x="155" y="0"/>
                      <a:pt x="200" y="45"/>
                      <a:pt x="200" y="100"/>
                    </a:cubicBezTo>
                    <a:cubicBezTo>
                      <a:pt x="200" y="112"/>
                      <a:pt x="197" y="123"/>
                      <a:pt x="194" y="133"/>
                    </a:cubicBezTo>
                    <a:lnTo>
                      <a:pt x="194" y="13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16" name="Group 15">
            <a:extLst>
              <a:ext uri="{FF2B5EF4-FFF2-40B4-BE49-F238E27FC236}">
                <a16:creationId xmlns:a16="http://schemas.microsoft.com/office/drawing/2014/main" id="{07AF9207-C60E-45EE-96DE-59E27623E5D3}"/>
              </a:ext>
            </a:extLst>
          </p:cNvPr>
          <p:cNvGrpSpPr/>
          <p:nvPr/>
        </p:nvGrpSpPr>
        <p:grpSpPr>
          <a:xfrm>
            <a:off x="6284353" y="2290911"/>
            <a:ext cx="5725747" cy="3612256"/>
            <a:chOff x="6284353" y="2290911"/>
            <a:chExt cx="5725747" cy="3612256"/>
          </a:xfrm>
        </p:grpSpPr>
        <p:sp>
          <p:nvSpPr>
            <p:cNvPr id="162" name="Content Placeholder 2">
              <a:extLst>
                <a:ext uri="{FF2B5EF4-FFF2-40B4-BE49-F238E27FC236}">
                  <a16:creationId xmlns:a16="http://schemas.microsoft.com/office/drawing/2014/main" id="{8778967F-F8DA-4990-834B-C2D926EED9EC}"/>
                </a:ext>
              </a:extLst>
            </p:cNvPr>
            <p:cNvSpPr txBox="1">
              <a:spLocks/>
            </p:cNvSpPr>
            <p:nvPr/>
          </p:nvSpPr>
          <p:spPr bwMode="auto">
            <a:xfrm>
              <a:off x="6624440" y="5386982"/>
              <a:ext cx="5385660" cy="51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85750" indent="-285750" algn="l" rtl="0" eaLnBrk="0" fontAlgn="base" hangingPunct="0">
                <a:spcBef>
                  <a:spcPct val="75000"/>
                </a:spcBef>
                <a:spcAft>
                  <a:spcPct val="0"/>
                </a:spcAft>
                <a:buSzPct val="100000"/>
                <a:buFont typeface="Arial" pitchFamily="34" charset="0"/>
                <a:buChar char="•"/>
                <a:defRPr sz="2000">
                  <a:solidFill>
                    <a:schemeClr val="tx1"/>
                  </a:solidFill>
                  <a:latin typeface="+mn-lt"/>
                  <a:ea typeface="+mn-ea"/>
                  <a:cs typeface="+mn-cs"/>
                </a:defRPr>
              </a:lvl1pPr>
              <a:lvl2pPr marL="763588" indent="-287338" algn="l" rtl="0" eaLnBrk="0" fontAlgn="base" hangingPunct="0">
                <a:spcBef>
                  <a:spcPct val="30000"/>
                </a:spcBef>
                <a:spcAft>
                  <a:spcPct val="0"/>
                </a:spcAft>
                <a:buChar char="–"/>
                <a:defRPr sz="2000">
                  <a:solidFill>
                    <a:schemeClr val="tx1"/>
                  </a:solidFill>
                  <a:latin typeface="+mn-lt"/>
                </a:defRPr>
              </a:lvl2pPr>
              <a:lvl3pPr marL="1241425" indent="-287338" algn="l" rtl="0" eaLnBrk="0" fontAlgn="base" hangingPunct="0">
                <a:spcBef>
                  <a:spcPct val="20000"/>
                </a:spcBef>
                <a:spcAft>
                  <a:spcPct val="0"/>
                </a:spcAft>
                <a:buChar char="•"/>
                <a:defRPr sz="2000">
                  <a:solidFill>
                    <a:schemeClr val="tx1"/>
                  </a:solidFill>
                  <a:latin typeface="+mn-lt"/>
                </a:defRPr>
              </a:lvl3pPr>
              <a:lvl4pPr marL="1719263" indent="-287338" algn="l" rtl="0" eaLnBrk="0" fontAlgn="base" hangingPunct="0">
                <a:spcBef>
                  <a:spcPct val="20000"/>
                </a:spcBef>
                <a:spcAft>
                  <a:spcPct val="0"/>
                </a:spcAft>
                <a:buChar char="–"/>
                <a:defRPr sz="2000">
                  <a:solidFill>
                    <a:schemeClr val="tx1"/>
                  </a:solidFill>
                  <a:latin typeface="+mn-lt"/>
                </a:defRPr>
              </a:lvl4pPr>
              <a:lvl5pPr marL="2195513" indent="-285750" algn="l" rtl="0" eaLnBrk="0" fontAlgn="base" hangingPunct="0">
                <a:spcBef>
                  <a:spcPct val="20000"/>
                </a:spcBef>
                <a:spcAft>
                  <a:spcPct val="0"/>
                </a:spcAft>
                <a:buChar char="»"/>
                <a:defRPr sz="2000">
                  <a:solidFill>
                    <a:schemeClr val="tx1"/>
                  </a:solidFill>
                  <a:latin typeface="+mn-lt"/>
                </a:defRPr>
              </a:lvl5pPr>
              <a:lvl6pPr marL="2652713" indent="-285750" algn="l" rtl="0" eaLnBrk="0" fontAlgn="base" hangingPunct="0">
                <a:spcBef>
                  <a:spcPct val="20000"/>
                </a:spcBef>
                <a:spcAft>
                  <a:spcPct val="0"/>
                </a:spcAft>
                <a:buChar char="»"/>
                <a:defRPr sz="2000">
                  <a:solidFill>
                    <a:schemeClr val="tx1"/>
                  </a:solidFill>
                  <a:latin typeface="+mn-lt"/>
                </a:defRPr>
              </a:lvl6pPr>
              <a:lvl7pPr marL="3109913" indent="-285750" algn="l" rtl="0" eaLnBrk="0" fontAlgn="base" hangingPunct="0">
                <a:spcBef>
                  <a:spcPct val="20000"/>
                </a:spcBef>
                <a:spcAft>
                  <a:spcPct val="0"/>
                </a:spcAft>
                <a:buChar char="»"/>
                <a:defRPr sz="2000">
                  <a:solidFill>
                    <a:schemeClr val="tx1"/>
                  </a:solidFill>
                  <a:latin typeface="+mn-lt"/>
                </a:defRPr>
              </a:lvl7pPr>
              <a:lvl8pPr marL="3567113" indent="-285750" algn="l" rtl="0" eaLnBrk="0" fontAlgn="base" hangingPunct="0">
                <a:spcBef>
                  <a:spcPct val="20000"/>
                </a:spcBef>
                <a:spcAft>
                  <a:spcPct val="0"/>
                </a:spcAft>
                <a:buChar char="»"/>
                <a:defRPr sz="2000">
                  <a:solidFill>
                    <a:schemeClr val="tx1"/>
                  </a:solidFill>
                  <a:latin typeface="+mn-lt"/>
                </a:defRPr>
              </a:lvl8pPr>
              <a:lvl9pPr marL="4024313" indent="-285750" algn="l" rtl="0" eaLnBrk="0" fontAlgn="base" hangingPunct="0">
                <a:spcBef>
                  <a:spcPct val="20000"/>
                </a:spcBef>
                <a:spcAft>
                  <a:spcPct val="0"/>
                </a:spcAft>
                <a:buChar char="»"/>
                <a:defRPr sz="2000">
                  <a:solidFill>
                    <a:schemeClr val="tx1"/>
                  </a:solidFill>
                  <a:latin typeface="+mn-lt"/>
                </a:defRPr>
              </a:lvl9pPr>
            </a:lstStyle>
            <a:p>
              <a:pPr marL="0" indent="0">
                <a:lnSpc>
                  <a:spcPct val="90000"/>
                </a:lnSpc>
                <a:spcBef>
                  <a:spcPts val="600"/>
                </a:spcBef>
                <a:spcAft>
                  <a:spcPts val="600"/>
                </a:spcAft>
                <a:buNone/>
              </a:pPr>
              <a:r>
                <a:rPr lang="en-GB" sz="1800" b="1" kern="0" dirty="0"/>
                <a:t>Supports physicians in tailoring stroke prevention in AF patients</a:t>
              </a:r>
            </a:p>
          </p:txBody>
        </p:sp>
        <p:sp>
          <p:nvSpPr>
            <p:cNvPr id="3" name="Rectangle 2">
              <a:extLst>
                <a:ext uri="{FF2B5EF4-FFF2-40B4-BE49-F238E27FC236}">
                  <a16:creationId xmlns:a16="http://schemas.microsoft.com/office/drawing/2014/main" id="{E2BADC35-7D10-46A1-805C-F7512F967CBB}"/>
                </a:ext>
              </a:extLst>
            </p:cNvPr>
            <p:cNvSpPr/>
            <p:nvPr/>
          </p:nvSpPr>
          <p:spPr>
            <a:xfrm>
              <a:off x="6554095" y="2291004"/>
              <a:ext cx="5196876" cy="2708434"/>
            </a:xfrm>
            <a:prstGeom prst="rect">
              <a:avLst/>
            </a:prstGeom>
          </p:spPr>
          <p:txBody>
            <a:bodyPr wrap="square">
              <a:spAutoFit/>
            </a:bodyPr>
            <a:lstStyle/>
            <a:p>
              <a:pPr>
                <a:lnSpc>
                  <a:spcPct val="120000"/>
                </a:lnSpc>
                <a:spcBef>
                  <a:spcPts val="0"/>
                </a:spcBef>
                <a:spcAft>
                  <a:spcPts val="1200"/>
                </a:spcAft>
              </a:pPr>
              <a:r>
                <a:rPr lang="en-GB" sz="1600" b="1" dirty="0"/>
                <a:t>GDF-15</a:t>
              </a:r>
            </a:p>
            <a:p>
              <a:pPr>
                <a:lnSpc>
                  <a:spcPct val="120000"/>
                </a:lnSpc>
                <a:spcBef>
                  <a:spcPts val="0"/>
                </a:spcBef>
                <a:spcAft>
                  <a:spcPts val="1200"/>
                </a:spcAft>
              </a:pPr>
              <a:r>
                <a:rPr lang="en-GB" sz="1600" b="1" dirty="0"/>
                <a:t>Troponin T</a:t>
              </a:r>
            </a:p>
            <a:p>
              <a:pPr>
                <a:lnSpc>
                  <a:spcPct val="120000"/>
                </a:lnSpc>
                <a:spcBef>
                  <a:spcPts val="0"/>
                </a:spcBef>
                <a:spcAft>
                  <a:spcPts val="1200"/>
                </a:spcAft>
              </a:pPr>
              <a:r>
                <a:rPr lang="en-GB" sz="1600" b="1" dirty="0"/>
                <a:t>Age</a:t>
              </a:r>
            </a:p>
            <a:p>
              <a:pPr>
                <a:lnSpc>
                  <a:spcPct val="120000"/>
                </a:lnSpc>
                <a:spcBef>
                  <a:spcPts val="0"/>
                </a:spcBef>
                <a:spcAft>
                  <a:spcPts val="1200"/>
                </a:spcAft>
              </a:pPr>
              <a:r>
                <a:rPr lang="en-GB" sz="1600" b="1" dirty="0"/>
                <a:t>Haemoglobin</a:t>
              </a:r>
            </a:p>
            <a:p>
              <a:pPr>
                <a:lnSpc>
                  <a:spcPct val="120000"/>
                </a:lnSpc>
                <a:spcBef>
                  <a:spcPts val="0"/>
                </a:spcBef>
                <a:spcAft>
                  <a:spcPts val="1200"/>
                </a:spcAft>
              </a:pPr>
              <a:r>
                <a:rPr lang="en-GB" sz="1600" b="1" dirty="0"/>
                <a:t>Previous bleeding</a:t>
              </a:r>
              <a:endParaRPr lang="en-US" sz="1600" b="1" dirty="0"/>
            </a:p>
            <a:p>
              <a:r>
                <a:rPr lang="en-US" sz="1200" dirty="0"/>
                <a:t>Contains 91.3% of the prognostic information provided by all included clinical and biomarker variables.</a:t>
              </a:r>
            </a:p>
          </p:txBody>
        </p:sp>
        <p:sp>
          <p:nvSpPr>
            <p:cNvPr id="80" name="Freeform 48">
              <a:extLst>
                <a:ext uri="{FF2B5EF4-FFF2-40B4-BE49-F238E27FC236}">
                  <a16:creationId xmlns:a16="http://schemas.microsoft.com/office/drawing/2014/main" id="{4EB6384D-EC83-4510-AFA4-CAE3975AC1B2}"/>
                </a:ext>
              </a:extLst>
            </p:cNvPr>
            <p:cNvSpPr>
              <a:spLocks noEditPoints="1"/>
            </p:cNvSpPr>
            <p:nvPr/>
          </p:nvSpPr>
          <p:spPr bwMode="auto">
            <a:xfrm>
              <a:off x="6303713" y="3291886"/>
              <a:ext cx="204591" cy="188853"/>
            </a:xfrm>
            <a:custGeom>
              <a:avLst/>
              <a:gdLst>
                <a:gd name="T0" fmla="*/ 960 w 1040"/>
                <a:gd name="T1" fmla="*/ 866 h 960"/>
                <a:gd name="T2" fmla="*/ 93 w 1040"/>
                <a:gd name="T3" fmla="*/ 880 h 960"/>
                <a:gd name="T4" fmla="*/ 80 w 1040"/>
                <a:gd name="T5" fmla="*/ 253 h 960"/>
                <a:gd name="T6" fmla="*/ 946 w 1040"/>
                <a:gd name="T7" fmla="*/ 240 h 960"/>
                <a:gd name="T8" fmla="*/ 960 w 1040"/>
                <a:gd name="T9" fmla="*/ 866 h 960"/>
                <a:gd name="T10" fmla="*/ 260 w 1040"/>
                <a:gd name="T11" fmla="*/ 60 h 960"/>
                <a:gd name="T12" fmla="*/ 260 w 1040"/>
                <a:gd name="T13" fmla="*/ 180 h 960"/>
                <a:gd name="T14" fmla="*/ 260 w 1040"/>
                <a:gd name="T15" fmla="*/ 60 h 960"/>
                <a:gd name="T16" fmla="*/ 793 w 1040"/>
                <a:gd name="T17" fmla="*/ 60 h 960"/>
                <a:gd name="T18" fmla="*/ 793 w 1040"/>
                <a:gd name="T19" fmla="*/ 180 h 960"/>
                <a:gd name="T20" fmla="*/ 793 w 1040"/>
                <a:gd name="T21" fmla="*/ 60 h 960"/>
                <a:gd name="T22" fmla="*/ 1000 w 1040"/>
                <a:gd name="T23" fmla="*/ 0 h 960"/>
                <a:gd name="T24" fmla="*/ 0 w 1040"/>
                <a:gd name="T25" fmla="*/ 40 h 960"/>
                <a:gd name="T26" fmla="*/ 40 w 1040"/>
                <a:gd name="T27" fmla="*/ 960 h 960"/>
                <a:gd name="T28" fmla="*/ 1040 w 1040"/>
                <a:gd name="T29" fmla="*/ 920 h 960"/>
                <a:gd name="T30" fmla="*/ 1000 w 1040"/>
                <a:gd name="T31" fmla="*/ 0 h 960"/>
                <a:gd name="T32" fmla="*/ 693 w 1040"/>
                <a:gd name="T33" fmla="*/ 520 h 960"/>
                <a:gd name="T34" fmla="*/ 893 w 1040"/>
                <a:gd name="T35" fmla="*/ 320 h 960"/>
                <a:gd name="T36" fmla="*/ 693 w 1040"/>
                <a:gd name="T37" fmla="*/ 520 h 960"/>
                <a:gd name="T38" fmla="*/ 753 w 1040"/>
                <a:gd name="T39" fmla="*/ 660 h 960"/>
                <a:gd name="T40" fmla="*/ 833 w 1040"/>
                <a:gd name="T41" fmla="*/ 740 h 960"/>
                <a:gd name="T42" fmla="*/ 753 w 1040"/>
                <a:gd name="T43" fmla="*/ 660 h 960"/>
                <a:gd name="T44" fmla="*/ 693 w 1040"/>
                <a:gd name="T45" fmla="*/ 800 h 960"/>
                <a:gd name="T46" fmla="*/ 893 w 1040"/>
                <a:gd name="T47" fmla="*/ 600 h 960"/>
                <a:gd name="T48" fmla="*/ 693 w 1040"/>
                <a:gd name="T49" fmla="*/ 800 h 960"/>
                <a:gd name="T50" fmla="*/ 426 w 1040"/>
                <a:gd name="T51" fmla="*/ 520 h 960"/>
                <a:gd name="T52" fmla="*/ 626 w 1040"/>
                <a:gd name="T53" fmla="*/ 320 h 960"/>
                <a:gd name="T54" fmla="*/ 426 w 1040"/>
                <a:gd name="T55" fmla="*/ 520 h 960"/>
                <a:gd name="T56" fmla="*/ 160 w 1040"/>
                <a:gd name="T57" fmla="*/ 520 h 960"/>
                <a:gd name="T58" fmla="*/ 360 w 1040"/>
                <a:gd name="T59" fmla="*/ 320 h 960"/>
                <a:gd name="T60" fmla="*/ 160 w 1040"/>
                <a:gd name="T61" fmla="*/ 520 h 960"/>
                <a:gd name="T62" fmla="*/ 160 w 1040"/>
                <a:gd name="T63" fmla="*/ 800 h 960"/>
                <a:gd name="T64" fmla="*/ 360 w 1040"/>
                <a:gd name="T65" fmla="*/ 600 h 960"/>
                <a:gd name="T66" fmla="*/ 160 w 1040"/>
                <a:gd name="T67" fmla="*/ 800 h 960"/>
                <a:gd name="T68" fmla="*/ 426 w 1040"/>
                <a:gd name="T69" fmla="*/ 800 h 960"/>
                <a:gd name="T70" fmla="*/ 626 w 1040"/>
                <a:gd name="T71" fmla="*/ 600 h 960"/>
                <a:gd name="T72" fmla="*/ 426 w 1040"/>
                <a:gd name="T73" fmla="*/ 80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0" h="960">
                  <a:moveTo>
                    <a:pt x="960" y="866"/>
                  </a:moveTo>
                  <a:lnTo>
                    <a:pt x="960" y="866"/>
                  </a:lnTo>
                  <a:cubicBezTo>
                    <a:pt x="960" y="874"/>
                    <a:pt x="954" y="880"/>
                    <a:pt x="946" y="880"/>
                  </a:cubicBezTo>
                  <a:lnTo>
                    <a:pt x="93" y="880"/>
                  </a:lnTo>
                  <a:cubicBezTo>
                    <a:pt x="86" y="880"/>
                    <a:pt x="80" y="874"/>
                    <a:pt x="80" y="866"/>
                  </a:cubicBezTo>
                  <a:lnTo>
                    <a:pt x="80" y="253"/>
                  </a:lnTo>
                  <a:cubicBezTo>
                    <a:pt x="80" y="246"/>
                    <a:pt x="86" y="240"/>
                    <a:pt x="93" y="240"/>
                  </a:cubicBezTo>
                  <a:lnTo>
                    <a:pt x="946" y="240"/>
                  </a:lnTo>
                  <a:cubicBezTo>
                    <a:pt x="954" y="240"/>
                    <a:pt x="960" y="246"/>
                    <a:pt x="960" y="253"/>
                  </a:cubicBezTo>
                  <a:lnTo>
                    <a:pt x="960" y="866"/>
                  </a:lnTo>
                  <a:close/>
                  <a:moveTo>
                    <a:pt x="260" y="60"/>
                  </a:moveTo>
                  <a:lnTo>
                    <a:pt x="260" y="60"/>
                  </a:lnTo>
                  <a:cubicBezTo>
                    <a:pt x="293" y="60"/>
                    <a:pt x="320" y="86"/>
                    <a:pt x="320" y="120"/>
                  </a:cubicBezTo>
                  <a:cubicBezTo>
                    <a:pt x="320" y="153"/>
                    <a:pt x="293" y="180"/>
                    <a:pt x="260" y="180"/>
                  </a:cubicBezTo>
                  <a:cubicBezTo>
                    <a:pt x="227" y="180"/>
                    <a:pt x="200" y="153"/>
                    <a:pt x="200" y="120"/>
                  </a:cubicBezTo>
                  <a:cubicBezTo>
                    <a:pt x="200" y="86"/>
                    <a:pt x="227" y="60"/>
                    <a:pt x="260" y="60"/>
                  </a:cubicBezTo>
                  <a:close/>
                  <a:moveTo>
                    <a:pt x="793" y="60"/>
                  </a:moveTo>
                  <a:lnTo>
                    <a:pt x="793" y="60"/>
                  </a:lnTo>
                  <a:cubicBezTo>
                    <a:pt x="826" y="60"/>
                    <a:pt x="853" y="86"/>
                    <a:pt x="853" y="120"/>
                  </a:cubicBezTo>
                  <a:cubicBezTo>
                    <a:pt x="853" y="153"/>
                    <a:pt x="826" y="180"/>
                    <a:pt x="793" y="180"/>
                  </a:cubicBezTo>
                  <a:cubicBezTo>
                    <a:pt x="760" y="180"/>
                    <a:pt x="733" y="153"/>
                    <a:pt x="733" y="120"/>
                  </a:cubicBezTo>
                  <a:cubicBezTo>
                    <a:pt x="733" y="86"/>
                    <a:pt x="760" y="60"/>
                    <a:pt x="793" y="60"/>
                  </a:cubicBezTo>
                  <a:close/>
                  <a:moveTo>
                    <a:pt x="1000" y="0"/>
                  </a:moveTo>
                  <a:lnTo>
                    <a:pt x="1000" y="0"/>
                  </a:lnTo>
                  <a:lnTo>
                    <a:pt x="40" y="0"/>
                  </a:lnTo>
                  <a:cubicBezTo>
                    <a:pt x="18" y="0"/>
                    <a:pt x="0" y="18"/>
                    <a:pt x="0" y="40"/>
                  </a:cubicBezTo>
                  <a:lnTo>
                    <a:pt x="0" y="920"/>
                  </a:lnTo>
                  <a:cubicBezTo>
                    <a:pt x="0" y="942"/>
                    <a:pt x="18" y="960"/>
                    <a:pt x="40" y="960"/>
                  </a:cubicBezTo>
                  <a:lnTo>
                    <a:pt x="1000" y="960"/>
                  </a:lnTo>
                  <a:cubicBezTo>
                    <a:pt x="1022" y="960"/>
                    <a:pt x="1040" y="942"/>
                    <a:pt x="1040" y="920"/>
                  </a:cubicBezTo>
                  <a:lnTo>
                    <a:pt x="1040" y="40"/>
                  </a:lnTo>
                  <a:cubicBezTo>
                    <a:pt x="1040" y="18"/>
                    <a:pt x="1022" y="0"/>
                    <a:pt x="1000" y="0"/>
                  </a:cubicBezTo>
                  <a:close/>
                  <a:moveTo>
                    <a:pt x="693" y="520"/>
                  </a:moveTo>
                  <a:lnTo>
                    <a:pt x="693" y="520"/>
                  </a:lnTo>
                  <a:lnTo>
                    <a:pt x="893" y="520"/>
                  </a:lnTo>
                  <a:lnTo>
                    <a:pt x="893" y="320"/>
                  </a:lnTo>
                  <a:lnTo>
                    <a:pt x="693" y="320"/>
                  </a:lnTo>
                  <a:lnTo>
                    <a:pt x="693" y="520"/>
                  </a:lnTo>
                  <a:close/>
                  <a:moveTo>
                    <a:pt x="753" y="660"/>
                  </a:moveTo>
                  <a:lnTo>
                    <a:pt x="753" y="660"/>
                  </a:lnTo>
                  <a:lnTo>
                    <a:pt x="833" y="660"/>
                  </a:lnTo>
                  <a:lnTo>
                    <a:pt x="833" y="740"/>
                  </a:lnTo>
                  <a:lnTo>
                    <a:pt x="753" y="740"/>
                  </a:lnTo>
                  <a:lnTo>
                    <a:pt x="753" y="660"/>
                  </a:lnTo>
                  <a:close/>
                  <a:moveTo>
                    <a:pt x="693" y="800"/>
                  </a:moveTo>
                  <a:lnTo>
                    <a:pt x="693" y="800"/>
                  </a:lnTo>
                  <a:lnTo>
                    <a:pt x="893" y="800"/>
                  </a:lnTo>
                  <a:lnTo>
                    <a:pt x="893" y="600"/>
                  </a:lnTo>
                  <a:lnTo>
                    <a:pt x="693" y="600"/>
                  </a:lnTo>
                  <a:lnTo>
                    <a:pt x="693" y="800"/>
                  </a:lnTo>
                  <a:close/>
                  <a:moveTo>
                    <a:pt x="426" y="520"/>
                  </a:moveTo>
                  <a:lnTo>
                    <a:pt x="426" y="520"/>
                  </a:lnTo>
                  <a:lnTo>
                    <a:pt x="626" y="520"/>
                  </a:lnTo>
                  <a:lnTo>
                    <a:pt x="626" y="320"/>
                  </a:lnTo>
                  <a:lnTo>
                    <a:pt x="426" y="320"/>
                  </a:lnTo>
                  <a:lnTo>
                    <a:pt x="426" y="520"/>
                  </a:lnTo>
                  <a:close/>
                  <a:moveTo>
                    <a:pt x="160" y="520"/>
                  </a:moveTo>
                  <a:lnTo>
                    <a:pt x="160" y="520"/>
                  </a:lnTo>
                  <a:lnTo>
                    <a:pt x="360" y="520"/>
                  </a:lnTo>
                  <a:lnTo>
                    <a:pt x="360" y="320"/>
                  </a:lnTo>
                  <a:lnTo>
                    <a:pt x="160" y="320"/>
                  </a:lnTo>
                  <a:lnTo>
                    <a:pt x="160" y="520"/>
                  </a:lnTo>
                  <a:close/>
                  <a:moveTo>
                    <a:pt x="160" y="800"/>
                  </a:moveTo>
                  <a:lnTo>
                    <a:pt x="160" y="800"/>
                  </a:lnTo>
                  <a:lnTo>
                    <a:pt x="360" y="800"/>
                  </a:lnTo>
                  <a:lnTo>
                    <a:pt x="360" y="600"/>
                  </a:lnTo>
                  <a:lnTo>
                    <a:pt x="160" y="600"/>
                  </a:lnTo>
                  <a:lnTo>
                    <a:pt x="160" y="800"/>
                  </a:lnTo>
                  <a:close/>
                  <a:moveTo>
                    <a:pt x="426" y="800"/>
                  </a:moveTo>
                  <a:lnTo>
                    <a:pt x="426" y="800"/>
                  </a:lnTo>
                  <a:lnTo>
                    <a:pt x="626" y="800"/>
                  </a:lnTo>
                  <a:lnTo>
                    <a:pt x="626" y="600"/>
                  </a:lnTo>
                  <a:lnTo>
                    <a:pt x="426" y="600"/>
                  </a:lnTo>
                  <a:lnTo>
                    <a:pt x="426" y="80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116380EB-42C9-41E0-8816-6CD90F1381FC}"/>
                </a:ext>
              </a:extLst>
            </p:cNvPr>
            <p:cNvGrpSpPr/>
            <p:nvPr/>
          </p:nvGrpSpPr>
          <p:grpSpPr>
            <a:xfrm>
              <a:off x="6284353" y="2290911"/>
              <a:ext cx="243309" cy="324177"/>
              <a:chOff x="5906320" y="3740027"/>
              <a:chExt cx="243309" cy="324177"/>
            </a:xfrm>
          </p:grpSpPr>
          <p:grpSp>
            <p:nvGrpSpPr>
              <p:cNvPr id="86" name="Group 85">
                <a:extLst>
                  <a:ext uri="{FF2B5EF4-FFF2-40B4-BE49-F238E27FC236}">
                    <a16:creationId xmlns:a16="http://schemas.microsoft.com/office/drawing/2014/main" id="{9CF93DBB-7B42-4D69-A4D0-C091EBBDFF77}"/>
                  </a:ext>
                </a:extLst>
              </p:cNvPr>
              <p:cNvGrpSpPr/>
              <p:nvPr/>
            </p:nvGrpSpPr>
            <p:grpSpPr>
              <a:xfrm>
                <a:off x="5906320" y="3740027"/>
                <a:ext cx="243309" cy="243309"/>
                <a:chOff x="6787852" y="-555625"/>
                <a:chExt cx="533416" cy="533416"/>
              </a:xfrm>
            </p:grpSpPr>
            <p:sp>
              <p:nvSpPr>
                <p:cNvPr id="89" name="Oval 88">
                  <a:extLst>
                    <a:ext uri="{FF2B5EF4-FFF2-40B4-BE49-F238E27FC236}">
                      <a16:creationId xmlns:a16="http://schemas.microsoft.com/office/drawing/2014/main" id="{4EAF52CB-44D5-49C8-A95C-87237F9C7117}"/>
                    </a:ext>
                  </a:extLst>
                </p:cNvPr>
                <p:cNvSpPr/>
                <p:nvPr/>
              </p:nvSpPr>
              <p:spPr>
                <a:xfrm>
                  <a:off x="6879738" y="-463738"/>
                  <a:ext cx="349643" cy="349643"/>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grpSp>
              <p:nvGrpSpPr>
                <p:cNvPr id="90" name="Group 89">
                  <a:extLst>
                    <a:ext uri="{FF2B5EF4-FFF2-40B4-BE49-F238E27FC236}">
                      <a16:creationId xmlns:a16="http://schemas.microsoft.com/office/drawing/2014/main" id="{5B2CC9A7-9028-4237-B38C-BF250F05FF73}"/>
                    </a:ext>
                  </a:extLst>
                </p:cNvPr>
                <p:cNvGrpSpPr/>
                <p:nvPr/>
              </p:nvGrpSpPr>
              <p:grpSpPr>
                <a:xfrm>
                  <a:off x="7054559" y="-555625"/>
                  <a:ext cx="1" cy="533416"/>
                  <a:chOff x="6932415" y="-555625"/>
                  <a:chExt cx="1" cy="533416"/>
                </a:xfrm>
              </p:grpSpPr>
              <p:cxnSp>
                <p:nvCxnSpPr>
                  <p:cNvPr id="103" name="Straight Connector 102">
                    <a:extLst>
                      <a:ext uri="{FF2B5EF4-FFF2-40B4-BE49-F238E27FC236}">
                        <a16:creationId xmlns:a16="http://schemas.microsoft.com/office/drawing/2014/main" id="{61BD06AD-AD7F-44E9-98C7-F28FE9DC7E7F}"/>
                      </a:ext>
                    </a:extLst>
                  </p:cNvPr>
                  <p:cNvCxnSpPr>
                    <a:cxnSpLocks/>
                    <a:endCxn id="89" idx="0"/>
                  </p:cNvCxnSpPr>
                  <p:nvPr/>
                </p:nvCxnSpPr>
                <p:spPr>
                  <a:xfrm>
                    <a:off x="6932415" y="-555625"/>
                    <a:ext cx="1" cy="91887"/>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04" name="Straight Connector 103">
                    <a:extLst>
                      <a:ext uri="{FF2B5EF4-FFF2-40B4-BE49-F238E27FC236}">
                        <a16:creationId xmlns:a16="http://schemas.microsoft.com/office/drawing/2014/main" id="{712757EF-904D-4F74-82AB-4A4F88DE02D6}"/>
                      </a:ext>
                    </a:extLst>
                  </p:cNvPr>
                  <p:cNvCxnSpPr>
                    <a:cxnSpLocks/>
                  </p:cNvCxnSpPr>
                  <p:nvPr/>
                </p:nvCxnSpPr>
                <p:spPr>
                  <a:xfrm>
                    <a:off x="6932415" y="-115746"/>
                    <a:ext cx="1" cy="93537"/>
                  </a:xfrm>
                  <a:prstGeom prst="lin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4" name="Group 93">
                  <a:extLst>
                    <a:ext uri="{FF2B5EF4-FFF2-40B4-BE49-F238E27FC236}">
                      <a16:creationId xmlns:a16="http://schemas.microsoft.com/office/drawing/2014/main" id="{B3C5790E-17DD-487E-879F-FC61B9C4AF80}"/>
                    </a:ext>
                  </a:extLst>
                </p:cNvPr>
                <p:cNvGrpSpPr/>
                <p:nvPr/>
              </p:nvGrpSpPr>
              <p:grpSpPr>
                <a:xfrm rot="5400000">
                  <a:off x="7054559" y="-555625"/>
                  <a:ext cx="1" cy="533416"/>
                  <a:chOff x="6932415" y="-555625"/>
                  <a:chExt cx="1" cy="533416"/>
                </a:xfrm>
              </p:grpSpPr>
              <p:cxnSp>
                <p:nvCxnSpPr>
                  <p:cNvPr id="101" name="Straight Connector 100">
                    <a:extLst>
                      <a:ext uri="{FF2B5EF4-FFF2-40B4-BE49-F238E27FC236}">
                        <a16:creationId xmlns:a16="http://schemas.microsoft.com/office/drawing/2014/main" id="{7C21F480-A3FD-425B-9A96-D8A391DEB5F3}"/>
                      </a:ext>
                    </a:extLst>
                  </p:cNvPr>
                  <p:cNvCxnSpPr>
                    <a:cxnSpLocks/>
                  </p:cNvCxnSpPr>
                  <p:nvPr/>
                </p:nvCxnSpPr>
                <p:spPr>
                  <a:xfrm>
                    <a:off x="6932415" y="-555625"/>
                    <a:ext cx="1" cy="93537"/>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Straight Connector 101">
                    <a:extLst>
                      <a:ext uri="{FF2B5EF4-FFF2-40B4-BE49-F238E27FC236}">
                        <a16:creationId xmlns:a16="http://schemas.microsoft.com/office/drawing/2014/main" id="{0F9E343C-2712-441D-984E-5EE76380DFE3}"/>
                      </a:ext>
                    </a:extLst>
                  </p:cNvPr>
                  <p:cNvCxnSpPr>
                    <a:cxnSpLocks/>
                  </p:cNvCxnSpPr>
                  <p:nvPr/>
                </p:nvCxnSpPr>
                <p:spPr>
                  <a:xfrm>
                    <a:off x="6932415" y="-115746"/>
                    <a:ext cx="1" cy="93537"/>
                  </a:xfrm>
                  <a:prstGeom prst="lin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87" name="Rectangle 86">
                <a:extLst>
                  <a:ext uri="{FF2B5EF4-FFF2-40B4-BE49-F238E27FC236}">
                    <a16:creationId xmlns:a16="http://schemas.microsoft.com/office/drawing/2014/main" id="{FEF8F6F0-38D1-41CB-8E5A-8F4534C1887B}"/>
                  </a:ext>
                </a:extLst>
              </p:cNvPr>
              <p:cNvSpPr/>
              <p:nvPr/>
            </p:nvSpPr>
            <p:spPr>
              <a:xfrm>
                <a:off x="6003799" y="3902960"/>
                <a:ext cx="39901" cy="13902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88" name="Freeform 5">
                <a:extLst>
                  <a:ext uri="{FF2B5EF4-FFF2-40B4-BE49-F238E27FC236}">
                    <a16:creationId xmlns:a16="http://schemas.microsoft.com/office/drawing/2014/main" id="{D65C710B-EBA2-435C-B5A2-DC338C039F50}"/>
                  </a:ext>
                </a:extLst>
              </p:cNvPr>
              <p:cNvSpPr>
                <a:spLocks noEditPoints="1"/>
              </p:cNvSpPr>
              <p:nvPr/>
            </p:nvSpPr>
            <p:spPr bwMode="auto">
              <a:xfrm>
                <a:off x="5996981" y="3834213"/>
                <a:ext cx="67781" cy="229991"/>
              </a:xfrm>
              <a:custGeom>
                <a:avLst/>
                <a:gdLst>
                  <a:gd name="T0" fmla="*/ 276 w 381"/>
                  <a:gd name="T1" fmla="*/ 407 h 1301"/>
                  <a:gd name="T2" fmla="*/ 276 w 381"/>
                  <a:gd name="T3" fmla="*/ 407 h 1301"/>
                  <a:gd name="T4" fmla="*/ 276 w 381"/>
                  <a:gd name="T5" fmla="*/ 687 h 1301"/>
                  <a:gd name="T6" fmla="*/ 172 w 381"/>
                  <a:gd name="T7" fmla="*/ 687 h 1301"/>
                  <a:gd name="T8" fmla="*/ 172 w 381"/>
                  <a:gd name="T9" fmla="*/ 1081 h 1301"/>
                  <a:gd name="T10" fmla="*/ 138 w 381"/>
                  <a:gd name="T11" fmla="*/ 1114 h 1301"/>
                  <a:gd name="T12" fmla="*/ 105 w 381"/>
                  <a:gd name="T13" fmla="*/ 1081 h 1301"/>
                  <a:gd name="T14" fmla="*/ 105 w 381"/>
                  <a:gd name="T15" fmla="*/ 687 h 1301"/>
                  <a:gd name="T16" fmla="*/ 105 w 381"/>
                  <a:gd name="T17" fmla="*/ 687 h 1301"/>
                  <a:gd name="T18" fmla="*/ 105 w 381"/>
                  <a:gd name="T19" fmla="*/ 407 h 1301"/>
                  <a:gd name="T20" fmla="*/ 38 w 381"/>
                  <a:gd name="T21" fmla="*/ 407 h 1301"/>
                  <a:gd name="T22" fmla="*/ 38 w 381"/>
                  <a:gd name="T23" fmla="*/ 1149 h 1301"/>
                  <a:gd name="T24" fmla="*/ 190 w 381"/>
                  <a:gd name="T25" fmla="*/ 1301 h 1301"/>
                  <a:gd name="T26" fmla="*/ 342 w 381"/>
                  <a:gd name="T27" fmla="*/ 1149 h 1301"/>
                  <a:gd name="T28" fmla="*/ 342 w 381"/>
                  <a:gd name="T29" fmla="*/ 407 h 1301"/>
                  <a:gd name="T30" fmla="*/ 276 w 381"/>
                  <a:gd name="T31" fmla="*/ 407 h 1301"/>
                  <a:gd name="T32" fmla="*/ 0 w 381"/>
                  <a:gd name="T33" fmla="*/ 327 h 1301"/>
                  <a:gd name="T34" fmla="*/ 0 w 381"/>
                  <a:gd name="T35" fmla="*/ 327 h 1301"/>
                  <a:gd name="T36" fmla="*/ 0 w 381"/>
                  <a:gd name="T37" fmla="*/ 62 h 1301"/>
                  <a:gd name="T38" fmla="*/ 63 w 381"/>
                  <a:gd name="T39" fmla="*/ 0 h 1301"/>
                  <a:gd name="T40" fmla="*/ 317 w 381"/>
                  <a:gd name="T41" fmla="*/ 0 h 1301"/>
                  <a:gd name="T42" fmla="*/ 381 w 381"/>
                  <a:gd name="T43" fmla="*/ 62 h 1301"/>
                  <a:gd name="T44" fmla="*/ 381 w 381"/>
                  <a:gd name="T45" fmla="*/ 327 h 1301"/>
                  <a:gd name="T46" fmla="*/ 0 w 381"/>
                  <a:gd name="T47" fmla="*/ 327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1" h="1301">
                    <a:moveTo>
                      <a:pt x="276" y="407"/>
                    </a:moveTo>
                    <a:lnTo>
                      <a:pt x="276" y="407"/>
                    </a:lnTo>
                    <a:lnTo>
                      <a:pt x="276" y="687"/>
                    </a:lnTo>
                    <a:lnTo>
                      <a:pt x="172" y="687"/>
                    </a:lnTo>
                    <a:lnTo>
                      <a:pt x="172" y="1081"/>
                    </a:lnTo>
                    <a:cubicBezTo>
                      <a:pt x="172" y="1099"/>
                      <a:pt x="157" y="1114"/>
                      <a:pt x="138" y="1114"/>
                    </a:cubicBezTo>
                    <a:cubicBezTo>
                      <a:pt x="120" y="1114"/>
                      <a:pt x="105" y="1099"/>
                      <a:pt x="105" y="1081"/>
                    </a:cubicBezTo>
                    <a:lnTo>
                      <a:pt x="105" y="687"/>
                    </a:lnTo>
                    <a:lnTo>
                      <a:pt x="105" y="687"/>
                    </a:lnTo>
                    <a:lnTo>
                      <a:pt x="105" y="407"/>
                    </a:lnTo>
                    <a:lnTo>
                      <a:pt x="38" y="407"/>
                    </a:lnTo>
                    <a:lnTo>
                      <a:pt x="38" y="1149"/>
                    </a:lnTo>
                    <a:cubicBezTo>
                      <a:pt x="38" y="1232"/>
                      <a:pt x="106" y="1301"/>
                      <a:pt x="190" y="1301"/>
                    </a:cubicBezTo>
                    <a:cubicBezTo>
                      <a:pt x="274" y="1301"/>
                      <a:pt x="342" y="1232"/>
                      <a:pt x="342" y="1149"/>
                    </a:cubicBezTo>
                    <a:lnTo>
                      <a:pt x="342" y="407"/>
                    </a:lnTo>
                    <a:lnTo>
                      <a:pt x="276" y="407"/>
                    </a:lnTo>
                    <a:close/>
                    <a:moveTo>
                      <a:pt x="0" y="327"/>
                    </a:moveTo>
                    <a:lnTo>
                      <a:pt x="0" y="327"/>
                    </a:lnTo>
                    <a:lnTo>
                      <a:pt x="0" y="62"/>
                    </a:lnTo>
                    <a:cubicBezTo>
                      <a:pt x="0" y="27"/>
                      <a:pt x="28" y="0"/>
                      <a:pt x="63" y="0"/>
                    </a:cubicBezTo>
                    <a:lnTo>
                      <a:pt x="317" y="0"/>
                    </a:lnTo>
                    <a:cubicBezTo>
                      <a:pt x="352" y="0"/>
                      <a:pt x="381" y="27"/>
                      <a:pt x="381" y="62"/>
                    </a:cubicBezTo>
                    <a:lnTo>
                      <a:pt x="381" y="327"/>
                    </a:lnTo>
                    <a:lnTo>
                      <a:pt x="0" y="327"/>
                    </a:lnTo>
                    <a:close/>
                  </a:path>
                </a:pathLst>
              </a:custGeom>
              <a:solidFill>
                <a:srgbClr val="333F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5" name="Group 104">
              <a:extLst>
                <a:ext uri="{FF2B5EF4-FFF2-40B4-BE49-F238E27FC236}">
                  <a16:creationId xmlns:a16="http://schemas.microsoft.com/office/drawing/2014/main" id="{A2CF1C3A-318F-4525-95E3-1ADF5006E2DB}"/>
                </a:ext>
              </a:extLst>
            </p:cNvPr>
            <p:cNvGrpSpPr/>
            <p:nvPr/>
          </p:nvGrpSpPr>
          <p:grpSpPr>
            <a:xfrm>
              <a:off x="6284353" y="2745692"/>
              <a:ext cx="243309" cy="324177"/>
              <a:chOff x="5906320" y="3740027"/>
              <a:chExt cx="243309" cy="324177"/>
            </a:xfrm>
          </p:grpSpPr>
          <p:grpSp>
            <p:nvGrpSpPr>
              <p:cNvPr id="106" name="Group 105">
                <a:extLst>
                  <a:ext uri="{FF2B5EF4-FFF2-40B4-BE49-F238E27FC236}">
                    <a16:creationId xmlns:a16="http://schemas.microsoft.com/office/drawing/2014/main" id="{EC852CDE-8A0D-42FE-B601-3F071E00D3C7}"/>
                  </a:ext>
                </a:extLst>
              </p:cNvPr>
              <p:cNvGrpSpPr/>
              <p:nvPr/>
            </p:nvGrpSpPr>
            <p:grpSpPr>
              <a:xfrm>
                <a:off x="5906320" y="3740027"/>
                <a:ext cx="243309" cy="243309"/>
                <a:chOff x="6787852" y="-555625"/>
                <a:chExt cx="533416" cy="533416"/>
              </a:xfrm>
            </p:grpSpPr>
            <p:sp>
              <p:nvSpPr>
                <p:cNvPr id="109" name="Oval 108">
                  <a:extLst>
                    <a:ext uri="{FF2B5EF4-FFF2-40B4-BE49-F238E27FC236}">
                      <a16:creationId xmlns:a16="http://schemas.microsoft.com/office/drawing/2014/main" id="{18AFF80B-B6B0-4956-A4B3-7740757BB973}"/>
                    </a:ext>
                  </a:extLst>
                </p:cNvPr>
                <p:cNvSpPr/>
                <p:nvPr/>
              </p:nvSpPr>
              <p:spPr>
                <a:xfrm>
                  <a:off x="6879738" y="-463738"/>
                  <a:ext cx="349643" cy="349643"/>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grpSp>
              <p:nvGrpSpPr>
                <p:cNvPr id="110" name="Group 109">
                  <a:extLst>
                    <a:ext uri="{FF2B5EF4-FFF2-40B4-BE49-F238E27FC236}">
                      <a16:creationId xmlns:a16="http://schemas.microsoft.com/office/drawing/2014/main" id="{ADCBFFA4-B427-4268-AA22-8BAC73E34BD9}"/>
                    </a:ext>
                  </a:extLst>
                </p:cNvPr>
                <p:cNvGrpSpPr/>
                <p:nvPr/>
              </p:nvGrpSpPr>
              <p:grpSpPr>
                <a:xfrm>
                  <a:off x="7054559" y="-555625"/>
                  <a:ext cx="1" cy="533416"/>
                  <a:chOff x="6932415" y="-555625"/>
                  <a:chExt cx="1" cy="533416"/>
                </a:xfrm>
              </p:grpSpPr>
              <p:cxnSp>
                <p:nvCxnSpPr>
                  <p:cNvPr id="114" name="Straight Connector 113">
                    <a:extLst>
                      <a:ext uri="{FF2B5EF4-FFF2-40B4-BE49-F238E27FC236}">
                        <a16:creationId xmlns:a16="http://schemas.microsoft.com/office/drawing/2014/main" id="{BB27AD85-DF2E-4320-A957-E767E58D6740}"/>
                      </a:ext>
                    </a:extLst>
                  </p:cNvPr>
                  <p:cNvCxnSpPr>
                    <a:cxnSpLocks/>
                    <a:endCxn id="109" idx="0"/>
                  </p:cNvCxnSpPr>
                  <p:nvPr/>
                </p:nvCxnSpPr>
                <p:spPr>
                  <a:xfrm>
                    <a:off x="6932415" y="-555625"/>
                    <a:ext cx="1" cy="91887"/>
                  </a:xfrm>
                  <a:prstGeom prst="lin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a:extLst>
                      <a:ext uri="{FF2B5EF4-FFF2-40B4-BE49-F238E27FC236}">
                        <a16:creationId xmlns:a16="http://schemas.microsoft.com/office/drawing/2014/main" id="{5557F53A-DA0E-4A9C-B78D-B1065D73A8FB}"/>
                      </a:ext>
                    </a:extLst>
                  </p:cNvPr>
                  <p:cNvCxnSpPr>
                    <a:cxnSpLocks/>
                  </p:cNvCxnSpPr>
                  <p:nvPr/>
                </p:nvCxnSpPr>
                <p:spPr>
                  <a:xfrm>
                    <a:off x="6932415" y="-115746"/>
                    <a:ext cx="1" cy="93537"/>
                  </a:xfrm>
                  <a:prstGeom prst="lin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1" name="Group 110">
                  <a:extLst>
                    <a:ext uri="{FF2B5EF4-FFF2-40B4-BE49-F238E27FC236}">
                      <a16:creationId xmlns:a16="http://schemas.microsoft.com/office/drawing/2014/main" id="{7993498C-7B77-4C7F-B9CF-3EFCE50177EB}"/>
                    </a:ext>
                  </a:extLst>
                </p:cNvPr>
                <p:cNvGrpSpPr/>
                <p:nvPr/>
              </p:nvGrpSpPr>
              <p:grpSpPr>
                <a:xfrm rot="5400000">
                  <a:off x="7054559" y="-555625"/>
                  <a:ext cx="1" cy="533416"/>
                  <a:chOff x="6932415" y="-555625"/>
                  <a:chExt cx="1" cy="533416"/>
                </a:xfrm>
              </p:grpSpPr>
              <p:cxnSp>
                <p:nvCxnSpPr>
                  <p:cNvPr id="112" name="Straight Connector 111">
                    <a:extLst>
                      <a:ext uri="{FF2B5EF4-FFF2-40B4-BE49-F238E27FC236}">
                        <a16:creationId xmlns:a16="http://schemas.microsoft.com/office/drawing/2014/main" id="{F854DD26-91EB-49D2-91BC-0E4F99F673CF}"/>
                      </a:ext>
                    </a:extLst>
                  </p:cNvPr>
                  <p:cNvCxnSpPr>
                    <a:cxnSpLocks/>
                  </p:cNvCxnSpPr>
                  <p:nvPr/>
                </p:nvCxnSpPr>
                <p:spPr>
                  <a:xfrm>
                    <a:off x="6932415" y="-555625"/>
                    <a:ext cx="1" cy="93537"/>
                  </a:xfrm>
                  <a:prstGeom prst="lin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30467F90-705F-4D8C-9A6E-5D80FA3AD002}"/>
                      </a:ext>
                    </a:extLst>
                  </p:cNvPr>
                  <p:cNvCxnSpPr>
                    <a:cxnSpLocks/>
                  </p:cNvCxnSpPr>
                  <p:nvPr/>
                </p:nvCxnSpPr>
                <p:spPr>
                  <a:xfrm>
                    <a:off x="6932415" y="-115746"/>
                    <a:ext cx="1" cy="93537"/>
                  </a:xfrm>
                  <a:prstGeom prst="lin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7" name="Rectangle 106">
                <a:extLst>
                  <a:ext uri="{FF2B5EF4-FFF2-40B4-BE49-F238E27FC236}">
                    <a16:creationId xmlns:a16="http://schemas.microsoft.com/office/drawing/2014/main" id="{CB319926-8A26-44AB-BE76-98F8B29749AF}"/>
                  </a:ext>
                </a:extLst>
              </p:cNvPr>
              <p:cNvSpPr/>
              <p:nvPr/>
            </p:nvSpPr>
            <p:spPr>
              <a:xfrm>
                <a:off x="6003799" y="3902960"/>
                <a:ext cx="39901" cy="13902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108" name="Freeform 5">
                <a:extLst>
                  <a:ext uri="{FF2B5EF4-FFF2-40B4-BE49-F238E27FC236}">
                    <a16:creationId xmlns:a16="http://schemas.microsoft.com/office/drawing/2014/main" id="{C618D8ED-8D9C-438D-9E2B-084FAA0B8A73}"/>
                  </a:ext>
                </a:extLst>
              </p:cNvPr>
              <p:cNvSpPr>
                <a:spLocks noEditPoints="1"/>
              </p:cNvSpPr>
              <p:nvPr/>
            </p:nvSpPr>
            <p:spPr bwMode="auto">
              <a:xfrm>
                <a:off x="5996981" y="3834213"/>
                <a:ext cx="67781" cy="229991"/>
              </a:xfrm>
              <a:custGeom>
                <a:avLst/>
                <a:gdLst>
                  <a:gd name="T0" fmla="*/ 276 w 381"/>
                  <a:gd name="T1" fmla="*/ 407 h 1301"/>
                  <a:gd name="T2" fmla="*/ 276 w 381"/>
                  <a:gd name="T3" fmla="*/ 407 h 1301"/>
                  <a:gd name="T4" fmla="*/ 276 w 381"/>
                  <a:gd name="T5" fmla="*/ 687 h 1301"/>
                  <a:gd name="T6" fmla="*/ 172 w 381"/>
                  <a:gd name="T7" fmla="*/ 687 h 1301"/>
                  <a:gd name="T8" fmla="*/ 172 w 381"/>
                  <a:gd name="T9" fmla="*/ 1081 h 1301"/>
                  <a:gd name="T10" fmla="*/ 138 w 381"/>
                  <a:gd name="T11" fmla="*/ 1114 h 1301"/>
                  <a:gd name="T12" fmla="*/ 105 w 381"/>
                  <a:gd name="T13" fmla="*/ 1081 h 1301"/>
                  <a:gd name="T14" fmla="*/ 105 w 381"/>
                  <a:gd name="T15" fmla="*/ 687 h 1301"/>
                  <a:gd name="T16" fmla="*/ 105 w 381"/>
                  <a:gd name="T17" fmla="*/ 687 h 1301"/>
                  <a:gd name="T18" fmla="*/ 105 w 381"/>
                  <a:gd name="T19" fmla="*/ 407 h 1301"/>
                  <a:gd name="T20" fmla="*/ 38 w 381"/>
                  <a:gd name="T21" fmla="*/ 407 h 1301"/>
                  <a:gd name="T22" fmla="*/ 38 w 381"/>
                  <a:gd name="T23" fmla="*/ 1149 h 1301"/>
                  <a:gd name="T24" fmla="*/ 190 w 381"/>
                  <a:gd name="T25" fmla="*/ 1301 h 1301"/>
                  <a:gd name="T26" fmla="*/ 342 w 381"/>
                  <a:gd name="T27" fmla="*/ 1149 h 1301"/>
                  <a:gd name="T28" fmla="*/ 342 w 381"/>
                  <a:gd name="T29" fmla="*/ 407 h 1301"/>
                  <a:gd name="T30" fmla="*/ 276 w 381"/>
                  <a:gd name="T31" fmla="*/ 407 h 1301"/>
                  <a:gd name="T32" fmla="*/ 0 w 381"/>
                  <a:gd name="T33" fmla="*/ 327 h 1301"/>
                  <a:gd name="T34" fmla="*/ 0 w 381"/>
                  <a:gd name="T35" fmla="*/ 327 h 1301"/>
                  <a:gd name="T36" fmla="*/ 0 w 381"/>
                  <a:gd name="T37" fmla="*/ 62 h 1301"/>
                  <a:gd name="T38" fmla="*/ 63 w 381"/>
                  <a:gd name="T39" fmla="*/ 0 h 1301"/>
                  <a:gd name="T40" fmla="*/ 317 w 381"/>
                  <a:gd name="T41" fmla="*/ 0 h 1301"/>
                  <a:gd name="T42" fmla="*/ 381 w 381"/>
                  <a:gd name="T43" fmla="*/ 62 h 1301"/>
                  <a:gd name="T44" fmla="*/ 381 w 381"/>
                  <a:gd name="T45" fmla="*/ 327 h 1301"/>
                  <a:gd name="T46" fmla="*/ 0 w 381"/>
                  <a:gd name="T47" fmla="*/ 327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1" h="1301">
                    <a:moveTo>
                      <a:pt x="276" y="407"/>
                    </a:moveTo>
                    <a:lnTo>
                      <a:pt x="276" y="407"/>
                    </a:lnTo>
                    <a:lnTo>
                      <a:pt x="276" y="687"/>
                    </a:lnTo>
                    <a:lnTo>
                      <a:pt x="172" y="687"/>
                    </a:lnTo>
                    <a:lnTo>
                      <a:pt x="172" y="1081"/>
                    </a:lnTo>
                    <a:cubicBezTo>
                      <a:pt x="172" y="1099"/>
                      <a:pt x="157" y="1114"/>
                      <a:pt x="138" y="1114"/>
                    </a:cubicBezTo>
                    <a:cubicBezTo>
                      <a:pt x="120" y="1114"/>
                      <a:pt x="105" y="1099"/>
                      <a:pt x="105" y="1081"/>
                    </a:cubicBezTo>
                    <a:lnTo>
                      <a:pt x="105" y="687"/>
                    </a:lnTo>
                    <a:lnTo>
                      <a:pt x="105" y="687"/>
                    </a:lnTo>
                    <a:lnTo>
                      <a:pt x="105" y="407"/>
                    </a:lnTo>
                    <a:lnTo>
                      <a:pt x="38" y="407"/>
                    </a:lnTo>
                    <a:lnTo>
                      <a:pt x="38" y="1149"/>
                    </a:lnTo>
                    <a:cubicBezTo>
                      <a:pt x="38" y="1232"/>
                      <a:pt x="106" y="1301"/>
                      <a:pt x="190" y="1301"/>
                    </a:cubicBezTo>
                    <a:cubicBezTo>
                      <a:pt x="274" y="1301"/>
                      <a:pt x="342" y="1232"/>
                      <a:pt x="342" y="1149"/>
                    </a:cubicBezTo>
                    <a:lnTo>
                      <a:pt x="342" y="407"/>
                    </a:lnTo>
                    <a:lnTo>
                      <a:pt x="276" y="407"/>
                    </a:lnTo>
                    <a:close/>
                    <a:moveTo>
                      <a:pt x="0" y="327"/>
                    </a:moveTo>
                    <a:lnTo>
                      <a:pt x="0" y="327"/>
                    </a:lnTo>
                    <a:lnTo>
                      <a:pt x="0" y="62"/>
                    </a:lnTo>
                    <a:cubicBezTo>
                      <a:pt x="0" y="27"/>
                      <a:pt x="28" y="0"/>
                      <a:pt x="63" y="0"/>
                    </a:cubicBezTo>
                    <a:lnTo>
                      <a:pt x="317" y="0"/>
                    </a:lnTo>
                    <a:cubicBezTo>
                      <a:pt x="352" y="0"/>
                      <a:pt x="381" y="27"/>
                      <a:pt x="381" y="62"/>
                    </a:cubicBezTo>
                    <a:lnTo>
                      <a:pt x="381" y="327"/>
                    </a:lnTo>
                    <a:lnTo>
                      <a:pt x="0" y="327"/>
                    </a:lnTo>
                    <a:close/>
                  </a:path>
                </a:pathLst>
              </a:custGeom>
              <a:solidFill>
                <a:srgbClr val="333F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2" name="Freeform 135">
              <a:extLst>
                <a:ext uri="{FF2B5EF4-FFF2-40B4-BE49-F238E27FC236}">
                  <a16:creationId xmlns:a16="http://schemas.microsoft.com/office/drawing/2014/main" id="{014B4A61-1DC1-476C-B137-5FD69AE56228}"/>
                </a:ext>
              </a:extLst>
            </p:cNvPr>
            <p:cNvSpPr>
              <a:spLocks noEditPoints="1"/>
            </p:cNvSpPr>
            <p:nvPr/>
          </p:nvSpPr>
          <p:spPr bwMode="auto">
            <a:xfrm>
              <a:off x="6350654" y="3728963"/>
              <a:ext cx="142157" cy="189542"/>
            </a:xfrm>
            <a:custGeom>
              <a:avLst/>
              <a:gdLst>
                <a:gd name="T0" fmla="*/ 235 w 480"/>
                <a:gd name="T1" fmla="*/ 580 h 640"/>
                <a:gd name="T2" fmla="*/ 235 w 480"/>
                <a:gd name="T3" fmla="*/ 580 h 640"/>
                <a:gd name="T4" fmla="*/ 233 w 480"/>
                <a:gd name="T5" fmla="*/ 580 h 640"/>
                <a:gd name="T6" fmla="*/ 65 w 480"/>
                <a:gd name="T7" fmla="*/ 440 h 640"/>
                <a:gd name="T8" fmla="*/ 95 w 480"/>
                <a:gd name="T9" fmla="*/ 392 h 640"/>
                <a:gd name="T10" fmla="*/ 143 w 480"/>
                <a:gd name="T11" fmla="*/ 422 h 640"/>
                <a:gd name="T12" fmla="*/ 236 w 480"/>
                <a:gd name="T13" fmla="*/ 500 h 640"/>
                <a:gd name="T14" fmla="*/ 274 w 480"/>
                <a:gd name="T15" fmla="*/ 542 h 640"/>
                <a:gd name="T16" fmla="*/ 235 w 480"/>
                <a:gd name="T17" fmla="*/ 580 h 640"/>
                <a:gd name="T18" fmla="*/ 433 w 480"/>
                <a:gd name="T19" fmla="*/ 257 h 640"/>
                <a:gd name="T20" fmla="*/ 433 w 480"/>
                <a:gd name="T21" fmla="*/ 257 h 640"/>
                <a:gd name="T22" fmla="*/ 240 w 480"/>
                <a:gd name="T23" fmla="*/ 0 h 640"/>
                <a:gd name="T24" fmla="*/ 48 w 480"/>
                <a:gd name="T25" fmla="*/ 257 h 640"/>
                <a:gd name="T26" fmla="*/ 0 w 480"/>
                <a:gd name="T27" fmla="*/ 400 h 640"/>
                <a:gd name="T28" fmla="*/ 240 w 480"/>
                <a:gd name="T29" fmla="*/ 640 h 640"/>
                <a:gd name="T30" fmla="*/ 480 w 480"/>
                <a:gd name="T31" fmla="*/ 400 h 640"/>
                <a:gd name="T32" fmla="*/ 433 w 480"/>
                <a:gd name="T33" fmla="*/ 257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 h="640">
                  <a:moveTo>
                    <a:pt x="235" y="580"/>
                  </a:moveTo>
                  <a:lnTo>
                    <a:pt x="235" y="580"/>
                  </a:lnTo>
                  <a:cubicBezTo>
                    <a:pt x="234" y="580"/>
                    <a:pt x="233" y="580"/>
                    <a:pt x="233" y="580"/>
                  </a:cubicBezTo>
                  <a:cubicBezTo>
                    <a:pt x="152" y="577"/>
                    <a:pt x="82" y="519"/>
                    <a:pt x="65" y="440"/>
                  </a:cubicBezTo>
                  <a:cubicBezTo>
                    <a:pt x="60" y="418"/>
                    <a:pt x="74" y="397"/>
                    <a:pt x="95" y="392"/>
                  </a:cubicBezTo>
                  <a:cubicBezTo>
                    <a:pt x="117" y="387"/>
                    <a:pt x="138" y="401"/>
                    <a:pt x="143" y="422"/>
                  </a:cubicBezTo>
                  <a:cubicBezTo>
                    <a:pt x="153" y="466"/>
                    <a:pt x="191" y="498"/>
                    <a:pt x="236" y="500"/>
                  </a:cubicBezTo>
                  <a:cubicBezTo>
                    <a:pt x="258" y="501"/>
                    <a:pt x="275" y="520"/>
                    <a:pt x="274" y="542"/>
                  </a:cubicBezTo>
                  <a:cubicBezTo>
                    <a:pt x="274" y="564"/>
                    <a:pt x="256" y="580"/>
                    <a:pt x="235" y="580"/>
                  </a:cubicBezTo>
                  <a:close/>
                  <a:moveTo>
                    <a:pt x="433" y="257"/>
                  </a:moveTo>
                  <a:lnTo>
                    <a:pt x="433" y="257"/>
                  </a:lnTo>
                  <a:lnTo>
                    <a:pt x="240" y="0"/>
                  </a:lnTo>
                  <a:lnTo>
                    <a:pt x="48" y="257"/>
                  </a:lnTo>
                  <a:cubicBezTo>
                    <a:pt x="18" y="297"/>
                    <a:pt x="0" y="346"/>
                    <a:pt x="0" y="400"/>
                  </a:cubicBezTo>
                  <a:cubicBezTo>
                    <a:pt x="0" y="533"/>
                    <a:pt x="108" y="640"/>
                    <a:pt x="240" y="640"/>
                  </a:cubicBezTo>
                  <a:cubicBezTo>
                    <a:pt x="373" y="640"/>
                    <a:pt x="480" y="533"/>
                    <a:pt x="480" y="400"/>
                  </a:cubicBezTo>
                  <a:cubicBezTo>
                    <a:pt x="480" y="346"/>
                    <a:pt x="463" y="297"/>
                    <a:pt x="433" y="25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943D7EE9-A343-463F-A7D8-3FCBB4D09949}"/>
                </a:ext>
              </a:extLst>
            </p:cNvPr>
            <p:cNvGrpSpPr/>
            <p:nvPr/>
          </p:nvGrpSpPr>
          <p:grpSpPr>
            <a:xfrm>
              <a:off x="6303713" y="4084495"/>
              <a:ext cx="281581" cy="342724"/>
              <a:chOff x="6299117" y="4104612"/>
              <a:chExt cx="281581" cy="342724"/>
            </a:xfrm>
          </p:grpSpPr>
          <p:sp>
            <p:nvSpPr>
              <p:cNvPr id="153" name="Freeform 135">
                <a:extLst>
                  <a:ext uri="{FF2B5EF4-FFF2-40B4-BE49-F238E27FC236}">
                    <a16:creationId xmlns:a16="http://schemas.microsoft.com/office/drawing/2014/main" id="{2DECB9F3-E9E6-4AD5-AB02-6872C047F910}"/>
                  </a:ext>
                </a:extLst>
              </p:cNvPr>
              <p:cNvSpPr>
                <a:spLocks noEditPoints="1"/>
              </p:cNvSpPr>
              <p:nvPr/>
            </p:nvSpPr>
            <p:spPr bwMode="auto">
              <a:xfrm>
                <a:off x="6299117" y="4104612"/>
                <a:ext cx="142157" cy="189542"/>
              </a:xfrm>
              <a:custGeom>
                <a:avLst/>
                <a:gdLst>
                  <a:gd name="T0" fmla="*/ 235 w 480"/>
                  <a:gd name="T1" fmla="*/ 580 h 640"/>
                  <a:gd name="T2" fmla="*/ 235 w 480"/>
                  <a:gd name="T3" fmla="*/ 580 h 640"/>
                  <a:gd name="T4" fmla="*/ 233 w 480"/>
                  <a:gd name="T5" fmla="*/ 580 h 640"/>
                  <a:gd name="T6" fmla="*/ 65 w 480"/>
                  <a:gd name="T7" fmla="*/ 440 h 640"/>
                  <a:gd name="T8" fmla="*/ 95 w 480"/>
                  <a:gd name="T9" fmla="*/ 392 h 640"/>
                  <a:gd name="T10" fmla="*/ 143 w 480"/>
                  <a:gd name="T11" fmla="*/ 422 h 640"/>
                  <a:gd name="T12" fmla="*/ 236 w 480"/>
                  <a:gd name="T13" fmla="*/ 500 h 640"/>
                  <a:gd name="T14" fmla="*/ 274 w 480"/>
                  <a:gd name="T15" fmla="*/ 542 h 640"/>
                  <a:gd name="T16" fmla="*/ 235 w 480"/>
                  <a:gd name="T17" fmla="*/ 580 h 640"/>
                  <a:gd name="T18" fmla="*/ 433 w 480"/>
                  <a:gd name="T19" fmla="*/ 257 h 640"/>
                  <a:gd name="T20" fmla="*/ 433 w 480"/>
                  <a:gd name="T21" fmla="*/ 257 h 640"/>
                  <a:gd name="T22" fmla="*/ 240 w 480"/>
                  <a:gd name="T23" fmla="*/ 0 h 640"/>
                  <a:gd name="T24" fmla="*/ 48 w 480"/>
                  <a:gd name="T25" fmla="*/ 257 h 640"/>
                  <a:gd name="T26" fmla="*/ 0 w 480"/>
                  <a:gd name="T27" fmla="*/ 400 h 640"/>
                  <a:gd name="T28" fmla="*/ 240 w 480"/>
                  <a:gd name="T29" fmla="*/ 640 h 640"/>
                  <a:gd name="T30" fmla="*/ 480 w 480"/>
                  <a:gd name="T31" fmla="*/ 400 h 640"/>
                  <a:gd name="T32" fmla="*/ 433 w 480"/>
                  <a:gd name="T33" fmla="*/ 257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 h="640">
                    <a:moveTo>
                      <a:pt x="235" y="580"/>
                    </a:moveTo>
                    <a:lnTo>
                      <a:pt x="235" y="580"/>
                    </a:lnTo>
                    <a:cubicBezTo>
                      <a:pt x="234" y="580"/>
                      <a:pt x="233" y="580"/>
                      <a:pt x="233" y="580"/>
                    </a:cubicBezTo>
                    <a:cubicBezTo>
                      <a:pt x="152" y="577"/>
                      <a:pt x="82" y="519"/>
                      <a:pt x="65" y="440"/>
                    </a:cubicBezTo>
                    <a:cubicBezTo>
                      <a:pt x="60" y="418"/>
                      <a:pt x="74" y="397"/>
                      <a:pt x="95" y="392"/>
                    </a:cubicBezTo>
                    <a:cubicBezTo>
                      <a:pt x="117" y="387"/>
                      <a:pt x="138" y="401"/>
                      <a:pt x="143" y="422"/>
                    </a:cubicBezTo>
                    <a:cubicBezTo>
                      <a:pt x="153" y="466"/>
                      <a:pt x="191" y="498"/>
                      <a:pt x="236" y="500"/>
                    </a:cubicBezTo>
                    <a:cubicBezTo>
                      <a:pt x="258" y="501"/>
                      <a:pt x="275" y="520"/>
                      <a:pt x="274" y="542"/>
                    </a:cubicBezTo>
                    <a:cubicBezTo>
                      <a:pt x="274" y="564"/>
                      <a:pt x="256" y="580"/>
                      <a:pt x="235" y="580"/>
                    </a:cubicBezTo>
                    <a:close/>
                    <a:moveTo>
                      <a:pt x="433" y="257"/>
                    </a:moveTo>
                    <a:lnTo>
                      <a:pt x="433" y="257"/>
                    </a:lnTo>
                    <a:lnTo>
                      <a:pt x="240" y="0"/>
                    </a:lnTo>
                    <a:lnTo>
                      <a:pt x="48" y="257"/>
                    </a:lnTo>
                    <a:cubicBezTo>
                      <a:pt x="18" y="297"/>
                      <a:pt x="0" y="346"/>
                      <a:pt x="0" y="400"/>
                    </a:cubicBezTo>
                    <a:cubicBezTo>
                      <a:pt x="0" y="533"/>
                      <a:pt x="108" y="640"/>
                      <a:pt x="240" y="640"/>
                    </a:cubicBezTo>
                    <a:cubicBezTo>
                      <a:pt x="373" y="640"/>
                      <a:pt x="480" y="533"/>
                      <a:pt x="480" y="400"/>
                    </a:cubicBezTo>
                    <a:cubicBezTo>
                      <a:pt x="480" y="346"/>
                      <a:pt x="463" y="297"/>
                      <a:pt x="433" y="25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35">
                <a:extLst>
                  <a:ext uri="{FF2B5EF4-FFF2-40B4-BE49-F238E27FC236}">
                    <a16:creationId xmlns:a16="http://schemas.microsoft.com/office/drawing/2014/main" id="{BC640F4D-86E3-4132-9823-3460638FEEEE}"/>
                  </a:ext>
                </a:extLst>
              </p:cNvPr>
              <p:cNvSpPr>
                <a:spLocks noEditPoints="1"/>
              </p:cNvSpPr>
              <p:nvPr/>
            </p:nvSpPr>
            <p:spPr bwMode="auto">
              <a:xfrm>
                <a:off x="6438541" y="4257794"/>
                <a:ext cx="142157" cy="189542"/>
              </a:xfrm>
              <a:custGeom>
                <a:avLst/>
                <a:gdLst>
                  <a:gd name="T0" fmla="*/ 235 w 480"/>
                  <a:gd name="T1" fmla="*/ 580 h 640"/>
                  <a:gd name="T2" fmla="*/ 235 w 480"/>
                  <a:gd name="T3" fmla="*/ 580 h 640"/>
                  <a:gd name="T4" fmla="*/ 233 w 480"/>
                  <a:gd name="T5" fmla="*/ 580 h 640"/>
                  <a:gd name="T6" fmla="*/ 65 w 480"/>
                  <a:gd name="T7" fmla="*/ 440 h 640"/>
                  <a:gd name="T8" fmla="*/ 95 w 480"/>
                  <a:gd name="T9" fmla="*/ 392 h 640"/>
                  <a:gd name="T10" fmla="*/ 143 w 480"/>
                  <a:gd name="T11" fmla="*/ 422 h 640"/>
                  <a:gd name="T12" fmla="*/ 236 w 480"/>
                  <a:gd name="T13" fmla="*/ 500 h 640"/>
                  <a:gd name="T14" fmla="*/ 274 w 480"/>
                  <a:gd name="T15" fmla="*/ 542 h 640"/>
                  <a:gd name="T16" fmla="*/ 235 w 480"/>
                  <a:gd name="T17" fmla="*/ 580 h 640"/>
                  <a:gd name="T18" fmla="*/ 433 w 480"/>
                  <a:gd name="T19" fmla="*/ 257 h 640"/>
                  <a:gd name="T20" fmla="*/ 433 w 480"/>
                  <a:gd name="T21" fmla="*/ 257 h 640"/>
                  <a:gd name="T22" fmla="*/ 240 w 480"/>
                  <a:gd name="T23" fmla="*/ 0 h 640"/>
                  <a:gd name="T24" fmla="*/ 48 w 480"/>
                  <a:gd name="T25" fmla="*/ 257 h 640"/>
                  <a:gd name="T26" fmla="*/ 0 w 480"/>
                  <a:gd name="T27" fmla="*/ 400 h 640"/>
                  <a:gd name="T28" fmla="*/ 240 w 480"/>
                  <a:gd name="T29" fmla="*/ 640 h 640"/>
                  <a:gd name="T30" fmla="*/ 480 w 480"/>
                  <a:gd name="T31" fmla="*/ 400 h 640"/>
                  <a:gd name="T32" fmla="*/ 433 w 480"/>
                  <a:gd name="T33" fmla="*/ 257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 h="640">
                    <a:moveTo>
                      <a:pt x="235" y="580"/>
                    </a:moveTo>
                    <a:lnTo>
                      <a:pt x="235" y="580"/>
                    </a:lnTo>
                    <a:cubicBezTo>
                      <a:pt x="234" y="580"/>
                      <a:pt x="233" y="580"/>
                      <a:pt x="233" y="580"/>
                    </a:cubicBezTo>
                    <a:cubicBezTo>
                      <a:pt x="152" y="577"/>
                      <a:pt x="82" y="519"/>
                      <a:pt x="65" y="440"/>
                    </a:cubicBezTo>
                    <a:cubicBezTo>
                      <a:pt x="60" y="418"/>
                      <a:pt x="74" y="397"/>
                      <a:pt x="95" y="392"/>
                    </a:cubicBezTo>
                    <a:cubicBezTo>
                      <a:pt x="117" y="387"/>
                      <a:pt x="138" y="401"/>
                      <a:pt x="143" y="422"/>
                    </a:cubicBezTo>
                    <a:cubicBezTo>
                      <a:pt x="153" y="466"/>
                      <a:pt x="191" y="498"/>
                      <a:pt x="236" y="500"/>
                    </a:cubicBezTo>
                    <a:cubicBezTo>
                      <a:pt x="258" y="501"/>
                      <a:pt x="275" y="520"/>
                      <a:pt x="274" y="542"/>
                    </a:cubicBezTo>
                    <a:cubicBezTo>
                      <a:pt x="274" y="564"/>
                      <a:pt x="256" y="580"/>
                      <a:pt x="235" y="580"/>
                    </a:cubicBezTo>
                    <a:close/>
                    <a:moveTo>
                      <a:pt x="433" y="257"/>
                    </a:moveTo>
                    <a:lnTo>
                      <a:pt x="433" y="257"/>
                    </a:lnTo>
                    <a:lnTo>
                      <a:pt x="240" y="0"/>
                    </a:lnTo>
                    <a:lnTo>
                      <a:pt x="48" y="257"/>
                    </a:lnTo>
                    <a:cubicBezTo>
                      <a:pt x="18" y="297"/>
                      <a:pt x="0" y="346"/>
                      <a:pt x="0" y="400"/>
                    </a:cubicBezTo>
                    <a:cubicBezTo>
                      <a:pt x="0" y="533"/>
                      <a:pt x="108" y="640"/>
                      <a:pt x="240" y="640"/>
                    </a:cubicBezTo>
                    <a:cubicBezTo>
                      <a:pt x="373" y="640"/>
                      <a:pt x="480" y="533"/>
                      <a:pt x="480" y="400"/>
                    </a:cubicBezTo>
                    <a:cubicBezTo>
                      <a:pt x="480" y="346"/>
                      <a:pt x="463" y="297"/>
                      <a:pt x="433" y="25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15" name="Straight Connector 14">
              <a:extLst>
                <a:ext uri="{FF2B5EF4-FFF2-40B4-BE49-F238E27FC236}">
                  <a16:creationId xmlns:a16="http://schemas.microsoft.com/office/drawing/2014/main" id="{3771CEE0-0E37-4B7D-9A0B-698CACFEF243}"/>
                </a:ext>
              </a:extLst>
            </p:cNvPr>
            <p:cNvCxnSpPr/>
            <p:nvPr/>
          </p:nvCxnSpPr>
          <p:spPr>
            <a:xfrm>
              <a:off x="6624440" y="5152433"/>
              <a:ext cx="5000391"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285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nodeType="withEffect">
                                  <p:stCondLst>
                                    <p:cond delay="0"/>
                                  </p:stCondLst>
                                  <p:childTnLst>
                                    <p:animMotion origin="layout" path="M 1.875E-6 0.03889 L 1.875E-6 -4.44444E-6 " pathEditMode="relative" rAng="0" ptsTypes="AA">
                                      <p:cBhvr>
                                        <p:cTn id="9" dur="500" fill="hold"/>
                                        <p:tgtEl>
                                          <p:spTgt spid="4"/>
                                        </p:tgtEl>
                                        <p:attrNameLst>
                                          <p:attrName>ppt_x</p:attrName>
                                          <p:attrName>ppt_y</p:attrName>
                                        </p:attrNameLst>
                                      </p:cBhvr>
                                      <p:rCtr x="0" y="-1944"/>
                                    </p:animMotion>
                                  </p:childTnLst>
                                </p:cTn>
                              </p:par>
                              <p:par>
                                <p:cTn id="10" presetID="10" presetClass="entr" presetSubtype="0" fill="hold"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42" presetClass="path" presetSubtype="0" decel="100000" fill="hold" nodeType="withEffect">
                                  <p:stCondLst>
                                    <p:cond delay="250"/>
                                  </p:stCondLst>
                                  <p:childTnLst>
                                    <p:animMotion origin="layout" path="M -4.375E-6 0.03889 L -4.375E-6 -3.7037E-7 " pathEditMode="relative" rAng="0" ptsTypes="AA">
                                      <p:cBhvr>
                                        <p:cTn id="14" dur="500" fill="hold"/>
                                        <p:tgtEl>
                                          <p:spTgt spid="12"/>
                                        </p:tgtEl>
                                        <p:attrNameLst>
                                          <p:attrName>ppt_x</p:attrName>
                                          <p:attrName>ppt_y</p:attrName>
                                        </p:attrNameLst>
                                      </p:cBhvr>
                                      <p:rCtr x="0" y="-1944"/>
                                    </p:animMotion>
                                  </p:childTnLst>
                                </p:cTn>
                              </p:par>
                              <p:par>
                                <p:cTn id="15" presetID="10" presetClass="entr" presetSubtype="0" fill="hold"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childTnLst>
                                </p:cTn>
                              </p:par>
                              <p:par>
                                <p:cTn id="18" presetID="42" presetClass="path" presetSubtype="0" decel="100000" fill="hold" nodeType="withEffect">
                                  <p:stCondLst>
                                    <p:cond delay="500"/>
                                  </p:stCondLst>
                                  <p:childTnLst>
                                    <p:animMotion origin="layout" path="M -4.375E-6 0.03889 L -4.375E-6 -3.7037E-7 " pathEditMode="relative" rAng="0" ptsTypes="AA">
                                      <p:cBhvr>
                                        <p:cTn id="19" dur="500" fill="hold"/>
                                        <p:tgtEl>
                                          <p:spTgt spid="13"/>
                                        </p:tgtEl>
                                        <p:attrNameLst>
                                          <p:attrName>ppt_x</p:attrName>
                                          <p:attrName>ppt_y</p:attrName>
                                        </p:attrNameLst>
                                      </p:cBhvr>
                                      <p:rCtr x="0" y="-1944"/>
                                    </p:animMotion>
                                  </p:childTnLst>
                                </p:cTn>
                              </p:par>
                              <p:par>
                                <p:cTn id="20" presetID="10" presetClass="entr" presetSubtype="0" fill="hold" nodeType="withEffect">
                                  <p:stCondLst>
                                    <p:cond delay="7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50"/>
                                        <p:tgtEl>
                                          <p:spTgt spid="17"/>
                                        </p:tgtEl>
                                      </p:cBhvr>
                                    </p:animEffect>
                                  </p:childTnLst>
                                </p:cTn>
                              </p:par>
                              <p:par>
                                <p:cTn id="23" presetID="42" presetClass="path" presetSubtype="0" decel="100000" fill="hold" nodeType="withEffect">
                                  <p:stCondLst>
                                    <p:cond delay="750"/>
                                  </p:stCondLst>
                                  <p:childTnLst>
                                    <p:animMotion origin="layout" path="M -2.22045E-16 0.03889 L -2.22045E-16 2.59259E-6 " pathEditMode="relative" rAng="0" ptsTypes="AA">
                                      <p:cBhvr>
                                        <p:cTn id="24" dur="500" fill="hold"/>
                                        <p:tgtEl>
                                          <p:spTgt spid="17"/>
                                        </p:tgtEl>
                                        <p:attrNameLst>
                                          <p:attrName>ppt_x</p:attrName>
                                          <p:attrName>ppt_y</p:attrName>
                                        </p:attrNameLst>
                                      </p:cBhvr>
                                      <p:rCtr x="0" y="-1944"/>
                                    </p:animMotion>
                                  </p:childTnLst>
                                </p:cTn>
                              </p:par>
                            </p:childTnLst>
                          </p:cTn>
                        </p:par>
                        <p:par>
                          <p:cTn id="25" fill="hold">
                            <p:stCondLst>
                              <p:cond delay="1250"/>
                            </p:stCondLst>
                            <p:childTnLst>
                              <p:par>
                                <p:cTn id="26" presetID="10" presetClass="entr" presetSubtype="0" fill="hold" grpId="0" nodeType="after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500"/>
                                        <p:tgtEl>
                                          <p:spTgt spid="118"/>
                                        </p:tgtEl>
                                      </p:cBhvr>
                                    </p:animEffect>
                                  </p:childTnLst>
                                </p:cTn>
                              </p:par>
                            </p:childTnLst>
                          </p:cTn>
                        </p:par>
                        <p:par>
                          <p:cTn id="29" fill="hold">
                            <p:stCondLst>
                              <p:cond delay="175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50"/>
                                        <p:tgtEl>
                                          <p:spTgt spid="16"/>
                                        </p:tgtEl>
                                      </p:cBhvr>
                                    </p:animEffect>
                                  </p:childTnLst>
                                </p:cTn>
                              </p:par>
                              <p:par>
                                <p:cTn id="33" presetID="42" presetClass="path" presetSubtype="0" decel="100000" fill="hold" nodeType="withEffect">
                                  <p:stCondLst>
                                    <p:cond delay="0"/>
                                  </p:stCondLst>
                                  <p:childTnLst>
                                    <p:animMotion origin="layout" path="M -2.22045E-16 0.03889 L -2.22045E-16 2.59259E-6 " pathEditMode="relative" rAng="0" ptsTypes="AA">
                                      <p:cBhvr>
                                        <p:cTn id="34" dur="500" fill="hold"/>
                                        <p:tgtEl>
                                          <p:spTgt spid="16"/>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p:txBody>
          <a:bodyPr>
            <a:normAutofit/>
          </a:bodyPr>
          <a:lstStyle/>
          <a:p>
            <a:r>
              <a:rPr lang="en-US" sz="4000" dirty="0"/>
              <a:t>ABC-bleeding risk score</a:t>
            </a:r>
            <a:r>
              <a:rPr lang="en-US" dirty="0"/>
              <a:t> well-calibrated </a:t>
            </a:r>
            <a:endParaRPr lang="en-US" b="1"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476615" y="1783306"/>
            <a:ext cx="4296153" cy="4296153"/>
          </a:xfrm>
          <a:prstGeom prst="rect">
            <a:avLst/>
          </a:prstGeom>
          <a:ln>
            <a:noFill/>
          </a:ln>
        </p:spPr>
      </p:pic>
      <p:sp>
        <p:nvSpPr>
          <p:cNvPr id="14" name="Rectangle 13">
            <a:extLst>
              <a:ext uri="{FF2B5EF4-FFF2-40B4-BE49-F238E27FC236}">
                <a16:creationId xmlns:a16="http://schemas.microsoft.com/office/drawing/2014/main" id="{9BBA5644-4788-49E6-917D-3D7C08C19875}"/>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Rectangle 15">
            <a:extLst>
              <a:ext uri="{FF2B5EF4-FFF2-40B4-BE49-F238E27FC236}">
                <a16:creationId xmlns:a16="http://schemas.microsoft.com/office/drawing/2014/main" id="{1BB67391-A9E7-4484-9AD1-057DD1DCDC5C}"/>
              </a:ext>
            </a:extLst>
          </p:cNvPr>
          <p:cNvSpPr>
            <a:spLocks noChangeArrowheads="1"/>
          </p:cNvSpPr>
          <p:nvPr/>
        </p:nvSpPr>
        <p:spPr bwMode="auto">
          <a:xfrm>
            <a:off x="371476" y="6334538"/>
            <a:ext cx="11449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a:lnSpc>
                <a:spcPct val="115000"/>
              </a:lnSpc>
            </a:pPr>
            <a:r>
              <a:rPr lang="en-US" b="0" i="1" dirty="0">
                <a:solidFill>
                  <a:schemeClr val="bg1"/>
                </a:solidFill>
                <a:latin typeface="+mj-lt"/>
                <a:ea typeface="Calibri"/>
                <a:cs typeface="Times New Roman"/>
              </a:rPr>
              <a:t>Hijazi Z, </a:t>
            </a:r>
            <a:r>
              <a:rPr lang="en-US" b="0" i="1" dirty="0" err="1">
                <a:solidFill>
                  <a:schemeClr val="bg1"/>
                </a:solidFill>
                <a:latin typeface="+mj-lt"/>
                <a:ea typeface="Calibri"/>
                <a:cs typeface="Times New Roman"/>
              </a:rPr>
              <a:t>Oldgren</a:t>
            </a:r>
            <a:r>
              <a:rPr lang="en-US" b="0" i="1" dirty="0">
                <a:solidFill>
                  <a:schemeClr val="bg1"/>
                </a:solidFill>
                <a:latin typeface="+mj-lt"/>
                <a:ea typeface="Calibri"/>
                <a:cs typeface="Times New Roman"/>
              </a:rPr>
              <a:t> J, </a:t>
            </a:r>
            <a:r>
              <a:rPr lang="en-US" b="0" i="1" dirty="0" err="1">
                <a:solidFill>
                  <a:schemeClr val="bg1"/>
                </a:solidFill>
                <a:latin typeface="+mj-lt"/>
                <a:ea typeface="Calibri"/>
                <a:cs typeface="Times New Roman"/>
              </a:rPr>
              <a:t>Lindbäck</a:t>
            </a:r>
            <a:r>
              <a:rPr lang="en-US" b="0" i="1" dirty="0">
                <a:solidFill>
                  <a:schemeClr val="bg1"/>
                </a:solidFill>
                <a:latin typeface="+mj-lt"/>
                <a:ea typeface="Calibri"/>
                <a:cs typeface="Times New Roman"/>
              </a:rPr>
              <a:t> J, et al. Lancet 2016</a:t>
            </a:r>
          </a:p>
        </p:txBody>
      </p:sp>
      <p:sp>
        <p:nvSpPr>
          <p:cNvPr id="16" name="Rectangle 15">
            <a:extLst>
              <a:ext uri="{FF2B5EF4-FFF2-40B4-BE49-F238E27FC236}">
                <a16:creationId xmlns:a16="http://schemas.microsoft.com/office/drawing/2014/main" id="{FBDCF30B-733B-42E2-AD15-CB8A1CDDF9E3}"/>
              </a:ext>
            </a:extLst>
          </p:cNvPr>
          <p:cNvSpPr>
            <a:spLocks noChangeArrowheads="1"/>
          </p:cNvSpPr>
          <p:nvPr/>
        </p:nvSpPr>
        <p:spPr bwMode="auto">
          <a:xfrm>
            <a:off x="321665" y="1588428"/>
            <a:ext cx="4985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r>
              <a:rPr lang="en-US" altLang="sv-SE" sz="1600" b="1" dirty="0">
                <a:latin typeface="+mn-lt"/>
                <a:cs typeface="Arial" pitchFamily="34" charset="0"/>
              </a:rPr>
              <a:t>ABC-bleeding risk score was well calibrated: </a:t>
            </a:r>
          </a:p>
        </p:txBody>
      </p:sp>
      <p:graphicFrame>
        <p:nvGraphicFramePr>
          <p:cNvPr id="21" name="Table 20">
            <a:extLst>
              <a:ext uri="{FF2B5EF4-FFF2-40B4-BE49-F238E27FC236}">
                <a16:creationId xmlns:a16="http://schemas.microsoft.com/office/drawing/2014/main" id="{C972054B-B0E8-43F7-8B70-6121625A7B23}"/>
              </a:ext>
            </a:extLst>
          </p:cNvPr>
          <p:cNvGraphicFramePr>
            <a:graphicFrameLocks noGrp="1"/>
          </p:cNvGraphicFramePr>
          <p:nvPr>
            <p:extLst/>
          </p:nvPr>
        </p:nvGraphicFramePr>
        <p:xfrm>
          <a:off x="1087083" y="2975858"/>
          <a:ext cx="2709860" cy="304020"/>
        </p:xfrm>
        <a:graphic>
          <a:graphicData uri="http://schemas.openxmlformats.org/drawingml/2006/table">
            <a:tbl>
              <a:tblPr firstRow="1" bandRow="1">
                <a:tableStyleId>{5C22544A-7EE6-4342-B048-85BDC9FD1C3A}</a:tableStyleId>
              </a:tblPr>
              <a:tblGrid>
                <a:gridCol w="882362">
                  <a:extLst>
                    <a:ext uri="{9D8B030D-6E8A-4147-A177-3AD203B41FA5}">
                      <a16:colId xmlns:a16="http://schemas.microsoft.com/office/drawing/2014/main" val="3347535027"/>
                    </a:ext>
                  </a:extLst>
                </a:gridCol>
                <a:gridCol w="858982">
                  <a:extLst>
                    <a:ext uri="{9D8B030D-6E8A-4147-A177-3AD203B41FA5}">
                      <a16:colId xmlns:a16="http://schemas.microsoft.com/office/drawing/2014/main" val="2489306785"/>
                    </a:ext>
                  </a:extLst>
                </a:gridCol>
                <a:gridCol w="968516">
                  <a:extLst>
                    <a:ext uri="{9D8B030D-6E8A-4147-A177-3AD203B41FA5}">
                      <a16:colId xmlns:a16="http://schemas.microsoft.com/office/drawing/2014/main" val="3316610997"/>
                    </a:ext>
                  </a:extLst>
                </a:gridCol>
              </a:tblGrid>
              <a:tr h="0">
                <a:tc>
                  <a:txBody>
                    <a:bodyPr/>
                    <a:lstStyle/>
                    <a:p>
                      <a:pPr algn="ctr"/>
                      <a:r>
                        <a:rPr lang="en-US" sz="1050" dirty="0">
                          <a:solidFill>
                            <a:schemeClr val="tx1"/>
                          </a:solidFill>
                        </a:rPr>
                        <a:t>Low</a:t>
                      </a:r>
                      <a:endParaRPr lang="en-GB" sz="1050" dirty="0">
                        <a:solidFill>
                          <a:schemeClr val="tx1"/>
                        </a:solidFill>
                      </a:endParaRPr>
                    </a:p>
                  </a:txBody>
                  <a:tcPr marL="72000" marR="72000" marT="72000" marB="7200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050" dirty="0">
                          <a:solidFill>
                            <a:schemeClr val="tx1"/>
                          </a:solidFill>
                        </a:rPr>
                        <a:t>Med</a:t>
                      </a:r>
                      <a:endParaRPr lang="en-GB" sz="1050" dirty="0">
                        <a:solidFill>
                          <a:schemeClr val="tx1"/>
                        </a:solidFill>
                      </a:endParaRPr>
                    </a:p>
                  </a:txBody>
                  <a:tcPr marL="72000" marR="72000" marT="72000" marB="72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050" dirty="0"/>
                        <a:t>High</a:t>
                      </a:r>
                    </a:p>
                  </a:txBody>
                  <a:tcPr marL="72000" marR="72000" marT="72000" marB="7200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42974635"/>
                  </a:ext>
                </a:extLst>
              </a:tr>
            </a:tbl>
          </a:graphicData>
        </a:graphic>
      </p:graphicFrame>
      <p:grpSp>
        <p:nvGrpSpPr>
          <p:cNvPr id="3" name="Group 2">
            <a:extLst>
              <a:ext uri="{FF2B5EF4-FFF2-40B4-BE49-F238E27FC236}">
                <a16:creationId xmlns:a16="http://schemas.microsoft.com/office/drawing/2014/main" id="{7A55F2DE-02B4-4CC7-B644-DDC63E1DCFFA}"/>
              </a:ext>
            </a:extLst>
          </p:cNvPr>
          <p:cNvGrpSpPr/>
          <p:nvPr/>
        </p:nvGrpSpPr>
        <p:grpSpPr>
          <a:xfrm>
            <a:off x="393817" y="2290727"/>
            <a:ext cx="4913160" cy="2016560"/>
            <a:chOff x="393817" y="2473069"/>
            <a:chExt cx="4913160" cy="2016560"/>
          </a:xfrm>
        </p:grpSpPr>
        <p:sp>
          <p:nvSpPr>
            <p:cNvPr id="17" name="Rectangle 16">
              <a:extLst>
                <a:ext uri="{FF2B5EF4-FFF2-40B4-BE49-F238E27FC236}">
                  <a16:creationId xmlns:a16="http://schemas.microsoft.com/office/drawing/2014/main" id="{509B93B9-70AD-462B-BA1A-EDF80773E4D6}"/>
                </a:ext>
              </a:extLst>
            </p:cNvPr>
            <p:cNvSpPr>
              <a:spLocks noChangeArrowheads="1"/>
            </p:cNvSpPr>
            <p:nvPr/>
          </p:nvSpPr>
          <p:spPr bwMode="auto">
            <a:xfrm>
              <a:off x="818445" y="2473069"/>
              <a:ext cx="44885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r>
                <a:rPr lang="en-US" altLang="sv-SE" sz="1400" dirty="0">
                  <a:solidFill>
                    <a:prstClr val="black"/>
                  </a:solidFill>
                  <a:latin typeface="+mn-lt"/>
                  <a:cs typeface="Arial" pitchFamily="34" charset="0"/>
                </a:rPr>
                <a:t>Patients were accurately stratified in relevant risk groups according to event rate</a:t>
              </a:r>
            </a:p>
          </p:txBody>
        </p:sp>
        <p:grpSp>
          <p:nvGrpSpPr>
            <p:cNvPr id="2" name="Group 1">
              <a:extLst>
                <a:ext uri="{FF2B5EF4-FFF2-40B4-BE49-F238E27FC236}">
                  <a16:creationId xmlns:a16="http://schemas.microsoft.com/office/drawing/2014/main" id="{4C7BD29B-438B-40F9-BAD1-57D5ACD1A090}"/>
                </a:ext>
              </a:extLst>
            </p:cNvPr>
            <p:cNvGrpSpPr/>
            <p:nvPr/>
          </p:nvGrpSpPr>
          <p:grpSpPr>
            <a:xfrm>
              <a:off x="474550" y="3404117"/>
              <a:ext cx="3960047" cy="1085512"/>
              <a:chOff x="474550" y="3404117"/>
              <a:chExt cx="3960047" cy="1085512"/>
            </a:xfrm>
          </p:grpSpPr>
          <p:sp>
            <p:nvSpPr>
              <p:cNvPr id="19" name="Rectangle 18">
                <a:extLst>
                  <a:ext uri="{FF2B5EF4-FFF2-40B4-BE49-F238E27FC236}">
                    <a16:creationId xmlns:a16="http://schemas.microsoft.com/office/drawing/2014/main" id="{1693EC20-14C7-4C23-B3D7-C7747A4D3325}"/>
                  </a:ext>
                </a:extLst>
              </p:cNvPr>
              <p:cNvSpPr>
                <a:spLocks noChangeArrowheads="1"/>
              </p:cNvSpPr>
              <p:nvPr/>
            </p:nvSpPr>
            <p:spPr bwMode="auto">
              <a:xfrm>
                <a:off x="474550" y="4203972"/>
                <a:ext cx="16644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sv-SE" sz="1100" dirty="0">
                    <a:solidFill>
                      <a:prstClr val="black"/>
                    </a:solidFill>
                    <a:cs typeface="Arial" pitchFamily="34" charset="0"/>
                  </a:rPr>
                  <a:t>Derivation cohort</a:t>
                </a:r>
                <a:endParaRPr lang="en-US" altLang="sv-SE" sz="1100" dirty="0">
                  <a:solidFill>
                    <a:prstClr val="black"/>
                  </a:solidFill>
                  <a:latin typeface="+mn-lt"/>
                  <a:cs typeface="Arial" pitchFamily="34" charset="0"/>
                </a:endParaRPr>
              </a:p>
            </p:txBody>
          </p:sp>
          <p:sp>
            <p:nvSpPr>
              <p:cNvPr id="20" name="Rectangle 19">
                <a:extLst>
                  <a:ext uri="{FF2B5EF4-FFF2-40B4-BE49-F238E27FC236}">
                    <a16:creationId xmlns:a16="http://schemas.microsoft.com/office/drawing/2014/main" id="{F7DEE63C-4E0F-43B1-BDDA-E6BE2CCDB02F}"/>
                  </a:ext>
                </a:extLst>
              </p:cNvPr>
              <p:cNvSpPr>
                <a:spLocks noChangeArrowheads="1"/>
              </p:cNvSpPr>
              <p:nvPr/>
            </p:nvSpPr>
            <p:spPr bwMode="auto">
              <a:xfrm>
                <a:off x="2880945" y="4228019"/>
                <a:ext cx="15536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sv-SE" sz="1100" dirty="0">
                    <a:solidFill>
                      <a:prstClr val="black"/>
                    </a:solidFill>
                    <a:cs typeface="Arial" pitchFamily="34" charset="0"/>
                  </a:rPr>
                  <a:t>Validation cohort</a:t>
                </a:r>
                <a:endParaRPr lang="en-US" altLang="sv-SE" sz="1100" dirty="0">
                  <a:solidFill>
                    <a:prstClr val="black"/>
                  </a:solidFill>
                  <a:latin typeface="+mn-lt"/>
                  <a:cs typeface="Arial" pitchFamily="34" charset="0"/>
                </a:endParaRPr>
              </a:p>
            </p:txBody>
          </p:sp>
          <p:sp>
            <p:nvSpPr>
              <p:cNvPr id="22" name="Freeform 57">
                <a:extLst>
                  <a:ext uri="{FF2B5EF4-FFF2-40B4-BE49-F238E27FC236}">
                    <a16:creationId xmlns:a16="http://schemas.microsoft.com/office/drawing/2014/main" id="{18281213-7CA4-47C6-AB40-49B7B338B052}"/>
                  </a:ext>
                </a:extLst>
              </p:cNvPr>
              <p:cNvSpPr>
                <a:spLocks noEditPoints="1"/>
              </p:cNvSpPr>
              <p:nvPr/>
            </p:nvSpPr>
            <p:spPr bwMode="auto">
              <a:xfrm>
                <a:off x="1038156" y="3900132"/>
                <a:ext cx="288967" cy="375297"/>
              </a:xfrm>
              <a:custGeom>
                <a:avLst/>
                <a:gdLst>
                  <a:gd name="T0" fmla="*/ 643 w 803"/>
                  <a:gd name="T1" fmla="*/ 214 h 1040"/>
                  <a:gd name="T2" fmla="*/ 643 w 803"/>
                  <a:gd name="T3" fmla="*/ 214 h 1040"/>
                  <a:gd name="T4" fmla="*/ 729 w 803"/>
                  <a:gd name="T5" fmla="*/ 128 h 1040"/>
                  <a:gd name="T6" fmla="*/ 643 w 803"/>
                  <a:gd name="T7" fmla="*/ 41 h 1040"/>
                  <a:gd name="T8" fmla="*/ 556 w 803"/>
                  <a:gd name="T9" fmla="*/ 128 h 1040"/>
                  <a:gd name="T10" fmla="*/ 643 w 803"/>
                  <a:gd name="T11" fmla="*/ 214 h 1040"/>
                  <a:gd name="T12" fmla="*/ 159 w 803"/>
                  <a:gd name="T13" fmla="*/ 214 h 1040"/>
                  <a:gd name="T14" fmla="*/ 159 w 803"/>
                  <a:gd name="T15" fmla="*/ 214 h 1040"/>
                  <a:gd name="T16" fmla="*/ 246 w 803"/>
                  <a:gd name="T17" fmla="*/ 128 h 1040"/>
                  <a:gd name="T18" fmla="*/ 159 w 803"/>
                  <a:gd name="T19" fmla="*/ 41 h 1040"/>
                  <a:gd name="T20" fmla="*/ 73 w 803"/>
                  <a:gd name="T21" fmla="*/ 128 h 1040"/>
                  <a:gd name="T22" fmla="*/ 159 w 803"/>
                  <a:gd name="T23" fmla="*/ 214 h 1040"/>
                  <a:gd name="T24" fmla="*/ 699 w 803"/>
                  <a:gd name="T25" fmla="*/ 254 h 1040"/>
                  <a:gd name="T26" fmla="*/ 699 w 803"/>
                  <a:gd name="T27" fmla="*/ 254 h 1040"/>
                  <a:gd name="T28" fmla="*/ 643 w 803"/>
                  <a:gd name="T29" fmla="*/ 340 h 1040"/>
                  <a:gd name="T30" fmla="*/ 587 w 803"/>
                  <a:gd name="T31" fmla="*/ 254 h 1040"/>
                  <a:gd name="T32" fmla="*/ 483 w 803"/>
                  <a:gd name="T33" fmla="*/ 274 h 1040"/>
                  <a:gd name="T34" fmla="*/ 483 w 803"/>
                  <a:gd name="T35" fmla="*/ 274 h 1040"/>
                  <a:gd name="T36" fmla="*/ 483 w 803"/>
                  <a:gd name="T37" fmla="*/ 274 h 1040"/>
                  <a:gd name="T38" fmla="*/ 483 w 803"/>
                  <a:gd name="T39" fmla="*/ 275 h 1040"/>
                  <a:gd name="T40" fmla="*/ 483 w 803"/>
                  <a:gd name="T41" fmla="*/ 275 h 1040"/>
                  <a:gd name="T42" fmla="*/ 400 w 803"/>
                  <a:gd name="T43" fmla="*/ 401 h 1040"/>
                  <a:gd name="T44" fmla="*/ 320 w 803"/>
                  <a:gd name="T45" fmla="*/ 275 h 1040"/>
                  <a:gd name="T46" fmla="*/ 320 w 803"/>
                  <a:gd name="T47" fmla="*/ 274 h 1040"/>
                  <a:gd name="T48" fmla="*/ 215 w 803"/>
                  <a:gd name="T49" fmla="*/ 254 h 1040"/>
                  <a:gd name="T50" fmla="*/ 160 w 803"/>
                  <a:gd name="T51" fmla="*/ 340 h 1040"/>
                  <a:gd name="T52" fmla="*/ 104 w 803"/>
                  <a:gd name="T53" fmla="*/ 254 h 1040"/>
                  <a:gd name="T54" fmla="*/ 0 w 803"/>
                  <a:gd name="T55" fmla="*/ 274 h 1040"/>
                  <a:gd name="T56" fmla="*/ 0 w 803"/>
                  <a:gd name="T57" fmla="*/ 460 h 1040"/>
                  <a:gd name="T58" fmla="*/ 59 w 803"/>
                  <a:gd name="T59" fmla="*/ 505 h 1040"/>
                  <a:gd name="T60" fmla="*/ 95 w 803"/>
                  <a:gd name="T61" fmla="*/ 850 h 1040"/>
                  <a:gd name="T62" fmla="*/ 223 w 803"/>
                  <a:gd name="T63" fmla="*/ 850 h 1040"/>
                  <a:gd name="T64" fmla="*/ 246 w 803"/>
                  <a:gd name="T65" fmla="*/ 649 h 1040"/>
                  <a:gd name="T66" fmla="*/ 246 w 803"/>
                  <a:gd name="T67" fmla="*/ 648 h 1040"/>
                  <a:gd name="T68" fmla="*/ 280 w 803"/>
                  <a:gd name="T69" fmla="*/ 675 h 1040"/>
                  <a:gd name="T70" fmla="*/ 320 w 803"/>
                  <a:gd name="T71" fmla="*/ 1040 h 1040"/>
                  <a:gd name="T72" fmla="*/ 480 w 803"/>
                  <a:gd name="T73" fmla="*/ 1040 h 1040"/>
                  <a:gd name="T74" fmla="*/ 520 w 803"/>
                  <a:gd name="T75" fmla="*/ 675 h 1040"/>
                  <a:gd name="T76" fmla="*/ 556 w 803"/>
                  <a:gd name="T77" fmla="*/ 647 h 1040"/>
                  <a:gd name="T78" fmla="*/ 556 w 803"/>
                  <a:gd name="T79" fmla="*/ 647 h 1040"/>
                  <a:gd name="T80" fmla="*/ 556 w 803"/>
                  <a:gd name="T81" fmla="*/ 647 h 1040"/>
                  <a:gd name="T82" fmla="*/ 556 w 803"/>
                  <a:gd name="T83" fmla="*/ 648 h 1040"/>
                  <a:gd name="T84" fmla="*/ 579 w 803"/>
                  <a:gd name="T85" fmla="*/ 850 h 1040"/>
                  <a:gd name="T86" fmla="*/ 707 w 803"/>
                  <a:gd name="T87" fmla="*/ 850 h 1040"/>
                  <a:gd name="T88" fmla="*/ 745 w 803"/>
                  <a:gd name="T89" fmla="*/ 503 h 1040"/>
                  <a:gd name="T90" fmla="*/ 803 w 803"/>
                  <a:gd name="T91" fmla="*/ 459 h 1040"/>
                  <a:gd name="T92" fmla="*/ 803 w 803"/>
                  <a:gd name="T93" fmla="*/ 274 h 1040"/>
                  <a:gd name="T94" fmla="*/ 699 w 803"/>
                  <a:gd name="T95" fmla="*/ 254 h 1040"/>
                  <a:gd name="T96" fmla="*/ 400 w 803"/>
                  <a:gd name="T97" fmla="*/ 240 h 1040"/>
                  <a:gd name="T98" fmla="*/ 400 w 803"/>
                  <a:gd name="T99" fmla="*/ 240 h 1040"/>
                  <a:gd name="T100" fmla="*/ 520 w 803"/>
                  <a:gd name="T101" fmla="*/ 120 h 1040"/>
                  <a:gd name="T102" fmla="*/ 400 w 803"/>
                  <a:gd name="T103" fmla="*/ 0 h 1040"/>
                  <a:gd name="T104" fmla="*/ 280 w 803"/>
                  <a:gd name="T105" fmla="*/ 120 h 1040"/>
                  <a:gd name="T106" fmla="*/ 400 w 803"/>
                  <a:gd name="T107" fmla="*/ 24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1040">
                    <a:moveTo>
                      <a:pt x="643" y="214"/>
                    </a:moveTo>
                    <a:lnTo>
                      <a:pt x="643" y="214"/>
                    </a:lnTo>
                    <a:cubicBezTo>
                      <a:pt x="691" y="214"/>
                      <a:pt x="729" y="176"/>
                      <a:pt x="729" y="128"/>
                    </a:cubicBezTo>
                    <a:cubicBezTo>
                      <a:pt x="729" y="80"/>
                      <a:pt x="691" y="41"/>
                      <a:pt x="643" y="41"/>
                    </a:cubicBezTo>
                    <a:cubicBezTo>
                      <a:pt x="595" y="41"/>
                      <a:pt x="556" y="80"/>
                      <a:pt x="556" y="128"/>
                    </a:cubicBezTo>
                    <a:cubicBezTo>
                      <a:pt x="556" y="176"/>
                      <a:pt x="595" y="214"/>
                      <a:pt x="643" y="214"/>
                    </a:cubicBezTo>
                    <a:close/>
                    <a:moveTo>
                      <a:pt x="159" y="214"/>
                    </a:moveTo>
                    <a:lnTo>
                      <a:pt x="159" y="214"/>
                    </a:lnTo>
                    <a:cubicBezTo>
                      <a:pt x="207" y="214"/>
                      <a:pt x="246" y="176"/>
                      <a:pt x="246" y="128"/>
                    </a:cubicBezTo>
                    <a:cubicBezTo>
                      <a:pt x="246" y="80"/>
                      <a:pt x="207" y="41"/>
                      <a:pt x="159" y="41"/>
                    </a:cubicBezTo>
                    <a:cubicBezTo>
                      <a:pt x="112" y="41"/>
                      <a:pt x="73" y="80"/>
                      <a:pt x="73" y="128"/>
                    </a:cubicBezTo>
                    <a:cubicBezTo>
                      <a:pt x="73" y="176"/>
                      <a:pt x="112" y="214"/>
                      <a:pt x="159" y="214"/>
                    </a:cubicBezTo>
                    <a:close/>
                    <a:moveTo>
                      <a:pt x="699" y="254"/>
                    </a:moveTo>
                    <a:lnTo>
                      <a:pt x="699" y="254"/>
                    </a:lnTo>
                    <a:lnTo>
                      <a:pt x="643" y="340"/>
                    </a:lnTo>
                    <a:lnTo>
                      <a:pt x="587" y="254"/>
                    </a:lnTo>
                    <a:lnTo>
                      <a:pt x="483" y="274"/>
                    </a:lnTo>
                    <a:lnTo>
                      <a:pt x="483" y="274"/>
                    </a:lnTo>
                    <a:lnTo>
                      <a:pt x="483" y="274"/>
                    </a:lnTo>
                    <a:lnTo>
                      <a:pt x="483" y="275"/>
                    </a:lnTo>
                    <a:lnTo>
                      <a:pt x="483" y="275"/>
                    </a:lnTo>
                    <a:lnTo>
                      <a:pt x="400" y="401"/>
                    </a:lnTo>
                    <a:lnTo>
                      <a:pt x="320" y="275"/>
                    </a:lnTo>
                    <a:lnTo>
                      <a:pt x="320" y="274"/>
                    </a:lnTo>
                    <a:lnTo>
                      <a:pt x="215" y="254"/>
                    </a:lnTo>
                    <a:lnTo>
                      <a:pt x="160" y="340"/>
                    </a:lnTo>
                    <a:lnTo>
                      <a:pt x="104" y="254"/>
                    </a:lnTo>
                    <a:lnTo>
                      <a:pt x="0" y="274"/>
                    </a:lnTo>
                    <a:lnTo>
                      <a:pt x="0" y="460"/>
                    </a:lnTo>
                    <a:lnTo>
                      <a:pt x="59" y="505"/>
                    </a:lnTo>
                    <a:lnTo>
                      <a:pt x="95" y="850"/>
                    </a:lnTo>
                    <a:lnTo>
                      <a:pt x="223" y="850"/>
                    </a:lnTo>
                    <a:lnTo>
                      <a:pt x="246" y="649"/>
                    </a:lnTo>
                    <a:lnTo>
                      <a:pt x="246" y="648"/>
                    </a:lnTo>
                    <a:lnTo>
                      <a:pt x="280" y="675"/>
                    </a:lnTo>
                    <a:lnTo>
                      <a:pt x="320" y="1040"/>
                    </a:lnTo>
                    <a:lnTo>
                      <a:pt x="480" y="1040"/>
                    </a:lnTo>
                    <a:lnTo>
                      <a:pt x="520" y="675"/>
                    </a:lnTo>
                    <a:lnTo>
                      <a:pt x="556" y="647"/>
                    </a:lnTo>
                    <a:lnTo>
                      <a:pt x="556" y="647"/>
                    </a:lnTo>
                    <a:lnTo>
                      <a:pt x="556" y="647"/>
                    </a:lnTo>
                    <a:lnTo>
                      <a:pt x="556" y="648"/>
                    </a:lnTo>
                    <a:lnTo>
                      <a:pt x="579" y="850"/>
                    </a:lnTo>
                    <a:lnTo>
                      <a:pt x="707" y="850"/>
                    </a:lnTo>
                    <a:lnTo>
                      <a:pt x="745" y="503"/>
                    </a:lnTo>
                    <a:lnTo>
                      <a:pt x="803" y="459"/>
                    </a:lnTo>
                    <a:lnTo>
                      <a:pt x="803" y="274"/>
                    </a:lnTo>
                    <a:lnTo>
                      <a:pt x="699" y="254"/>
                    </a:lnTo>
                    <a:close/>
                    <a:moveTo>
                      <a:pt x="400" y="240"/>
                    </a:moveTo>
                    <a:lnTo>
                      <a:pt x="400" y="240"/>
                    </a:lnTo>
                    <a:cubicBezTo>
                      <a:pt x="467" y="240"/>
                      <a:pt x="520" y="186"/>
                      <a:pt x="520" y="120"/>
                    </a:cubicBezTo>
                    <a:cubicBezTo>
                      <a:pt x="520" y="54"/>
                      <a:pt x="467" y="0"/>
                      <a:pt x="400" y="0"/>
                    </a:cubicBezTo>
                    <a:cubicBezTo>
                      <a:pt x="334" y="0"/>
                      <a:pt x="280" y="54"/>
                      <a:pt x="280" y="120"/>
                    </a:cubicBezTo>
                    <a:cubicBezTo>
                      <a:pt x="280" y="186"/>
                      <a:pt x="334" y="240"/>
                      <a:pt x="400" y="24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57">
                <a:extLst>
                  <a:ext uri="{FF2B5EF4-FFF2-40B4-BE49-F238E27FC236}">
                    <a16:creationId xmlns:a16="http://schemas.microsoft.com/office/drawing/2014/main" id="{95B54288-93BA-48DE-879B-F6DFD37D7E55}"/>
                  </a:ext>
                </a:extLst>
              </p:cNvPr>
              <p:cNvSpPr>
                <a:spLocks noEditPoints="1"/>
              </p:cNvSpPr>
              <p:nvPr/>
            </p:nvSpPr>
            <p:spPr bwMode="auto">
              <a:xfrm>
                <a:off x="3328357" y="3900132"/>
                <a:ext cx="288967" cy="375297"/>
              </a:xfrm>
              <a:custGeom>
                <a:avLst/>
                <a:gdLst>
                  <a:gd name="T0" fmla="*/ 643 w 803"/>
                  <a:gd name="T1" fmla="*/ 214 h 1040"/>
                  <a:gd name="T2" fmla="*/ 643 w 803"/>
                  <a:gd name="T3" fmla="*/ 214 h 1040"/>
                  <a:gd name="T4" fmla="*/ 729 w 803"/>
                  <a:gd name="T5" fmla="*/ 128 h 1040"/>
                  <a:gd name="T6" fmla="*/ 643 w 803"/>
                  <a:gd name="T7" fmla="*/ 41 h 1040"/>
                  <a:gd name="T8" fmla="*/ 556 w 803"/>
                  <a:gd name="T9" fmla="*/ 128 h 1040"/>
                  <a:gd name="T10" fmla="*/ 643 w 803"/>
                  <a:gd name="T11" fmla="*/ 214 h 1040"/>
                  <a:gd name="T12" fmla="*/ 159 w 803"/>
                  <a:gd name="T13" fmla="*/ 214 h 1040"/>
                  <a:gd name="T14" fmla="*/ 159 w 803"/>
                  <a:gd name="T15" fmla="*/ 214 h 1040"/>
                  <a:gd name="T16" fmla="*/ 246 w 803"/>
                  <a:gd name="T17" fmla="*/ 128 h 1040"/>
                  <a:gd name="T18" fmla="*/ 159 w 803"/>
                  <a:gd name="T19" fmla="*/ 41 h 1040"/>
                  <a:gd name="T20" fmla="*/ 73 w 803"/>
                  <a:gd name="T21" fmla="*/ 128 h 1040"/>
                  <a:gd name="T22" fmla="*/ 159 w 803"/>
                  <a:gd name="T23" fmla="*/ 214 h 1040"/>
                  <a:gd name="T24" fmla="*/ 699 w 803"/>
                  <a:gd name="T25" fmla="*/ 254 h 1040"/>
                  <a:gd name="T26" fmla="*/ 699 w 803"/>
                  <a:gd name="T27" fmla="*/ 254 h 1040"/>
                  <a:gd name="T28" fmla="*/ 643 w 803"/>
                  <a:gd name="T29" fmla="*/ 340 h 1040"/>
                  <a:gd name="T30" fmla="*/ 587 w 803"/>
                  <a:gd name="T31" fmla="*/ 254 h 1040"/>
                  <a:gd name="T32" fmla="*/ 483 w 803"/>
                  <a:gd name="T33" fmla="*/ 274 h 1040"/>
                  <a:gd name="T34" fmla="*/ 483 w 803"/>
                  <a:gd name="T35" fmla="*/ 274 h 1040"/>
                  <a:gd name="T36" fmla="*/ 483 w 803"/>
                  <a:gd name="T37" fmla="*/ 274 h 1040"/>
                  <a:gd name="T38" fmla="*/ 483 w 803"/>
                  <a:gd name="T39" fmla="*/ 275 h 1040"/>
                  <a:gd name="T40" fmla="*/ 483 w 803"/>
                  <a:gd name="T41" fmla="*/ 275 h 1040"/>
                  <a:gd name="T42" fmla="*/ 400 w 803"/>
                  <a:gd name="T43" fmla="*/ 401 h 1040"/>
                  <a:gd name="T44" fmla="*/ 320 w 803"/>
                  <a:gd name="T45" fmla="*/ 275 h 1040"/>
                  <a:gd name="T46" fmla="*/ 320 w 803"/>
                  <a:gd name="T47" fmla="*/ 274 h 1040"/>
                  <a:gd name="T48" fmla="*/ 215 w 803"/>
                  <a:gd name="T49" fmla="*/ 254 h 1040"/>
                  <a:gd name="T50" fmla="*/ 160 w 803"/>
                  <a:gd name="T51" fmla="*/ 340 h 1040"/>
                  <a:gd name="T52" fmla="*/ 104 w 803"/>
                  <a:gd name="T53" fmla="*/ 254 h 1040"/>
                  <a:gd name="T54" fmla="*/ 0 w 803"/>
                  <a:gd name="T55" fmla="*/ 274 h 1040"/>
                  <a:gd name="T56" fmla="*/ 0 w 803"/>
                  <a:gd name="T57" fmla="*/ 460 h 1040"/>
                  <a:gd name="T58" fmla="*/ 59 w 803"/>
                  <a:gd name="T59" fmla="*/ 505 h 1040"/>
                  <a:gd name="T60" fmla="*/ 95 w 803"/>
                  <a:gd name="T61" fmla="*/ 850 h 1040"/>
                  <a:gd name="T62" fmla="*/ 223 w 803"/>
                  <a:gd name="T63" fmla="*/ 850 h 1040"/>
                  <a:gd name="T64" fmla="*/ 246 w 803"/>
                  <a:gd name="T65" fmla="*/ 649 h 1040"/>
                  <a:gd name="T66" fmla="*/ 246 w 803"/>
                  <a:gd name="T67" fmla="*/ 648 h 1040"/>
                  <a:gd name="T68" fmla="*/ 280 w 803"/>
                  <a:gd name="T69" fmla="*/ 675 h 1040"/>
                  <a:gd name="T70" fmla="*/ 320 w 803"/>
                  <a:gd name="T71" fmla="*/ 1040 h 1040"/>
                  <a:gd name="T72" fmla="*/ 480 w 803"/>
                  <a:gd name="T73" fmla="*/ 1040 h 1040"/>
                  <a:gd name="T74" fmla="*/ 520 w 803"/>
                  <a:gd name="T75" fmla="*/ 675 h 1040"/>
                  <a:gd name="T76" fmla="*/ 556 w 803"/>
                  <a:gd name="T77" fmla="*/ 647 h 1040"/>
                  <a:gd name="T78" fmla="*/ 556 w 803"/>
                  <a:gd name="T79" fmla="*/ 647 h 1040"/>
                  <a:gd name="T80" fmla="*/ 556 w 803"/>
                  <a:gd name="T81" fmla="*/ 647 h 1040"/>
                  <a:gd name="T82" fmla="*/ 556 w 803"/>
                  <a:gd name="T83" fmla="*/ 648 h 1040"/>
                  <a:gd name="T84" fmla="*/ 579 w 803"/>
                  <a:gd name="T85" fmla="*/ 850 h 1040"/>
                  <a:gd name="T86" fmla="*/ 707 w 803"/>
                  <a:gd name="T87" fmla="*/ 850 h 1040"/>
                  <a:gd name="T88" fmla="*/ 745 w 803"/>
                  <a:gd name="T89" fmla="*/ 503 h 1040"/>
                  <a:gd name="T90" fmla="*/ 803 w 803"/>
                  <a:gd name="T91" fmla="*/ 459 h 1040"/>
                  <a:gd name="T92" fmla="*/ 803 w 803"/>
                  <a:gd name="T93" fmla="*/ 274 h 1040"/>
                  <a:gd name="T94" fmla="*/ 699 w 803"/>
                  <a:gd name="T95" fmla="*/ 254 h 1040"/>
                  <a:gd name="T96" fmla="*/ 400 w 803"/>
                  <a:gd name="T97" fmla="*/ 240 h 1040"/>
                  <a:gd name="T98" fmla="*/ 400 w 803"/>
                  <a:gd name="T99" fmla="*/ 240 h 1040"/>
                  <a:gd name="T100" fmla="*/ 520 w 803"/>
                  <a:gd name="T101" fmla="*/ 120 h 1040"/>
                  <a:gd name="T102" fmla="*/ 400 w 803"/>
                  <a:gd name="T103" fmla="*/ 0 h 1040"/>
                  <a:gd name="T104" fmla="*/ 280 w 803"/>
                  <a:gd name="T105" fmla="*/ 120 h 1040"/>
                  <a:gd name="T106" fmla="*/ 400 w 803"/>
                  <a:gd name="T107" fmla="*/ 24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1040">
                    <a:moveTo>
                      <a:pt x="643" y="214"/>
                    </a:moveTo>
                    <a:lnTo>
                      <a:pt x="643" y="214"/>
                    </a:lnTo>
                    <a:cubicBezTo>
                      <a:pt x="691" y="214"/>
                      <a:pt x="729" y="176"/>
                      <a:pt x="729" y="128"/>
                    </a:cubicBezTo>
                    <a:cubicBezTo>
                      <a:pt x="729" y="80"/>
                      <a:pt x="691" y="41"/>
                      <a:pt x="643" y="41"/>
                    </a:cubicBezTo>
                    <a:cubicBezTo>
                      <a:pt x="595" y="41"/>
                      <a:pt x="556" y="80"/>
                      <a:pt x="556" y="128"/>
                    </a:cubicBezTo>
                    <a:cubicBezTo>
                      <a:pt x="556" y="176"/>
                      <a:pt x="595" y="214"/>
                      <a:pt x="643" y="214"/>
                    </a:cubicBezTo>
                    <a:close/>
                    <a:moveTo>
                      <a:pt x="159" y="214"/>
                    </a:moveTo>
                    <a:lnTo>
                      <a:pt x="159" y="214"/>
                    </a:lnTo>
                    <a:cubicBezTo>
                      <a:pt x="207" y="214"/>
                      <a:pt x="246" y="176"/>
                      <a:pt x="246" y="128"/>
                    </a:cubicBezTo>
                    <a:cubicBezTo>
                      <a:pt x="246" y="80"/>
                      <a:pt x="207" y="41"/>
                      <a:pt x="159" y="41"/>
                    </a:cubicBezTo>
                    <a:cubicBezTo>
                      <a:pt x="112" y="41"/>
                      <a:pt x="73" y="80"/>
                      <a:pt x="73" y="128"/>
                    </a:cubicBezTo>
                    <a:cubicBezTo>
                      <a:pt x="73" y="176"/>
                      <a:pt x="112" y="214"/>
                      <a:pt x="159" y="214"/>
                    </a:cubicBezTo>
                    <a:close/>
                    <a:moveTo>
                      <a:pt x="699" y="254"/>
                    </a:moveTo>
                    <a:lnTo>
                      <a:pt x="699" y="254"/>
                    </a:lnTo>
                    <a:lnTo>
                      <a:pt x="643" y="340"/>
                    </a:lnTo>
                    <a:lnTo>
                      <a:pt x="587" y="254"/>
                    </a:lnTo>
                    <a:lnTo>
                      <a:pt x="483" y="274"/>
                    </a:lnTo>
                    <a:lnTo>
                      <a:pt x="483" y="274"/>
                    </a:lnTo>
                    <a:lnTo>
                      <a:pt x="483" y="274"/>
                    </a:lnTo>
                    <a:lnTo>
                      <a:pt x="483" y="275"/>
                    </a:lnTo>
                    <a:lnTo>
                      <a:pt x="483" y="275"/>
                    </a:lnTo>
                    <a:lnTo>
                      <a:pt x="400" y="401"/>
                    </a:lnTo>
                    <a:lnTo>
                      <a:pt x="320" y="275"/>
                    </a:lnTo>
                    <a:lnTo>
                      <a:pt x="320" y="274"/>
                    </a:lnTo>
                    <a:lnTo>
                      <a:pt x="215" y="254"/>
                    </a:lnTo>
                    <a:lnTo>
                      <a:pt x="160" y="340"/>
                    </a:lnTo>
                    <a:lnTo>
                      <a:pt x="104" y="254"/>
                    </a:lnTo>
                    <a:lnTo>
                      <a:pt x="0" y="274"/>
                    </a:lnTo>
                    <a:lnTo>
                      <a:pt x="0" y="460"/>
                    </a:lnTo>
                    <a:lnTo>
                      <a:pt x="59" y="505"/>
                    </a:lnTo>
                    <a:lnTo>
                      <a:pt x="95" y="850"/>
                    </a:lnTo>
                    <a:lnTo>
                      <a:pt x="223" y="850"/>
                    </a:lnTo>
                    <a:lnTo>
                      <a:pt x="246" y="649"/>
                    </a:lnTo>
                    <a:lnTo>
                      <a:pt x="246" y="648"/>
                    </a:lnTo>
                    <a:lnTo>
                      <a:pt x="280" y="675"/>
                    </a:lnTo>
                    <a:lnTo>
                      <a:pt x="320" y="1040"/>
                    </a:lnTo>
                    <a:lnTo>
                      <a:pt x="480" y="1040"/>
                    </a:lnTo>
                    <a:lnTo>
                      <a:pt x="520" y="675"/>
                    </a:lnTo>
                    <a:lnTo>
                      <a:pt x="556" y="647"/>
                    </a:lnTo>
                    <a:lnTo>
                      <a:pt x="556" y="647"/>
                    </a:lnTo>
                    <a:lnTo>
                      <a:pt x="556" y="647"/>
                    </a:lnTo>
                    <a:lnTo>
                      <a:pt x="556" y="648"/>
                    </a:lnTo>
                    <a:lnTo>
                      <a:pt x="579" y="850"/>
                    </a:lnTo>
                    <a:lnTo>
                      <a:pt x="707" y="850"/>
                    </a:lnTo>
                    <a:lnTo>
                      <a:pt x="745" y="503"/>
                    </a:lnTo>
                    <a:lnTo>
                      <a:pt x="803" y="459"/>
                    </a:lnTo>
                    <a:lnTo>
                      <a:pt x="803" y="274"/>
                    </a:lnTo>
                    <a:lnTo>
                      <a:pt x="699" y="254"/>
                    </a:lnTo>
                    <a:close/>
                    <a:moveTo>
                      <a:pt x="400" y="240"/>
                    </a:moveTo>
                    <a:lnTo>
                      <a:pt x="400" y="240"/>
                    </a:lnTo>
                    <a:cubicBezTo>
                      <a:pt x="467" y="240"/>
                      <a:pt x="520" y="186"/>
                      <a:pt x="520" y="120"/>
                    </a:cubicBezTo>
                    <a:cubicBezTo>
                      <a:pt x="520" y="54"/>
                      <a:pt x="467" y="0"/>
                      <a:pt x="400" y="0"/>
                    </a:cubicBezTo>
                    <a:cubicBezTo>
                      <a:pt x="334" y="0"/>
                      <a:pt x="280" y="54"/>
                      <a:pt x="280" y="120"/>
                    </a:cubicBezTo>
                    <a:cubicBezTo>
                      <a:pt x="280" y="186"/>
                      <a:pt x="334" y="240"/>
                      <a:pt x="400" y="24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cxnSp>
            <p:nvCxnSpPr>
              <p:cNvPr id="27" name="Connector: Elbow 26">
                <a:extLst>
                  <a:ext uri="{FF2B5EF4-FFF2-40B4-BE49-F238E27FC236}">
                    <a16:creationId xmlns:a16="http://schemas.microsoft.com/office/drawing/2014/main" id="{D6B66515-CEA7-4C4E-98EF-1B91B08AA1D4}"/>
                  </a:ext>
                </a:extLst>
              </p:cNvPr>
              <p:cNvCxnSpPr>
                <a:cxnSpLocks/>
              </p:cNvCxnSpPr>
              <p:nvPr/>
            </p:nvCxnSpPr>
            <p:spPr>
              <a:xfrm flipV="1">
                <a:off x="1172361" y="3404117"/>
                <a:ext cx="1259374" cy="316574"/>
              </a:xfrm>
              <a:prstGeom prst="bentConnector2">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C9FD23-DE93-441F-934E-5879373B0FB1}"/>
                  </a:ext>
                </a:extLst>
              </p:cNvPr>
              <p:cNvCxnSpPr>
                <a:cxnSpLocks/>
              </p:cNvCxnSpPr>
              <p:nvPr/>
            </p:nvCxnSpPr>
            <p:spPr>
              <a:xfrm>
                <a:off x="2370852" y="3720434"/>
                <a:ext cx="110198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0324DA6-0C04-4553-B60F-6CED08C3CD33}"/>
                  </a:ext>
                </a:extLst>
              </p:cNvPr>
              <p:cNvCxnSpPr/>
              <p:nvPr/>
            </p:nvCxnSpPr>
            <p:spPr>
              <a:xfrm flipV="1">
                <a:off x="3302493" y="3447487"/>
                <a:ext cx="0" cy="275906"/>
              </a:xfrm>
              <a:prstGeom prst="straightConnector1">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A1534E-4E7C-4499-9708-801C118C5C42}"/>
                  </a:ext>
                </a:extLst>
              </p:cNvPr>
              <p:cNvCxnSpPr/>
              <p:nvPr/>
            </p:nvCxnSpPr>
            <p:spPr>
              <a:xfrm flipV="1">
                <a:off x="1488489" y="3447487"/>
                <a:ext cx="0" cy="275906"/>
              </a:xfrm>
              <a:prstGeom prst="straightConnector1">
                <a:avLst/>
              </a:prstGeom>
              <a:ln w="63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29B4131-0799-45D2-A609-3AC7685D382C}"/>
                  </a:ext>
                </a:extLst>
              </p:cNvPr>
              <p:cNvCxnSpPr/>
              <p:nvPr/>
            </p:nvCxnSpPr>
            <p:spPr>
              <a:xfrm>
                <a:off x="1172361" y="3720434"/>
                <a:ext cx="0" cy="12063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7D3E087-C7AB-49FC-B499-84740DFE6C5C}"/>
                  </a:ext>
                </a:extLst>
              </p:cNvPr>
              <p:cNvCxnSpPr/>
              <p:nvPr/>
            </p:nvCxnSpPr>
            <p:spPr>
              <a:xfrm>
                <a:off x="3472840" y="3720434"/>
                <a:ext cx="0" cy="12063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9" name="Freeform 49">
              <a:extLst>
                <a:ext uri="{FF2B5EF4-FFF2-40B4-BE49-F238E27FC236}">
                  <a16:creationId xmlns:a16="http://schemas.microsoft.com/office/drawing/2014/main" id="{E387050E-67C7-4DE1-B0AC-FCEB023D3D63}"/>
                </a:ext>
              </a:extLst>
            </p:cNvPr>
            <p:cNvSpPr>
              <a:spLocks noEditPoints="1"/>
            </p:cNvSpPr>
            <p:nvPr/>
          </p:nvSpPr>
          <p:spPr bwMode="auto">
            <a:xfrm>
              <a:off x="393817" y="2513415"/>
              <a:ext cx="371193" cy="372386"/>
            </a:xfrm>
            <a:custGeom>
              <a:avLst/>
              <a:gdLst>
                <a:gd name="T0" fmla="*/ 473 w 1040"/>
                <a:gd name="T1" fmla="*/ 739 h 1039"/>
                <a:gd name="T2" fmla="*/ 473 w 1040"/>
                <a:gd name="T3" fmla="*/ 739 h 1039"/>
                <a:gd name="T4" fmla="*/ 283 w 1040"/>
                <a:gd name="T5" fmla="*/ 548 h 1039"/>
                <a:gd name="T6" fmla="*/ 368 w 1040"/>
                <a:gd name="T7" fmla="*/ 463 h 1039"/>
                <a:gd name="T8" fmla="*/ 473 w 1040"/>
                <a:gd name="T9" fmla="*/ 569 h 1039"/>
                <a:gd name="T10" fmla="*/ 684 w 1040"/>
                <a:gd name="T11" fmla="*/ 359 h 1039"/>
                <a:gd name="T12" fmla="*/ 768 w 1040"/>
                <a:gd name="T13" fmla="*/ 443 h 1039"/>
                <a:gd name="T14" fmla="*/ 473 w 1040"/>
                <a:gd name="T15" fmla="*/ 739 h 1039"/>
                <a:gd name="T16" fmla="*/ 520 w 1040"/>
                <a:gd name="T17" fmla="*/ 0 h 1039"/>
                <a:gd name="T18" fmla="*/ 520 w 1040"/>
                <a:gd name="T19" fmla="*/ 0 h 1039"/>
                <a:gd name="T20" fmla="*/ 0 w 1040"/>
                <a:gd name="T21" fmla="*/ 519 h 1039"/>
                <a:gd name="T22" fmla="*/ 520 w 1040"/>
                <a:gd name="T23" fmla="*/ 1039 h 1039"/>
                <a:gd name="T24" fmla="*/ 1040 w 1040"/>
                <a:gd name="T25" fmla="*/ 519 h 1039"/>
                <a:gd name="T26" fmla="*/ 520 w 1040"/>
                <a:gd name="T27"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0" h="1039">
                  <a:moveTo>
                    <a:pt x="473" y="739"/>
                  </a:moveTo>
                  <a:lnTo>
                    <a:pt x="473" y="739"/>
                  </a:lnTo>
                  <a:lnTo>
                    <a:pt x="283" y="548"/>
                  </a:lnTo>
                  <a:lnTo>
                    <a:pt x="368" y="463"/>
                  </a:lnTo>
                  <a:lnTo>
                    <a:pt x="473" y="569"/>
                  </a:lnTo>
                  <a:lnTo>
                    <a:pt x="684" y="359"/>
                  </a:lnTo>
                  <a:lnTo>
                    <a:pt x="768" y="443"/>
                  </a:lnTo>
                  <a:lnTo>
                    <a:pt x="473" y="739"/>
                  </a:lnTo>
                  <a:close/>
                  <a:moveTo>
                    <a:pt x="520" y="0"/>
                  </a:moveTo>
                  <a:lnTo>
                    <a:pt x="520" y="0"/>
                  </a:lnTo>
                  <a:cubicBezTo>
                    <a:pt x="233" y="0"/>
                    <a:pt x="0" y="232"/>
                    <a:pt x="0" y="519"/>
                  </a:cubicBezTo>
                  <a:cubicBezTo>
                    <a:pt x="0" y="807"/>
                    <a:pt x="233" y="1039"/>
                    <a:pt x="520" y="1039"/>
                  </a:cubicBezTo>
                  <a:cubicBezTo>
                    <a:pt x="807" y="1039"/>
                    <a:pt x="1040" y="807"/>
                    <a:pt x="1040" y="519"/>
                  </a:cubicBezTo>
                  <a:cubicBezTo>
                    <a:pt x="1040" y="232"/>
                    <a:pt x="807" y="0"/>
                    <a:pt x="52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 name="Group 4">
            <a:extLst>
              <a:ext uri="{FF2B5EF4-FFF2-40B4-BE49-F238E27FC236}">
                <a16:creationId xmlns:a16="http://schemas.microsoft.com/office/drawing/2014/main" id="{6C160120-0631-4F96-A87A-C33546EC71F8}"/>
              </a:ext>
            </a:extLst>
          </p:cNvPr>
          <p:cNvGrpSpPr/>
          <p:nvPr/>
        </p:nvGrpSpPr>
        <p:grpSpPr>
          <a:xfrm>
            <a:off x="393817" y="4823716"/>
            <a:ext cx="4871237" cy="954107"/>
            <a:chOff x="393817" y="4957018"/>
            <a:chExt cx="4871237" cy="954107"/>
          </a:xfrm>
        </p:grpSpPr>
        <p:sp>
          <p:nvSpPr>
            <p:cNvPr id="18" name="Rectangle 17">
              <a:extLst>
                <a:ext uri="{FF2B5EF4-FFF2-40B4-BE49-F238E27FC236}">
                  <a16:creationId xmlns:a16="http://schemas.microsoft.com/office/drawing/2014/main" id="{4750191B-EC19-4900-8120-FF6820311A0A}"/>
                </a:ext>
              </a:extLst>
            </p:cNvPr>
            <p:cNvSpPr>
              <a:spLocks noChangeArrowheads="1"/>
            </p:cNvSpPr>
            <p:nvPr/>
          </p:nvSpPr>
          <p:spPr bwMode="auto">
            <a:xfrm>
              <a:off x="776522" y="4957018"/>
              <a:ext cx="44885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r>
                <a:rPr lang="en-US" sz="1400" dirty="0"/>
                <a:t>Comparison of event rates within risk classes for both cohorts shows that the </a:t>
              </a:r>
              <a:r>
                <a:rPr lang="en-US" sz="1400" b="1" dirty="0"/>
                <a:t>ABC-bleeding score had good discriminative ability</a:t>
              </a:r>
            </a:p>
            <a:p>
              <a:pPr marL="1028700" lvl="1" defTabSz="457200" eaLnBrk="1" hangingPunct="1">
                <a:buFont typeface="Arial" panose="020B0604020202020204" pitchFamily="34" charset="0"/>
                <a:buChar char="•"/>
              </a:pPr>
              <a:endParaRPr lang="en-US" altLang="sv-SE" sz="1400" dirty="0">
                <a:solidFill>
                  <a:prstClr val="black"/>
                </a:solidFill>
                <a:latin typeface="+mn-lt"/>
                <a:cs typeface="Arial" pitchFamily="34" charset="0"/>
              </a:endParaRPr>
            </a:p>
          </p:txBody>
        </p:sp>
        <p:sp>
          <p:nvSpPr>
            <p:cNvPr id="40" name="Freeform 49">
              <a:extLst>
                <a:ext uri="{FF2B5EF4-FFF2-40B4-BE49-F238E27FC236}">
                  <a16:creationId xmlns:a16="http://schemas.microsoft.com/office/drawing/2014/main" id="{3AAC4D27-972C-44A8-BBED-214DD4577A33}"/>
                </a:ext>
              </a:extLst>
            </p:cNvPr>
            <p:cNvSpPr>
              <a:spLocks noEditPoints="1"/>
            </p:cNvSpPr>
            <p:nvPr/>
          </p:nvSpPr>
          <p:spPr bwMode="auto">
            <a:xfrm>
              <a:off x="393817" y="5021113"/>
              <a:ext cx="371193" cy="372386"/>
            </a:xfrm>
            <a:custGeom>
              <a:avLst/>
              <a:gdLst>
                <a:gd name="T0" fmla="*/ 473 w 1040"/>
                <a:gd name="T1" fmla="*/ 739 h 1039"/>
                <a:gd name="T2" fmla="*/ 473 w 1040"/>
                <a:gd name="T3" fmla="*/ 739 h 1039"/>
                <a:gd name="T4" fmla="*/ 283 w 1040"/>
                <a:gd name="T5" fmla="*/ 548 h 1039"/>
                <a:gd name="T6" fmla="*/ 368 w 1040"/>
                <a:gd name="T7" fmla="*/ 463 h 1039"/>
                <a:gd name="T8" fmla="*/ 473 w 1040"/>
                <a:gd name="T9" fmla="*/ 569 h 1039"/>
                <a:gd name="T10" fmla="*/ 684 w 1040"/>
                <a:gd name="T11" fmla="*/ 359 h 1039"/>
                <a:gd name="T12" fmla="*/ 768 w 1040"/>
                <a:gd name="T13" fmla="*/ 443 h 1039"/>
                <a:gd name="T14" fmla="*/ 473 w 1040"/>
                <a:gd name="T15" fmla="*/ 739 h 1039"/>
                <a:gd name="T16" fmla="*/ 520 w 1040"/>
                <a:gd name="T17" fmla="*/ 0 h 1039"/>
                <a:gd name="T18" fmla="*/ 520 w 1040"/>
                <a:gd name="T19" fmla="*/ 0 h 1039"/>
                <a:gd name="T20" fmla="*/ 0 w 1040"/>
                <a:gd name="T21" fmla="*/ 519 h 1039"/>
                <a:gd name="T22" fmla="*/ 520 w 1040"/>
                <a:gd name="T23" fmla="*/ 1039 h 1039"/>
                <a:gd name="T24" fmla="*/ 1040 w 1040"/>
                <a:gd name="T25" fmla="*/ 519 h 1039"/>
                <a:gd name="T26" fmla="*/ 520 w 1040"/>
                <a:gd name="T27"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0" h="1039">
                  <a:moveTo>
                    <a:pt x="473" y="739"/>
                  </a:moveTo>
                  <a:lnTo>
                    <a:pt x="473" y="739"/>
                  </a:lnTo>
                  <a:lnTo>
                    <a:pt x="283" y="548"/>
                  </a:lnTo>
                  <a:lnTo>
                    <a:pt x="368" y="463"/>
                  </a:lnTo>
                  <a:lnTo>
                    <a:pt x="473" y="569"/>
                  </a:lnTo>
                  <a:lnTo>
                    <a:pt x="684" y="359"/>
                  </a:lnTo>
                  <a:lnTo>
                    <a:pt x="768" y="443"/>
                  </a:lnTo>
                  <a:lnTo>
                    <a:pt x="473" y="739"/>
                  </a:lnTo>
                  <a:close/>
                  <a:moveTo>
                    <a:pt x="520" y="0"/>
                  </a:moveTo>
                  <a:lnTo>
                    <a:pt x="520" y="0"/>
                  </a:lnTo>
                  <a:cubicBezTo>
                    <a:pt x="233" y="0"/>
                    <a:pt x="0" y="232"/>
                    <a:pt x="0" y="519"/>
                  </a:cubicBezTo>
                  <a:cubicBezTo>
                    <a:pt x="0" y="807"/>
                    <a:pt x="233" y="1039"/>
                    <a:pt x="520" y="1039"/>
                  </a:cubicBezTo>
                  <a:cubicBezTo>
                    <a:pt x="807" y="1039"/>
                    <a:pt x="1040" y="807"/>
                    <a:pt x="1040" y="519"/>
                  </a:cubicBezTo>
                  <a:cubicBezTo>
                    <a:pt x="1040" y="232"/>
                    <a:pt x="807" y="0"/>
                    <a:pt x="52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Rectangle 6">
            <a:extLst>
              <a:ext uri="{FF2B5EF4-FFF2-40B4-BE49-F238E27FC236}">
                <a16:creationId xmlns:a16="http://schemas.microsoft.com/office/drawing/2014/main" id="{8174797C-F55D-46C1-ABD2-C6D783C31D70}"/>
              </a:ext>
            </a:extLst>
          </p:cNvPr>
          <p:cNvSpPr/>
          <p:nvPr/>
        </p:nvSpPr>
        <p:spPr>
          <a:xfrm>
            <a:off x="6969125" y="2466121"/>
            <a:ext cx="3543300" cy="3171825"/>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grpSp>
        <p:nvGrpSpPr>
          <p:cNvPr id="58" name="Group 57">
            <a:extLst>
              <a:ext uri="{FF2B5EF4-FFF2-40B4-BE49-F238E27FC236}">
                <a16:creationId xmlns:a16="http://schemas.microsoft.com/office/drawing/2014/main" id="{4E52DAB8-73A5-4947-BE79-B07EDF0C2125}"/>
              </a:ext>
            </a:extLst>
          </p:cNvPr>
          <p:cNvGrpSpPr/>
          <p:nvPr/>
        </p:nvGrpSpPr>
        <p:grpSpPr>
          <a:xfrm>
            <a:off x="7490498" y="2069245"/>
            <a:ext cx="2712682" cy="179389"/>
            <a:chOff x="7490498" y="1965324"/>
            <a:chExt cx="2712682" cy="179389"/>
          </a:xfrm>
        </p:grpSpPr>
        <p:grpSp>
          <p:nvGrpSpPr>
            <p:cNvPr id="47" name="Group 46">
              <a:extLst>
                <a:ext uri="{FF2B5EF4-FFF2-40B4-BE49-F238E27FC236}">
                  <a16:creationId xmlns:a16="http://schemas.microsoft.com/office/drawing/2014/main" id="{34A14B5B-38C3-4813-A292-DF213BFFB0D6}"/>
                </a:ext>
              </a:extLst>
            </p:cNvPr>
            <p:cNvGrpSpPr/>
            <p:nvPr/>
          </p:nvGrpSpPr>
          <p:grpSpPr>
            <a:xfrm>
              <a:off x="9867900" y="1965324"/>
              <a:ext cx="335280" cy="179389"/>
              <a:chOff x="9867900" y="1965324"/>
              <a:chExt cx="335280" cy="179389"/>
            </a:xfrm>
          </p:grpSpPr>
          <p:sp>
            <p:nvSpPr>
              <p:cNvPr id="46" name="Rectangle 45">
                <a:extLst>
                  <a:ext uri="{FF2B5EF4-FFF2-40B4-BE49-F238E27FC236}">
                    <a16:creationId xmlns:a16="http://schemas.microsoft.com/office/drawing/2014/main" id="{CA688DEE-A62C-4767-B74C-EF5CF78EB4D1}"/>
                  </a:ext>
                </a:extLst>
              </p:cNvPr>
              <p:cNvSpPr/>
              <p:nvPr/>
            </p:nvSpPr>
            <p:spPr>
              <a:xfrm>
                <a:off x="9867900" y="1965324"/>
                <a:ext cx="335280" cy="17938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grpSp>
            <p:nvGrpSpPr>
              <p:cNvPr id="45" name="Group 44">
                <a:extLst>
                  <a:ext uri="{FF2B5EF4-FFF2-40B4-BE49-F238E27FC236}">
                    <a16:creationId xmlns:a16="http://schemas.microsoft.com/office/drawing/2014/main" id="{4B95E737-5D2A-4263-B032-6B102F30B90D}"/>
                  </a:ext>
                </a:extLst>
              </p:cNvPr>
              <p:cNvGrpSpPr/>
              <p:nvPr/>
            </p:nvGrpSpPr>
            <p:grpSpPr>
              <a:xfrm>
                <a:off x="9906000" y="2003579"/>
                <a:ext cx="297180" cy="105264"/>
                <a:chOff x="9906000" y="2003579"/>
                <a:chExt cx="297180" cy="105264"/>
              </a:xfrm>
            </p:grpSpPr>
            <p:cxnSp>
              <p:nvCxnSpPr>
                <p:cNvPr id="42" name="Straight Connector 41">
                  <a:extLst>
                    <a:ext uri="{FF2B5EF4-FFF2-40B4-BE49-F238E27FC236}">
                      <a16:creationId xmlns:a16="http://schemas.microsoft.com/office/drawing/2014/main" id="{E8B08256-41D4-47C9-9C67-F7AA05ACB43E}"/>
                    </a:ext>
                  </a:extLst>
                </p:cNvPr>
                <p:cNvCxnSpPr/>
                <p:nvPr/>
              </p:nvCxnSpPr>
              <p:spPr>
                <a:xfrm>
                  <a:off x="9906000" y="2003579"/>
                  <a:ext cx="297180" cy="0"/>
                </a:xfrm>
                <a:prstGeom prst="line">
                  <a:avLst/>
                </a:prstGeom>
                <a:ln w="25400" cap="rnd">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CDA3387-1A91-478A-B284-3DBA85E10C78}"/>
                    </a:ext>
                  </a:extLst>
                </p:cNvPr>
                <p:cNvCxnSpPr>
                  <a:cxnSpLocks/>
                </p:cNvCxnSpPr>
                <p:nvPr/>
              </p:nvCxnSpPr>
              <p:spPr>
                <a:xfrm>
                  <a:off x="9906000" y="2108843"/>
                  <a:ext cx="270510" cy="0"/>
                </a:xfrm>
                <a:prstGeom prst="line">
                  <a:avLst/>
                </a:prstGeom>
                <a:ln w="2540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48" name="Group 47">
              <a:extLst>
                <a:ext uri="{FF2B5EF4-FFF2-40B4-BE49-F238E27FC236}">
                  <a16:creationId xmlns:a16="http://schemas.microsoft.com/office/drawing/2014/main" id="{3A891819-814A-4125-BD10-D8810F949EE7}"/>
                </a:ext>
              </a:extLst>
            </p:cNvPr>
            <p:cNvGrpSpPr/>
            <p:nvPr/>
          </p:nvGrpSpPr>
          <p:grpSpPr>
            <a:xfrm>
              <a:off x="8660606" y="1965324"/>
              <a:ext cx="335280" cy="179389"/>
              <a:chOff x="9867900" y="1965324"/>
              <a:chExt cx="335280" cy="179389"/>
            </a:xfrm>
          </p:grpSpPr>
          <p:sp>
            <p:nvSpPr>
              <p:cNvPr id="49" name="Rectangle 48">
                <a:extLst>
                  <a:ext uri="{FF2B5EF4-FFF2-40B4-BE49-F238E27FC236}">
                    <a16:creationId xmlns:a16="http://schemas.microsoft.com/office/drawing/2014/main" id="{1EE07962-B940-4802-A8FB-4223C9093973}"/>
                  </a:ext>
                </a:extLst>
              </p:cNvPr>
              <p:cNvSpPr/>
              <p:nvPr/>
            </p:nvSpPr>
            <p:spPr>
              <a:xfrm>
                <a:off x="9867900" y="1965324"/>
                <a:ext cx="335280" cy="17938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grpSp>
            <p:nvGrpSpPr>
              <p:cNvPr id="50" name="Group 49">
                <a:extLst>
                  <a:ext uri="{FF2B5EF4-FFF2-40B4-BE49-F238E27FC236}">
                    <a16:creationId xmlns:a16="http://schemas.microsoft.com/office/drawing/2014/main" id="{9E7E5041-F960-4681-8037-1060D36A09E7}"/>
                  </a:ext>
                </a:extLst>
              </p:cNvPr>
              <p:cNvGrpSpPr/>
              <p:nvPr/>
            </p:nvGrpSpPr>
            <p:grpSpPr>
              <a:xfrm>
                <a:off x="9906000" y="2003579"/>
                <a:ext cx="297180" cy="105264"/>
                <a:chOff x="9906000" y="2003579"/>
                <a:chExt cx="297180" cy="105264"/>
              </a:xfrm>
            </p:grpSpPr>
            <p:cxnSp>
              <p:nvCxnSpPr>
                <p:cNvPr id="51" name="Straight Connector 50">
                  <a:extLst>
                    <a:ext uri="{FF2B5EF4-FFF2-40B4-BE49-F238E27FC236}">
                      <a16:creationId xmlns:a16="http://schemas.microsoft.com/office/drawing/2014/main" id="{9F4DE93E-7E77-4CEE-8BDE-001680239D0C}"/>
                    </a:ext>
                  </a:extLst>
                </p:cNvPr>
                <p:cNvCxnSpPr/>
                <p:nvPr/>
              </p:nvCxnSpPr>
              <p:spPr>
                <a:xfrm>
                  <a:off x="9906000" y="2003579"/>
                  <a:ext cx="297180" cy="0"/>
                </a:xfrm>
                <a:prstGeom prst="line">
                  <a:avLst/>
                </a:prstGeom>
                <a:ln w="25400" cap="rnd">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44B21B-D281-455F-BBD8-0FC72096E937}"/>
                    </a:ext>
                  </a:extLst>
                </p:cNvPr>
                <p:cNvCxnSpPr>
                  <a:cxnSpLocks/>
                </p:cNvCxnSpPr>
                <p:nvPr/>
              </p:nvCxnSpPr>
              <p:spPr>
                <a:xfrm>
                  <a:off x="9906000" y="2108843"/>
                  <a:ext cx="270510" cy="0"/>
                </a:xfrm>
                <a:prstGeom prst="line">
                  <a:avLst/>
                </a:prstGeom>
                <a:ln w="25400" cap="rnd">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id="{7D177407-2C10-4AAE-94A8-C0F9395FE45F}"/>
                </a:ext>
              </a:extLst>
            </p:cNvPr>
            <p:cNvGrpSpPr/>
            <p:nvPr/>
          </p:nvGrpSpPr>
          <p:grpSpPr>
            <a:xfrm>
              <a:off x="7490498" y="1965324"/>
              <a:ext cx="335280" cy="179389"/>
              <a:chOff x="9867900" y="1965324"/>
              <a:chExt cx="335280" cy="179389"/>
            </a:xfrm>
          </p:grpSpPr>
          <p:sp>
            <p:nvSpPr>
              <p:cNvPr id="54" name="Rectangle 53">
                <a:extLst>
                  <a:ext uri="{FF2B5EF4-FFF2-40B4-BE49-F238E27FC236}">
                    <a16:creationId xmlns:a16="http://schemas.microsoft.com/office/drawing/2014/main" id="{5E866E8C-1080-4D67-A0E4-F7E8A3F8B81F}"/>
                  </a:ext>
                </a:extLst>
              </p:cNvPr>
              <p:cNvSpPr/>
              <p:nvPr/>
            </p:nvSpPr>
            <p:spPr>
              <a:xfrm>
                <a:off x="9867900" y="1965324"/>
                <a:ext cx="335280" cy="17938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grpSp>
            <p:nvGrpSpPr>
              <p:cNvPr id="55" name="Group 54">
                <a:extLst>
                  <a:ext uri="{FF2B5EF4-FFF2-40B4-BE49-F238E27FC236}">
                    <a16:creationId xmlns:a16="http://schemas.microsoft.com/office/drawing/2014/main" id="{9A5F3FA9-7A3F-4E1A-983E-0A90D4A818C3}"/>
                  </a:ext>
                </a:extLst>
              </p:cNvPr>
              <p:cNvGrpSpPr/>
              <p:nvPr/>
            </p:nvGrpSpPr>
            <p:grpSpPr>
              <a:xfrm>
                <a:off x="9906000" y="2003579"/>
                <a:ext cx="297180" cy="105264"/>
                <a:chOff x="9906000" y="2003579"/>
                <a:chExt cx="297180" cy="105264"/>
              </a:xfrm>
            </p:grpSpPr>
            <p:cxnSp>
              <p:nvCxnSpPr>
                <p:cNvPr id="56" name="Straight Connector 55">
                  <a:extLst>
                    <a:ext uri="{FF2B5EF4-FFF2-40B4-BE49-F238E27FC236}">
                      <a16:creationId xmlns:a16="http://schemas.microsoft.com/office/drawing/2014/main" id="{1415C2AB-CE05-43EB-9733-DCEF69831D52}"/>
                    </a:ext>
                  </a:extLst>
                </p:cNvPr>
                <p:cNvCxnSpPr/>
                <p:nvPr/>
              </p:nvCxnSpPr>
              <p:spPr>
                <a:xfrm>
                  <a:off x="9906000" y="2003579"/>
                  <a:ext cx="297180" cy="0"/>
                </a:xfrm>
                <a:prstGeom prst="line">
                  <a:avLst/>
                </a:prstGeom>
                <a:ln w="25400"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A2DA48-6C5D-495E-AE71-536F3D38B39B}"/>
                    </a:ext>
                  </a:extLst>
                </p:cNvPr>
                <p:cNvCxnSpPr>
                  <a:cxnSpLocks/>
                </p:cNvCxnSpPr>
                <p:nvPr/>
              </p:nvCxnSpPr>
              <p:spPr>
                <a:xfrm>
                  <a:off x="9906000" y="2108843"/>
                  <a:ext cx="270510" cy="0"/>
                </a:xfrm>
                <a:prstGeom prst="line">
                  <a:avLst/>
                </a:prstGeom>
                <a:ln w="2540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59" name="Freeform: Shape 58">
            <a:extLst>
              <a:ext uri="{FF2B5EF4-FFF2-40B4-BE49-F238E27FC236}">
                <a16:creationId xmlns:a16="http://schemas.microsoft.com/office/drawing/2014/main" id="{DBDEBA0A-07D0-44ED-A97F-171C74AFFC21}"/>
              </a:ext>
            </a:extLst>
          </p:cNvPr>
          <p:cNvSpPr/>
          <p:nvPr/>
        </p:nvSpPr>
        <p:spPr>
          <a:xfrm>
            <a:off x="7086600" y="5167904"/>
            <a:ext cx="3318510" cy="361457"/>
          </a:xfrm>
          <a:custGeom>
            <a:avLst/>
            <a:gdLst>
              <a:gd name="connsiteX0" fmla="*/ 0 w 3318510"/>
              <a:gd name="connsiteY0" fmla="*/ 361457 h 361457"/>
              <a:gd name="connsiteX1" fmla="*/ 175260 w 3318510"/>
              <a:gd name="connsiteY1" fmla="*/ 350027 h 361457"/>
              <a:gd name="connsiteX2" fmla="*/ 297180 w 3318510"/>
              <a:gd name="connsiteY2" fmla="*/ 338597 h 361457"/>
              <a:gd name="connsiteX3" fmla="*/ 662940 w 3318510"/>
              <a:gd name="connsiteY3" fmla="*/ 330977 h 361457"/>
              <a:gd name="connsiteX4" fmla="*/ 727710 w 3318510"/>
              <a:gd name="connsiteY4" fmla="*/ 308117 h 361457"/>
              <a:gd name="connsiteX5" fmla="*/ 796290 w 3318510"/>
              <a:gd name="connsiteY5" fmla="*/ 273827 h 361457"/>
              <a:gd name="connsiteX6" fmla="*/ 941070 w 3318510"/>
              <a:gd name="connsiteY6" fmla="*/ 247157 h 361457"/>
              <a:gd name="connsiteX7" fmla="*/ 1055370 w 3318510"/>
              <a:gd name="connsiteY7" fmla="*/ 239537 h 361457"/>
              <a:gd name="connsiteX8" fmla="*/ 1127760 w 3318510"/>
              <a:gd name="connsiteY8" fmla="*/ 193817 h 361457"/>
              <a:gd name="connsiteX9" fmla="*/ 1520190 w 3318510"/>
              <a:gd name="connsiteY9" fmla="*/ 182387 h 361457"/>
              <a:gd name="connsiteX10" fmla="*/ 1615440 w 3318510"/>
              <a:gd name="connsiteY10" fmla="*/ 144287 h 361457"/>
              <a:gd name="connsiteX11" fmla="*/ 1798320 w 3318510"/>
              <a:gd name="connsiteY11" fmla="*/ 109997 h 361457"/>
              <a:gd name="connsiteX12" fmla="*/ 1977390 w 3318510"/>
              <a:gd name="connsiteY12" fmla="*/ 102377 h 361457"/>
              <a:gd name="connsiteX13" fmla="*/ 2232660 w 3318510"/>
              <a:gd name="connsiteY13" fmla="*/ 87137 h 361457"/>
              <a:gd name="connsiteX14" fmla="*/ 2419350 w 3318510"/>
              <a:gd name="connsiteY14" fmla="*/ 49037 h 361457"/>
              <a:gd name="connsiteX15" fmla="*/ 2781300 w 3318510"/>
              <a:gd name="connsiteY15" fmla="*/ 3317 h 361457"/>
              <a:gd name="connsiteX16" fmla="*/ 3318510 w 3318510"/>
              <a:gd name="connsiteY16" fmla="*/ 7127 h 36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8510" h="361457">
                <a:moveTo>
                  <a:pt x="0" y="361457"/>
                </a:moveTo>
                <a:lnTo>
                  <a:pt x="175260" y="350027"/>
                </a:lnTo>
                <a:cubicBezTo>
                  <a:pt x="224790" y="346217"/>
                  <a:pt x="215900" y="341772"/>
                  <a:pt x="297180" y="338597"/>
                </a:cubicBezTo>
                <a:cubicBezTo>
                  <a:pt x="378460" y="335422"/>
                  <a:pt x="591185" y="336057"/>
                  <a:pt x="662940" y="330977"/>
                </a:cubicBezTo>
                <a:cubicBezTo>
                  <a:pt x="734695" y="325897"/>
                  <a:pt x="705485" y="317642"/>
                  <a:pt x="727710" y="308117"/>
                </a:cubicBezTo>
                <a:cubicBezTo>
                  <a:pt x="749935" y="298592"/>
                  <a:pt x="760730" y="283987"/>
                  <a:pt x="796290" y="273827"/>
                </a:cubicBezTo>
                <a:cubicBezTo>
                  <a:pt x="831850" y="263667"/>
                  <a:pt x="897890" y="252872"/>
                  <a:pt x="941070" y="247157"/>
                </a:cubicBezTo>
                <a:cubicBezTo>
                  <a:pt x="984250" y="241442"/>
                  <a:pt x="1024255" y="248427"/>
                  <a:pt x="1055370" y="239537"/>
                </a:cubicBezTo>
                <a:cubicBezTo>
                  <a:pt x="1086485" y="230647"/>
                  <a:pt x="1050290" y="203342"/>
                  <a:pt x="1127760" y="193817"/>
                </a:cubicBezTo>
                <a:cubicBezTo>
                  <a:pt x="1205230" y="184292"/>
                  <a:pt x="1438910" y="190642"/>
                  <a:pt x="1520190" y="182387"/>
                </a:cubicBezTo>
                <a:cubicBezTo>
                  <a:pt x="1601470" y="174132"/>
                  <a:pt x="1569085" y="156352"/>
                  <a:pt x="1615440" y="144287"/>
                </a:cubicBezTo>
                <a:cubicBezTo>
                  <a:pt x="1661795" y="132222"/>
                  <a:pt x="1737995" y="116982"/>
                  <a:pt x="1798320" y="109997"/>
                </a:cubicBezTo>
                <a:cubicBezTo>
                  <a:pt x="1858645" y="103012"/>
                  <a:pt x="1977390" y="102377"/>
                  <a:pt x="1977390" y="102377"/>
                </a:cubicBezTo>
                <a:cubicBezTo>
                  <a:pt x="2049780" y="98567"/>
                  <a:pt x="2159000" y="96027"/>
                  <a:pt x="2232660" y="87137"/>
                </a:cubicBezTo>
                <a:cubicBezTo>
                  <a:pt x="2306320" y="78247"/>
                  <a:pt x="2327910" y="63007"/>
                  <a:pt x="2419350" y="49037"/>
                </a:cubicBezTo>
                <a:cubicBezTo>
                  <a:pt x="2510790" y="35067"/>
                  <a:pt x="2631440" y="10302"/>
                  <a:pt x="2781300" y="3317"/>
                </a:cubicBezTo>
                <a:cubicBezTo>
                  <a:pt x="2931160" y="-3668"/>
                  <a:pt x="3124835" y="1729"/>
                  <a:pt x="3318510" y="7127"/>
                </a:cubicBezTo>
              </a:path>
            </a:pathLst>
          </a:custGeom>
          <a:noFill/>
          <a:ln w="25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Freeform: Shape 59">
            <a:extLst>
              <a:ext uri="{FF2B5EF4-FFF2-40B4-BE49-F238E27FC236}">
                <a16:creationId xmlns:a16="http://schemas.microsoft.com/office/drawing/2014/main" id="{9EC7AF9A-5C88-489D-BD6F-1256E549F342}"/>
              </a:ext>
            </a:extLst>
          </p:cNvPr>
          <p:cNvSpPr/>
          <p:nvPr/>
        </p:nvSpPr>
        <p:spPr>
          <a:xfrm>
            <a:off x="7086600" y="5309037"/>
            <a:ext cx="3318510" cy="220324"/>
          </a:xfrm>
          <a:custGeom>
            <a:avLst/>
            <a:gdLst>
              <a:gd name="connsiteX0" fmla="*/ 0 w 3318510"/>
              <a:gd name="connsiteY0" fmla="*/ 361457 h 361457"/>
              <a:gd name="connsiteX1" fmla="*/ 175260 w 3318510"/>
              <a:gd name="connsiteY1" fmla="*/ 350027 h 361457"/>
              <a:gd name="connsiteX2" fmla="*/ 297180 w 3318510"/>
              <a:gd name="connsiteY2" fmla="*/ 338597 h 361457"/>
              <a:gd name="connsiteX3" fmla="*/ 662940 w 3318510"/>
              <a:gd name="connsiteY3" fmla="*/ 330977 h 361457"/>
              <a:gd name="connsiteX4" fmla="*/ 727710 w 3318510"/>
              <a:gd name="connsiteY4" fmla="*/ 308117 h 361457"/>
              <a:gd name="connsiteX5" fmla="*/ 796290 w 3318510"/>
              <a:gd name="connsiteY5" fmla="*/ 273827 h 361457"/>
              <a:gd name="connsiteX6" fmla="*/ 941070 w 3318510"/>
              <a:gd name="connsiteY6" fmla="*/ 247157 h 361457"/>
              <a:gd name="connsiteX7" fmla="*/ 1055370 w 3318510"/>
              <a:gd name="connsiteY7" fmla="*/ 239537 h 361457"/>
              <a:gd name="connsiteX8" fmla="*/ 1127760 w 3318510"/>
              <a:gd name="connsiteY8" fmla="*/ 193817 h 361457"/>
              <a:gd name="connsiteX9" fmla="*/ 1520190 w 3318510"/>
              <a:gd name="connsiteY9" fmla="*/ 182387 h 361457"/>
              <a:gd name="connsiteX10" fmla="*/ 1615440 w 3318510"/>
              <a:gd name="connsiteY10" fmla="*/ 144287 h 361457"/>
              <a:gd name="connsiteX11" fmla="*/ 1798320 w 3318510"/>
              <a:gd name="connsiteY11" fmla="*/ 109997 h 361457"/>
              <a:gd name="connsiteX12" fmla="*/ 1977390 w 3318510"/>
              <a:gd name="connsiteY12" fmla="*/ 102377 h 361457"/>
              <a:gd name="connsiteX13" fmla="*/ 2232660 w 3318510"/>
              <a:gd name="connsiteY13" fmla="*/ 87137 h 361457"/>
              <a:gd name="connsiteX14" fmla="*/ 2419350 w 3318510"/>
              <a:gd name="connsiteY14" fmla="*/ 49037 h 361457"/>
              <a:gd name="connsiteX15" fmla="*/ 2781300 w 3318510"/>
              <a:gd name="connsiteY15" fmla="*/ 3317 h 361457"/>
              <a:gd name="connsiteX16" fmla="*/ 3318510 w 3318510"/>
              <a:gd name="connsiteY16" fmla="*/ 7127 h 36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8510" h="361457">
                <a:moveTo>
                  <a:pt x="0" y="361457"/>
                </a:moveTo>
                <a:lnTo>
                  <a:pt x="175260" y="350027"/>
                </a:lnTo>
                <a:cubicBezTo>
                  <a:pt x="224790" y="346217"/>
                  <a:pt x="215900" y="341772"/>
                  <a:pt x="297180" y="338597"/>
                </a:cubicBezTo>
                <a:cubicBezTo>
                  <a:pt x="378460" y="335422"/>
                  <a:pt x="591185" y="336057"/>
                  <a:pt x="662940" y="330977"/>
                </a:cubicBezTo>
                <a:cubicBezTo>
                  <a:pt x="734695" y="325897"/>
                  <a:pt x="705485" y="317642"/>
                  <a:pt x="727710" y="308117"/>
                </a:cubicBezTo>
                <a:cubicBezTo>
                  <a:pt x="749935" y="298592"/>
                  <a:pt x="760730" y="283987"/>
                  <a:pt x="796290" y="273827"/>
                </a:cubicBezTo>
                <a:cubicBezTo>
                  <a:pt x="831850" y="263667"/>
                  <a:pt x="897890" y="252872"/>
                  <a:pt x="941070" y="247157"/>
                </a:cubicBezTo>
                <a:cubicBezTo>
                  <a:pt x="984250" y="241442"/>
                  <a:pt x="1024255" y="248427"/>
                  <a:pt x="1055370" y="239537"/>
                </a:cubicBezTo>
                <a:cubicBezTo>
                  <a:pt x="1086485" y="230647"/>
                  <a:pt x="1050290" y="203342"/>
                  <a:pt x="1127760" y="193817"/>
                </a:cubicBezTo>
                <a:cubicBezTo>
                  <a:pt x="1205230" y="184292"/>
                  <a:pt x="1438910" y="190642"/>
                  <a:pt x="1520190" y="182387"/>
                </a:cubicBezTo>
                <a:cubicBezTo>
                  <a:pt x="1601470" y="174132"/>
                  <a:pt x="1569085" y="156352"/>
                  <a:pt x="1615440" y="144287"/>
                </a:cubicBezTo>
                <a:cubicBezTo>
                  <a:pt x="1661795" y="132222"/>
                  <a:pt x="1737995" y="116982"/>
                  <a:pt x="1798320" y="109997"/>
                </a:cubicBezTo>
                <a:cubicBezTo>
                  <a:pt x="1858645" y="103012"/>
                  <a:pt x="1977390" y="102377"/>
                  <a:pt x="1977390" y="102377"/>
                </a:cubicBezTo>
                <a:cubicBezTo>
                  <a:pt x="2049780" y="98567"/>
                  <a:pt x="2159000" y="96027"/>
                  <a:pt x="2232660" y="87137"/>
                </a:cubicBezTo>
                <a:cubicBezTo>
                  <a:pt x="2306320" y="78247"/>
                  <a:pt x="2327910" y="63007"/>
                  <a:pt x="2419350" y="49037"/>
                </a:cubicBezTo>
                <a:cubicBezTo>
                  <a:pt x="2510790" y="35067"/>
                  <a:pt x="2631440" y="10302"/>
                  <a:pt x="2781300" y="3317"/>
                </a:cubicBezTo>
                <a:cubicBezTo>
                  <a:pt x="2931160" y="-3668"/>
                  <a:pt x="3124835" y="1729"/>
                  <a:pt x="3318510" y="7127"/>
                </a:cubicBezTo>
              </a:path>
            </a:pathLst>
          </a:custGeom>
          <a:noFill/>
          <a:ln w="25400" cap="rnd">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Shape 60">
            <a:extLst>
              <a:ext uri="{FF2B5EF4-FFF2-40B4-BE49-F238E27FC236}">
                <a16:creationId xmlns:a16="http://schemas.microsoft.com/office/drawing/2014/main" id="{6FF32646-D571-4678-A10A-2EBB49848D1E}"/>
              </a:ext>
            </a:extLst>
          </p:cNvPr>
          <p:cNvSpPr/>
          <p:nvPr/>
        </p:nvSpPr>
        <p:spPr>
          <a:xfrm>
            <a:off x="7090410" y="4641631"/>
            <a:ext cx="3268980" cy="887730"/>
          </a:xfrm>
          <a:custGeom>
            <a:avLst/>
            <a:gdLst>
              <a:gd name="connsiteX0" fmla="*/ 0 w 3268980"/>
              <a:gd name="connsiteY0" fmla="*/ 887730 h 887730"/>
              <a:gd name="connsiteX1" fmla="*/ 262890 w 3268980"/>
              <a:gd name="connsiteY1" fmla="*/ 811530 h 887730"/>
              <a:gd name="connsiteX2" fmla="*/ 430530 w 3268980"/>
              <a:gd name="connsiteY2" fmla="*/ 762000 h 887730"/>
              <a:gd name="connsiteX3" fmla="*/ 537210 w 3268980"/>
              <a:gd name="connsiteY3" fmla="*/ 708660 h 887730"/>
              <a:gd name="connsiteX4" fmla="*/ 689610 w 3268980"/>
              <a:gd name="connsiteY4" fmla="*/ 655320 h 887730"/>
              <a:gd name="connsiteX5" fmla="*/ 914400 w 3268980"/>
              <a:gd name="connsiteY5" fmla="*/ 586740 h 887730"/>
              <a:gd name="connsiteX6" fmla="*/ 1173480 w 3268980"/>
              <a:gd name="connsiteY6" fmla="*/ 529590 h 887730"/>
              <a:gd name="connsiteX7" fmla="*/ 1398270 w 3268980"/>
              <a:gd name="connsiteY7" fmla="*/ 491490 h 887730"/>
              <a:gd name="connsiteX8" fmla="*/ 1577340 w 3268980"/>
              <a:gd name="connsiteY8" fmla="*/ 430530 h 887730"/>
              <a:gd name="connsiteX9" fmla="*/ 1779270 w 3268980"/>
              <a:gd name="connsiteY9" fmla="*/ 392430 h 887730"/>
              <a:gd name="connsiteX10" fmla="*/ 1954530 w 3268980"/>
              <a:gd name="connsiteY10" fmla="*/ 350520 h 887730"/>
              <a:gd name="connsiteX11" fmla="*/ 2137410 w 3268980"/>
              <a:gd name="connsiteY11" fmla="*/ 293370 h 887730"/>
              <a:gd name="connsiteX12" fmla="*/ 2286000 w 3268980"/>
              <a:gd name="connsiteY12" fmla="*/ 247650 h 887730"/>
              <a:gd name="connsiteX13" fmla="*/ 2480310 w 3268980"/>
              <a:gd name="connsiteY13" fmla="*/ 201930 h 887730"/>
              <a:gd name="connsiteX14" fmla="*/ 2670810 w 3268980"/>
              <a:gd name="connsiteY14" fmla="*/ 163830 h 887730"/>
              <a:gd name="connsiteX15" fmla="*/ 2819400 w 3268980"/>
              <a:gd name="connsiteY15" fmla="*/ 160020 h 887730"/>
              <a:gd name="connsiteX16" fmla="*/ 2937510 w 3268980"/>
              <a:gd name="connsiteY16" fmla="*/ 102870 h 887730"/>
              <a:gd name="connsiteX17" fmla="*/ 3013710 w 3268980"/>
              <a:gd name="connsiteY17" fmla="*/ 80010 h 887730"/>
              <a:gd name="connsiteX18" fmla="*/ 3108960 w 3268980"/>
              <a:gd name="connsiteY18" fmla="*/ 22860 h 887730"/>
              <a:gd name="connsiteX19" fmla="*/ 3268980 w 3268980"/>
              <a:gd name="connsiteY19" fmla="*/ 0 h 88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68980" h="887730">
                <a:moveTo>
                  <a:pt x="0" y="887730"/>
                </a:moveTo>
                <a:lnTo>
                  <a:pt x="262890" y="811530"/>
                </a:lnTo>
                <a:cubicBezTo>
                  <a:pt x="334645" y="790575"/>
                  <a:pt x="384810" y="779145"/>
                  <a:pt x="430530" y="762000"/>
                </a:cubicBezTo>
                <a:cubicBezTo>
                  <a:pt x="476250" y="744855"/>
                  <a:pt x="494030" y="726440"/>
                  <a:pt x="537210" y="708660"/>
                </a:cubicBezTo>
                <a:cubicBezTo>
                  <a:pt x="580390" y="690880"/>
                  <a:pt x="626745" y="675640"/>
                  <a:pt x="689610" y="655320"/>
                </a:cubicBezTo>
                <a:cubicBezTo>
                  <a:pt x="752475" y="635000"/>
                  <a:pt x="833755" y="607695"/>
                  <a:pt x="914400" y="586740"/>
                </a:cubicBezTo>
                <a:cubicBezTo>
                  <a:pt x="995045" y="565785"/>
                  <a:pt x="1092835" y="545465"/>
                  <a:pt x="1173480" y="529590"/>
                </a:cubicBezTo>
                <a:cubicBezTo>
                  <a:pt x="1254125" y="513715"/>
                  <a:pt x="1330960" y="508000"/>
                  <a:pt x="1398270" y="491490"/>
                </a:cubicBezTo>
                <a:cubicBezTo>
                  <a:pt x="1465580" y="474980"/>
                  <a:pt x="1513840" y="447040"/>
                  <a:pt x="1577340" y="430530"/>
                </a:cubicBezTo>
                <a:cubicBezTo>
                  <a:pt x="1640840" y="414020"/>
                  <a:pt x="1716405" y="405765"/>
                  <a:pt x="1779270" y="392430"/>
                </a:cubicBezTo>
                <a:cubicBezTo>
                  <a:pt x="1842135" y="379095"/>
                  <a:pt x="1894840" y="367030"/>
                  <a:pt x="1954530" y="350520"/>
                </a:cubicBezTo>
                <a:cubicBezTo>
                  <a:pt x="2014220" y="334010"/>
                  <a:pt x="2137410" y="293370"/>
                  <a:pt x="2137410" y="293370"/>
                </a:cubicBezTo>
                <a:cubicBezTo>
                  <a:pt x="2192655" y="276225"/>
                  <a:pt x="2228850" y="262890"/>
                  <a:pt x="2286000" y="247650"/>
                </a:cubicBezTo>
                <a:cubicBezTo>
                  <a:pt x="2343150" y="232410"/>
                  <a:pt x="2416175" y="215900"/>
                  <a:pt x="2480310" y="201930"/>
                </a:cubicBezTo>
                <a:cubicBezTo>
                  <a:pt x="2544445" y="187960"/>
                  <a:pt x="2614295" y="170815"/>
                  <a:pt x="2670810" y="163830"/>
                </a:cubicBezTo>
                <a:cubicBezTo>
                  <a:pt x="2727325" y="156845"/>
                  <a:pt x="2774950" y="170180"/>
                  <a:pt x="2819400" y="160020"/>
                </a:cubicBezTo>
                <a:cubicBezTo>
                  <a:pt x="2863850" y="149860"/>
                  <a:pt x="2905125" y="116205"/>
                  <a:pt x="2937510" y="102870"/>
                </a:cubicBezTo>
                <a:cubicBezTo>
                  <a:pt x="2969895" y="89535"/>
                  <a:pt x="2985135" y="93345"/>
                  <a:pt x="3013710" y="80010"/>
                </a:cubicBezTo>
                <a:cubicBezTo>
                  <a:pt x="3042285" y="66675"/>
                  <a:pt x="3066415" y="36195"/>
                  <a:pt x="3108960" y="22860"/>
                </a:cubicBezTo>
                <a:cubicBezTo>
                  <a:pt x="3151505" y="9525"/>
                  <a:pt x="3210242" y="4762"/>
                  <a:pt x="3268980" y="0"/>
                </a:cubicBezTo>
              </a:path>
            </a:pathLst>
          </a:custGeom>
          <a:noFill/>
          <a:ln w="25400" cap="rnd">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2" name="Freeform: Shape 61">
            <a:extLst>
              <a:ext uri="{FF2B5EF4-FFF2-40B4-BE49-F238E27FC236}">
                <a16:creationId xmlns:a16="http://schemas.microsoft.com/office/drawing/2014/main" id="{19BA30CF-0286-4A05-A787-FEBD6CF07D35}"/>
              </a:ext>
            </a:extLst>
          </p:cNvPr>
          <p:cNvSpPr/>
          <p:nvPr/>
        </p:nvSpPr>
        <p:spPr>
          <a:xfrm>
            <a:off x="7082790" y="4591678"/>
            <a:ext cx="3299460" cy="933873"/>
          </a:xfrm>
          <a:custGeom>
            <a:avLst/>
            <a:gdLst>
              <a:gd name="connsiteX0" fmla="*/ 0 w 3299460"/>
              <a:gd name="connsiteY0" fmla="*/ 933873 h 933873"/>
              <a:gd name="connsiteX1" fmla="*/ 152400 w 3299460"/>
              <a:gd name="connsiteY1" fmla="*/ 872913 h 933873"/>
              <a:gd name="connsiteX2" fmla="*/ 274320 w 3299460"/>
              <a:gd name="connsiteY2" fmla="*/ 804333 h 933873"/>
              <a:gd name="connsiteX3" fmla="*/ 514350 w 3299460"/>
              <a:gd name="connsiteY3" fmla="*/ 762423 h 933873"/>
              <a:gd name="connsiteX4" fmla="*/ 853440 w 3299460"/>
              <a:gd name="connsiteY4" fmla="*/ 629073 h 933873"/>
              <a:gd name="connsiteX5" fmla="*/ 1192530 w 3299460"/>
              <a:gd name="connsiteY5" fmla="*/ 526203 h 933873"/>
              <a:gd name="connsiteX6" fmla="*/ 1421130 w 3299460"/>
              <a:gd name="connsiteY6" fmla="*/ 427143 h 933873"/>
              <a:gd name="connsiteX7" fmla="*/ 1626870 w 3299460"/>
              <a:gd name="connsiteY7" fmla="*/ 358563 h 933873"/>
              <a:gd name="connsiteX8" fmla="*/ 1950720 w 3299460"/>
              <a:gd name="connsiteY8" fmla="*/ 278553 h 933873"/>
              <a:gd name="connsiteX9" fmla="*/ 2320290 w 3299460"/>
              <a:gd name="connsiteY9" fmla="*/ 194733 h 933873"/>
              <a:gd name="connsiteX10" fmla="*/ 2693670 w 3299460"/>
              <a:gd name="connsiteY10" fmla="*/ 76623 h 933873"/>
              <a:gd name="connsiteX11" fmla="*/ 2895600 w 3299460"/>
              <a:gd name="connsiteY11" fmla="*/ 30903 h 933873"/>
              <a:gd name="connsiteX12" fmla="*/ 3196590 w 3299460"/>
              <a:gd name="connsiteY12" fmla="*/ 4233 h 933873"/>
              <a:gd name="connsiteX13" fmla="*/ 3299460 w 3299460"/>
              <a:gd name="connsiteY13" fmla="*/ 423 h 93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9460" h="933873">
                <a:moveTo>
                  <a:pt x="0" y="933873"/>
                </a:moveTo>
                <a:cubicBezTo>
                  <a:pt x="53340" y="914188"/>
                  <a:pt x="106680" y="894503"/>
                  <a:pt x="152400" y="872913"/>
                </a:cubicBezTo>
                <a:cubicBezTo>
                  <a:pt x="198120" y="851323"/>
                  <a:pt x="213995" y="822748"/>
                  <a:pt x="274320" y="804333"/>
                </a:cubicBezTo>
                <a:cubicBezTo>
                  <a:pt x="334645" y="785918"/>
                  <a:pt x="417830" y="791633"/>
                  <a:pt x="514350" y="762423"/>
                </a:cubicBezTo>
                <a:cubicBezTo>
                  <a:pt x="610870" y="733213"/>
                  <a:pt x="740410" y="668443"/>
                  <a:pt x="853440" y="629073"/>
                </a:cubicBezTo>
                <a:cubicBezTo>
                  <a:pt x="966470" y="589703"/>
                  <a:pt x="1097915" y="559858"/>
                  <a:pt x="1192530" y="526203"/>
                </a:cubicBezTo>
                <a:cubicBezTo>
                  <a:pt x="1287145" y="492548"/>
                  <a:pt x="1348740" y="455083"/>
                  <a:pt x="1421130" y="427143"/>
                </a:cubicBezTo>
                <a:cubicBezTo>
                  <a:pt x="1493520" y="399203"/>
                  <a:pt x="1538605" y="383328"/>
                  <a:pt x="1626870" y="358563"/>
                </a:cubicBezTo>
                <a:cubicBezTo>
                  <a:pt x="1715135" y="333798"/>
                  <a:pt x="1950720" y="278553"/>
                  <a:pt x="1950720" y="278553"/>
                </a:cubicBezTo>
                <a:cubicBezTo>
                  <a:pt x="2066290" y="251248"/>
                  <a:pt x="2196465" y="228388"/>
                  <a:pt x="2320290" y="194733"/>
                </a:cubicBezTo>
                <a:cubicBezTo>
                  <a:pt x="2444115" y="161078"/>
                  <a:pt x="2597785" y="103928"/>
                  <a:pt x="2693670" y="76623"/>
                </a:cubicBezTo>
                <a:cubicBezTo>
                  <a:pt x="2789555" y="49318"/>
                  <a:pt x="2811780" y="42968"/>
                  <a:pt x="2895600" y="30903"/>
                </a:cubicBezTo>
                <a:cubicBezTo>
                  <a:pt x="2979420" y="18838"/>
                  <a:pt x="3129280" y="9313"/>
                  <a:pt x="3196590" y="4233"/>
                </a:cubicBezTo>
                <a:cubicBezTo>
                  <a:pt x="3263900" y="-847"/>
                  <a:pt x="3281680" y="-212"/>
                  <a:pt x="3299460" y="423"/>
                </a:cubicBezTo>
              </a:path>
            </a:pathLst>
          </a:custGeom>
          <a:noFill/>
          <a:ln w="25400" cap="rnd">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Freeform: Shape 62">
            <a:extLst>
              <a:ext uri="{FF2B5EF4-FFF2-40B4-BE49-F238E27FC236}">
                <a16:creationId xmlns:a16="http://schemas.microsoft.com/office/drawing/2014/main" id="{0FA61E3B-B47B-4B6A-88C5-7FBDF227563C}"/>
              </a:ext>
            </a:extLst>
          </p:cNvPr>
          <p:cNvSpPr/>
          <p:nvPr/>
        </p:nvSpPr>
        <p:spPr>
          <a:xfrm>
            <a:off x="7101840" y="3399571"/>
            <a:ext cx="3318510" cy="2133600"/>
          </a:xfrm>
          <a:custGeom>
            <a:avLst/>
            <a:gdLst>
              <a:gd name="connsiteX0" fmla="*/ 0 w 3318510"/>
              <a:gd name="connsiteY0" fmla="*/ 2133600 h 2133600"/>
              <a:gd name="connsiteX1" fmla="*/ 160020 w 3318510"/>
              <a:gd name="connsiteY1" fmla="*/ 1981200 h 2133600"/>
              <a:gd name="connsiteX2" fmla="*/ 308610 w 3318510"/>
              <a:gd name="connsiteY2" fmla="*/ 1794510 h 2133600"/>
              <a:gd name="connsiteX3" fmla="*/ 556260 w 3318510"/>
              <a:gd name="connsiteY3" fmla="*/ 1596390 h 2133600"/>
              <a:gd name="connsiteX4" fmla="*/ 922020 w 3318510"/>
              <a:gd name="connsiteY4" fmla="*/ 1356360 h 2133600"/>
              <a:gd name="connsiteX5" fmla="*/ 1143000 w 3318510"/>
              <a:gd name="connsiteY5" fmla="*/ 1219200 h 2133600"/>
              <a:gd name="connsiteX6" fmla="*/ 1352550 w 3318510"/>
              <a:gd name="connsiteY6" fmla="*/ 1104900 h 2133600"/>
              <a:gd name="connsiteX7" fmla="*/ 1600200 w 3318510"/>
              <a:gd name="connsiteY7" fmla="*/ 975360 h 2133600"/>
              <a:gd name="connsiteX8" fmla="*/ 1897380 w 3318510"/>
              <a:gd name="connsiteY8" fmla="*/ 815340 h 2133600"/>
              <a:gd name="connsiteX9" fmla="*/ 2183130 w 3318510"/>
              <a:gd name="connsiteY9" fmla="*/ 636270 h 2133600"/>
              <a:gd name="connsiteX10" fmla="*/ 2552700 w 3318510"/>
              <a:gd name="connsiteY10" fmla="*/ 358140 h 2133600"/>
              <a:gd name="connsiteX11" fmla="*/ 2762250 w 3318510"/>
              <a:gd name="connsiteY11" fmla="*/ 262890 h 2133600"/>
              <a:gd name="connsiteX12" fmla="*/ 2895600 w 3318510"/>
              <a:gd name="connsiteY12" fmla="*/ 152400 h 2133600"/>
              <a:gd name="connsiteX13" fmla="*/ 3089910 w 3318510"/>
              <a:gd name="connsiteY13" fmla="*/ 83820 h 2133600"/>
              <a:gd name="connsiteX14" fmla="*/ 3318510 w 3318510"/>
              <a:gd name="connsiteY14"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18510" h="2133600">
                <a:moveTo>
                  <a:pt x="0" y="2133600"/>
                </a:moveTo>
                <a:cubicBezTo>
                  <a:pt x="54292" y="2085657"/>
                  <a:pt x="108585" y="2037715"/>
                  <a:pt x="160020" y="1981200"/>
                </a:cubicBezTo>
                <a:cubicBezTo>
                  <a:pt x="211455" y="1924685"/>
                  <a:pt x="242570" y="1858645"/>
                  <a:pt x="308610" y="1794510"/>
                </a:cubicBezTo>
                <a:cubicBezTo>
                  <a:pt x="374650" y="1730375"/>
                  <a:pt x="454025" y="1669415"/>
                  <a:pt x="556260" y="1596390"/>
                </a:cubicBezTo>
                <a:cubicBezTo>
                  <a:pt x="658495" y="1523365"/>
                  <a:pt x="824230" y="1419225"/>
                  <a:pt x="922020" y="1356360"/>
                </a:cubicBezTo>
                <a:cubicBezTo>
                  <a:pt x="1019810" y="1293495"/>
                  <a:pt x="1071245" y="1261110"/>
                  <a:pt x="1143000" y="1219200"/>
                </a:cubicBezTo>
                <a:cubicBezTo>
                  <a:pt x="1214755" y="1177290"/>
                  <a:pt x="1276350" y="1145540"/>
                  <a:pt x="1352550" y="1104900"/>
                </a:cubicBezTo>
                <a:cubicBezTo>
                  <a:pt x="1428750" y="1064260"/>
                  <a:pt x="1600200" y="975360"/>
                  <a:pt x="1600200" y="975360"/>
                </a:cubicBezTo>
                <a:cubicBezTo>
                  <a:pt x="1691005" y="927100"/>
                  <a:pt x="1800225" y="871855"/>
                  <a:pt x="1897380" y="815340"/>
                </a:cubicBezTo>
                <a:cubicBezTo>
                  <a:pt x="1994535" y="758825"/>
                  <a:pt x="2073910" y="712470"/>
                  <a:pt x="2183130" y="636270"/>
                </a:cubicBezTo>
                <a:cubicBezTo>
                  <a:pt x="2292350" y="560070"/>
                  <a:pt x="2456180" y="420370"/>
                  <a:pt x="2552700" y="358140"/>
                </a:cubicBezTo>
                <a:cubicBezTo>
                  <a:pt x="2649220" y="295910"/>
                  <a:pt x="2705100" y="297180"/>
                  <a:pt x="2762250" y="262890"/>
                </a:cubicBezTo>
                <a:cubicBezTo>
                  <a:pt x="2819400" y="228600"/>
                  <a:pt x="2840990" y="182245"/>
                  <a:pt x="2895600" y="152400"/>
                </a:cubicBezTo>
                <a:cubicBezTo>
                  <a:pt x="2950210" y="122555"/>
                  <a:pt x="3089910" y="83820"/>
                  <a:pt x="3089910" y="83820"/>
                </a:cubicBezTo>
                <a:lnTo>
                  <a:pt x="3318510" y="0"/>
                </a:lnTo>
              </a:path>
            </a:pathLst>
          </a:custGeom>
          <a:noFill/>
          <a:ln w="254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4" name="Freeform: Shape 63">
            <a:extLst>
              <a:ext uri="{FF2B5EF4-FFF2-40B4-BE49-F238E27FC236}">
                <a16:creationId xmlns:a16="http://schemas.microsoft.com/office/drawing/2014/main" id="{443B01E4-E104-4DBE-811C-01AF04450051}"/>
              </a:ext>
            </a:extLst>
          </p:cNvPr>
          <p:cNvSpPr/>
          <p:nvPr/>
        </p:nvSpPr>
        <p:spPr>
          <a:xfrm>
            <a:off x="7090410" y="2930941"/>
            <a:ext cx="3303270" cy="2617470"/>
          </a:xfrm>
          <a:custGeom>
            <a:avLst/>
            <a:gdLst>
              <a:gd name="connsiteX0" fmla="*/ 0 w 3303270"/>
              <a:gd name="connsiteY0" fmla="*/ 2617470 h 2617470"/>
              <a:gd name="connsiteX1" fmla="*/ 76200 w 3303270"/>
              <a:gd name="connsiteY1" fmla="*/ 2434590 h 2617470"/>
              <a:gd name="connsiteX2" fmla="*/ 209550 w 3303270"/>
              <a:gd name="connsiteY2" fmla="*/ 2255520 h 2617470"/>
              <a:gd name="connsiteX3" fmla="*/ 312420 w 3303270"/>
              <a:gd name="connsiteY3" fmla="*/ 2091690 h 2617470"/>
              <a:gd name="connsiteX4" fmla="*/ 426720 w 3303270"/>
              <a:gd name="connsiteY4" fmla="*/ 1927860 h 2617470"/>
              <a:gd name="connsiteX5" fmla="*/ 552450 w 3303270"/>
              <a:gd name="connsiteY5" fmla="*/ 1817370 h 2617470"/>
              <a:gd name="connsiteX6" fmla="*/ 853440 w 3303270"/>
              <a:gd name="connsiteY6" fmla="*/ 1604010 h 2617470"/>
              <a:gd name="connsiteX7" fmla="*/ 1059180 w 3303270"/>
              <a:gd name="connsiteY7" fmla="*/ 1447800 h 2617470"/>
              <a:gd name="connsiteX8" fmla="*/ 1150620 w 3303270"/>
              <a:gd name="connsiteY8" fmla="*/ 1375410 h 2617470"/>
              <a:gd name="connsiteX9" fmla="*/ 1272540 w 3303270"/>
              <a:gd name="connsiteY9" fmla="*/ 1238250 h 2617470"/>
              <a:gd name="connsiteX10" fmla="*/ 1386840 w 3303270"/>
              <a:gd name="connsiteY10" fmla="*/ 1135380 h 2617470"/>
              <a:gd name="connsiteX11" fmla="*/ 1691640 w 3303270"/>
              <a:gd name="connsiteY11" fmla="*/ 1009650 h 2617470"/>
              <a:gd name="connsiteX12" fmla="*/ 1828800 w 3303270"/>
              <a:gd name="connsiteY12" fmla="*/ 876300 h 2617470"/>
              <a:gd name="connsiteX13" fmla="*/ 1965960 w 3303270"/>
              <a:gd name="connsiteY13" fmla="*/ 781050 h 2617470"/>
              <a:gd name="connsiteX14" fmla="*/ 2080260 w 3303270"/>
              <a:gd name="connsiteY14" fmla="*/ 708660 h 2617470"/>
              <a:gd name="connsiteX15" fmla="*/ 2186940 w 3303270"/>
              <a:gd name="connsiteY15" fmla="*/ 514350 h 2617470"/>
              <a:gd name="connsiteX16" fmla="*/ 2369820 w 3303270"/>
              <a:gd name="connsiteY16" fmla="*/ 415290 h 2617470"/>
              <a:gd name="connsiteX17" fmla="*/ 2518410 w 3303270"/>
              <a:gd name="connsiteY17" fmla="*/ 365760 h 2617470"/>
              <a:gd name="connsiteX18" fmla="*/ 2625090 w 3303270"/>
              <a:gd name="connsiteY18" fmla="*/ 293370 h 2617470"/>
              <a:gd name="connsiteX19" fmla="*/ 2727960 w 3303270"/>
              <a:gd name="connsiteY19" fmla="*/ 198120 h 2617470"/>
              <a:gd name="connsiteX20" fmla="*/ 2872740 w 3303270"/>
              <a:gd name="connsiteY20" fmla="*/ 95250 h 2617470"/>
              <a:gd name="connsiteX21" fmla="*/ 3040380 w 3303270"/>
              <a:gd name="connsiteY21" fmla="*/ 22860 h 2617470"/>
              <a:gd name="connsiteX22" fmla="*/ 3253740 w 3303270"/>
              <a:gd name="connsiteY22" fmla="*/ 19050 h 2617470"/>
              <a:gd name="connsiteX23" fmla="*/ 3303270 w 3303270"/>
              <a:gd name="connsiteY23" fmla="*/ 0 h 261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03270" h="2617470">
                <a:moveTo>
                  <a:pt x="0" y="2617470"/>
                </a:moveTo>
                <a:cubicBezTo>
                  <a:pt x="20637" y="2556192"/>
                  <a:pt x="41275" y="2494915"/>
                  <a:pt x="76200" y="2434590"/>
                </a:cubicBezTo>
                <a:cubicBezTo>
                  <a:pt x="111125" y="2374265"/>
                  <a:pt x="170180" y="2312670"/>
                  <a:pt x="209550" y="2255520"/>
                </a:cubicBezTo>
                <a:cubicBezTo>
                  <a:pt x="248920" y="2198370"/>
                  <a:pt x="276225" y="2146300"/>
                  <a:pt x="312420" y="2091690"/>
                </a:cubicBezTo>
                <a:cubicBezTo>
                  <a:pt x="348615" y="2037080"/>
                  <a:pt x="386715" y="1973580"/>
                  <a:pt x="426720" y="1927860"/>
                </a:cubicBezTo>
                <a:cubicBezTo>
                  <a:pt x="466725" y="1882140"/>
                  <a:pt x="481330" y="1871345"/>
                  <a:pt x="552450" y="1817370"/>
                </a:cubicBezTo>
                <a:cubicBezTo>
                  <a:pt x="623570" y="1763395"/>
                  <a:pt x="768985" y="1665605"/>
                  <a:pt x="853440" y="1604010"/>
                </a:cubicBezTo>
                <a:cubicBezTo>
                  <a:pt x="937895" y="1542415"/>
                  <a:pt x="1009650" y="1485900"/>
                  <a:pt x="1059180" y="1447800"/>
                </a:cubicBezTo>
                <a:cubicBezTo>
                  <a:pt x="1108710" y="1409700"/>
                  <a:pt x="1115060" y="1410335"/>
                  <a:pt x="1150620" y="1375410"/>
                </a:cubicBezTo>
                <a:cubicBezTo>
                  <a:pt x="1186180" y="1340485"/>
                  <a:pt x="1233170" y="1278255"/>
                  <a:pt x="1272540" y="1238250"/>
                </a:cubicBezTo>
                <a:cubicBezTo>
                  <a:pt x="1311910" y="1198245"/>
                  <a:pt x="1316990" y="1173480"/>
                  <a:pt x="1386840" y="1135380"/>
                </a:cubicBezTo>
                <a:cubicBezTo>
                  <a:pt x="1456690" y="1097280"/>
                  <a:pt x="1617980" y="1052830"/>
                  <a:pt x="1691640" y="1009650"/>
                </a:cubicBezTo>
                <a:cubicBezTo>
                  <a:pt x="1765300" y="966470"/>
                  <a:pt x="1783080" y="914400"/>
                  <a:pt x="1828800" y="876300"/>
                </a:cubicBezTo>
                <a:cubicBezTo>
                  <a:pt x="1874520" y="838200"/>
                  <a:pt x="1924050" y="808990"/>
                  <a:pt x="1965960" y="781050"/>
                </a:cubicBezTo>
                <a:cubicBezTo>
                  <a:pt x="2007870" y="753110"/>
                  <a:pt x="2043430" y="753110"/>
                  <a:pt x="2080260" y="708660"/>
                </a:cubicBezTo>
                <a:cubicBezTo>
                  <a:pt x="2117090" y="664210"/>
                  <a:pt x="2138680" y="563245"/>
                  <a:pt x="2186940" y="514350"/>
                </a:cubicBezTo>
                <a:cubicBezTo>
                  <a:pt x="2235200" y="465455"/>
                  <a:pt x="2314575" y="440055"/>
                  <a:pt x="2369820" y="415290"/>
                </a:cubicBezTo>
                <a:cubicBezTo>
                  <a:pt x="2425065" y="390525"/>
                  <a:pt x="2475865" y="386080"/>
                  <a:pt x="2518410" y="365760"/>
                </a:cubicBezTo>
                <a:cubicBezTo>
                  <a:pt x="2560955" y="345440"/>
                  <a:pt x="2590165" y="321310"/>
                  <a:pt x="2625090" y="293370"/>
                </a:cubicBezTo>
                <a:cubicBezTo>
                  <a:pt x="2660015" y="265430"/>
                  <a:pt x="2686685" y="231140"/>
                  <a:pt x="2727960" y="198120"/>
                </a:cubicBezTo>
                <a:cubicBezTo>
                  <a:pt x="2769235" y="165100"/>
                  <a:pt x="2820670" y="124460"/>
                  <a:pt x="2872740" y="95250"/>
                </a:cubicBezTo>
                <a:cubicBezTo>
                  <a:pt x="2924810" y="66040"/>
                  <a:pt x="2976880" y="35560"/>
                  <a:pt x="3040380" y="22860"/>
                </a:cubicBezTo>
                <a:cubicBezTo>
                  <a:pt x="3103880" y="10160"/>
                  <a:pt x="3209925" y="22860"/>
                  <a:pt x="3253740" y="19050"/>
                </a:cubicBezTo>
                <a:cubicBezTo>
                  <a:pt x="3297555" y="15240"/>
                  <a:pt x="3300412" y="7620"/>
                  <a:pt x="3303270" y="0"/>
                </a:cubicBezTo>
              </a:path>
            </a:pathLst>
          </a:custGeom>
          <a:noFill/>
          <a:ln w="254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6" name="Rectangle 65">
            <a:extLst>
              <a:ext uri="{FF2B5EF4-FFF2-40B4-BE49-F238E27FC236}">
                <a16:creationId xmlns:a16="http://schemas.microsoft.com/office/drawing/2014/main" id="{834675CB-0D23-48C5-B672-F13C34460C04}"/>
              </a:ext>
            </a:extLst>
          </p:cNvPr>
          <p:cNvSpPr/>
          <p:nvPr/>
        </p:nvSpPr>
        <p:spPr>
          <a:xfrm>
            <a:off x="7578603" y="1700693"/>
            <a:ext cx="2087367" cy="32433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65" name="Rectangle: Rounded Corners 64">
            <a:extLst>
              <a:ext uri="{FF2B5EF4-FFF2-40B4-BE49-F238E27FC236}">
                <a16:creationId xmlns:a16="http://schemas.microsoft.com/office/drawing/2014/main" id="{11AD7AFB-2FAF-40D8-A41B-9EAF1467A457}"/>
              </a:ext>
            </a:extLst>
          </p:cNvPr>
          <p:cNvSpPr/>
          <p:nvPr/>
        </p:nvSpPr>
        <p:spPr>
          <a:xfrm>
            <a:off x="6940550" y="1596772"/>
            <a:ext cx="3568700" cy="378299"/>
          </a:xfrm>
          <a:prstGeom prst="roundRect">
            <a:avLst>
              <a:gd name="adj" fmla="val 8078"/>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spAutoFit/>
          </a:bodyPr>
          <a:lstStyle/>
          <a:p>
            <a:pPr algn="ctr"/>
            <a:r>
              <a:rPr lang="en-US" sz="1400" b="1" dirty="0">
                <a:solidFill>
                  <a:schemeClr val="accent1"/>
                </a:solidFill>
              </a:rPr>
              <a:t>One-year risk classes</a:t>
            </a:r>
          </a:p>
        </p:txBody>
      </p:sp>
    </p:spTree>
    <p:extLst>
      <p:ext uri="{BB962C8B-B14F-4D97-AF65-F5344CB8AC3E}">
        <p14:creationId xmlns:p14="http://schemas.microsoft.com/office/powerpoint/2010/main" val="135630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250"/>
                                        <p:tgtEl>
                                          <p:spTgt spid="65"/>
                                        </p:tgtEl>
                                      </p:cBhvr>
                                    </p:animEffect>
                                  </p:childTnLst>
                                </p:cTn>
                              </p:par>
                              <p:par>
                                <p:cTn id="27" presetID="42" presetClass="path" presetSubtype="0" decel="100000" fill="hold" grpId="1" nodeType="withEffect">
                                  <p:stCondLst>
                                    <p:cond delay="0"/>
                                  </p:stCondLst>
                                  <p:childTnLst>
                                    <p:animMotion origin="layout" path="M 1.66667E-6 -0.03473 L 1.66667E-6 4.44444E-6 " pathEditMode="relative" rAng="0" ptsTypes="AA">
                                      <p:cBhvr>
                                        <p:cTn id="28" dur="500" fill="hold"/>
                                        <p:tgtEl>
                                          <p:spTgt spid="65"/>
                                        </p:tgtEl>
                                        <p:attrNameLst>
                                          <p:attrName>ppt_x</p:attrName>
                                          <p:attrName>ppt_y</p:attrName>
                                        </p:attrNameLst>
                                      </p:cBhvr>
                                      <p:rCtr x="0" y="1736"/>
                                    </p:animMotion>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down)">
                                      <p:cBhvr>
                                        <p:cTn id="32" dur="500"/>
                                        <p:tgtEl>
                                          <p:spTgt spid="5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down)">
                                      <p:cBhvr>
                                        <p:cTn id="35" dur="500"/>
                                        <p:tgtEl>
                                          <p:spTgt spid="6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down)">
                                      <p:cBhvr>
                                        <p:cTn id="38" dur="500"/>
                                        <p:tgtEl>
                                          <p:spTgt spid="6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down)">
                                      <p:cBhvr>
                                        <p:cTn id="41" dur="500"/>
                                        <p:tgtEl>
                                          <p:spTgt spid="6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down)">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9" grpId="0" animBg="1"/>
      <p:bldP spid="60" grpId="0" animBg="1"/>
      <p:bldP spid="61" grpId="0" animBg="1"/>
      <p:bldP spid="62" grpId="0" animBg="1"/>
      <p:bldP spid="63" grpId="0" animBg="1"/>
      <p:bldP spid="64" grpId="0" animBg="1"/>
      <p:bldP spid="65" grpId="0" animBg="1"/>
      <p:bldP spid="65"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5657971-47C5-4B6E-90B1-77E6411CBF46}"/>
              </a:ext>
            </a:extLst>
          </p:cNvPr>
          <p:cNvGrpSpPr/>
          <p:nvPr/>
        </p:nvGrpSpPr>
        <p:grpSpPr>
          <a:xfrm>
            <a:off x="371475" y="2486212"/>
            <a:ext cx="8584330" cy="2828739"/>
            <a:chOff x="371475" y="2486212"/>
            <a:chExt cx="8584330" cy="2828739"/>
          </a:xfrm>
        </p:grpSpPr>
        <p:sp>
          <p:nvSpPr>
            <p:cNvPr id="3" name="Rectangle 2">
              <a:extLst>
                <a:ext uri="{FF2B5EF4-FFF2-40B4-BE49-F238E27FC236}">
                  <a16:creationId xmlns:a16="http://schemas.microsoft.com/office/drawing/2014/main" id="{9CC05608-0AE7-4246-BDC7-968DE58CA66E}"/>
                </a:ext>
              </a:extLst>
            </p:cNvPr>
            <p:cNvSpPr/>
            <p:nvPr/>
          </p:nvSpPr>
          <p:spPr>
            <a:xfrm>
              <a:off x="371475" y="4400551"/>
              <a:ext cx="8584330" cy="914400"/>
            </a:xfrm>
            <a:prstGeom prst="rect">
              <a:avLst/>
            </a:prstGeom>
            <a:solidFill>
              <a:schemeClr val="accent1">
                <a:lumMod val="40000"/>
                <a:lumOff val="6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sp>
          <p:nvSpPr>
            <p:cNvPr id="15" name="Rectangle 14">
              <a:extLst>
                <a:ext uri="{FF2B5EF4-FFF2-40B4-BE49-F238E27FC236}">
                  <a16:creationId xmlns:a16="http://schemas.microsoft.com/office/drawing/2014/main" id="{6912AF43-FC83-4B36-ADC3-D293E6D9E9CA}"/>
                </a:ext>
              </a:extLst>
            </p:cNvPr>
            <p:cNvSpPr/>
            <p:nvPr/>
          </p:nvSpPr>
          <p:spPr>
            <a:xfrm>
              <a:off x="371475" y="2486212"/>
              <a:ext cx="8584330" cy="914400"/>
            </a:xfrm>
            <a:prstGeom prst="rect">
              <a:avLst/>
            </a:prstGeom>
            <a:solidFill>
              <a:schemeClr val="accent1">
                <a:lumMod val="40000"/>
                <a:lumOff val="6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b="1" dirty="0">
                <a:solidFill>
                  <a:schemeClr val="tx1"/>
                </a:solidFill>
              </a:endParaRPr>
            </a:p>
          </p:txBody>
        </p:sp>
      </p:grpSp>
      <p:sp>
        <p:nvSpPr>
          <p:cNvPr id="8" name="Rectangle 5"/>
          <p:cNvSpPr>
            <a:spLocks noChangeArrowheads="1"/>
          </p:cNvSpPr>
          <p:nvPr/>
        </p:nvSpPr>
        <p:spPr bwMode="auto">
          <a:xfrm>
            <a:off x="283308" y="1339911"/>
            <a:ext cx="73668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hangingPunct="1">
              <a:spcBef>
                <a:spcPts val="600"/>
              </a:spcBef>
              <a:spcAft>
                <a:spcPts val="438"/>
              </a:spcAft>
            </a:pPr>
            <a:r>
              <a:rPr lang="en-US" altLang="sv-SE" sz="1800" b="1" dirty="0">
                <a:solidFill>
                  <a:schemeClr val="accent1"/>
                </a:solidFill>
                <a:latin typeface="+mn-lt"/>
                <a:cs typeface="Arial" pitchFamily="34" charset="0"/>
              </a:rPr>
              <a:t>C-indices [95% CI] for the ABC-bleeding and other scores in the derivation and validation cohorts:</a:t>
            </a:r>
          </a:p>
        </p:txBody>
      </p:sp>
      <p:sp>
        <p:nvSpPr>
          <p:cNvPr id="11" name="Rubrik 1"/>
          <p:cNvSpPr>
            <a:spLocks noGrp="1"/>
          </p:cNvSpPr>
          <p:nvPr>
            <p:ph type="title"/>
          </p:nvPr>
        </p:nvSpPr>
        <p:spPr>
          <a:xfrm>
            <a:off x="216196" y="49439"/>
            <a:ext cx="11070492" cy="1325563"/>
          </a:xfrm>
        </p:spPr>
        <p:txBody>
          <a:bodyPr>
            <a:normAutofit/>
          </a:bodyPr>
          <a:lstStyle/>
          <a:p>
            <a:r>
              <a:rPr lang="sv-SE" sz="3200" dirty="0"/>
              <a:t>Comparisons of ABC with other bleeding risk scores</a:t>
            </a:r>
            <a:r>
              <a:rPr lang="sv-SE" dirty="0"/>
              <a:t/>
            </a:r>
            <a:br>
              <a:rPr lang="sv-SE" dirty="0"/>
            </a:br>
            <a:r>
              <a:rPr lang="en-GB" sz="2400" b="0" dirty="0">
                <a:solidFill>
                  <a:schemeClr val="accent3">
                    <a:lumMod val="75000"/>
                  </a:schemeClr>
                </a:solidFill>
              </a:rPr>
              <a:t>Performance  </a:t>
            </a:r>
            <a:endParaRPr lang="sv-SE" sz="2400" b="0" dirty="0">
              <a:solidFill>
                <a:schemeClr val="accent3">
                  <a:lumMod val="75000"/>
                </a:schemeClr>
              </a:solidFill>
            </a:endParaRPr>
          </a:p>
        </p:txBody>
      </p:sp>
      <p:sp>
        <p:nvSpPr>
          <p:cNvPr id="9" name="Rectangle 8">
            <a:extLst>
              <a:ext uri="{FF2B5EF4-FFF2-40B4-BE49-F238E27FC236}">
                <a16:creationId xmlns:a16="http://schemas.microsoft.com/office/drawing/2014/main" id="{18846C34-D2CE-4B90-80B6-B4C78A5F90F0}"/>
              </a:ext>
            </a:extLst>
          </p:cNvPr>
          <p:cNvSpPr/>
          <p:nvPr/>
        </p:nvSpPr>
        <p:spPr>
          <a:xfrm>
            <a:off x="9274383" y="2834870"/>
            <a:ext cx="2641391" cy="1886152"/>
          </a:xfrm>
          <a:prstGeom prst="rect">
            <a:avLst/>
          </a:prstGeom>
        </p:spPr>
        <p:txBody>
          <a:bodyPr wrap="square" lIns="0" tIns="0" rIns="0" bIns="0">
            <a:noAutofit/>
          </a:bodyPr>
          <a:lstStyle/>
          <a:p>
            <a:r>
              <a:rPr lang="en-US" sz="1200" dirty="0"/>
              <a:t>ABC-bleeding score also achieved higher c-index compared with the HAS-BLED and ORBIT scores in multiple subgroups—</a:t>
            </a:r>
            <a:r>
              <a:rPr lang="en-US" sz="1200" dirty="0" err="1"/>
              <a:t>ie</a:t>
            </a:r>
            <a:r>
              <a:rPr lang="en-US" sz="1200" dirty="0"/>
              <a:t>, in patients without a history of bleeding, in patients on concomitant antiplatelet or NSAID therapy, as well as in patients randomly assigned to warfarin</a:t>
            </a:r>
            <a:endParaRPr lang="en-GB" sz="1200" dirty="0"/>
          </a:p>
        </p:txBody>
      </p:sp>
      <p:sp>
        <p:nvSpPr>
          <p:cNvPr id="10" name="Rectangle 9">
            <a:extLst>
              <a:ext uri="{FF2B5EF4-FFF2-40B4-BE49-F238E27FC236}">
                <a16:creationId xmlns:a16="http://schemas.microsoft.com/office/drawing/2014/main" id="{40B22F11-6AC1-43F2-91CA-D23F2E7136A6}"/>
              </a:ext>
            </a:extLst>
          </p:cNvPr>
          <p:cNvSpPr/>
          <p:nvPr/>
        </p:nvSpPr>
        <p:spPr>
          <a:xfrm>
            <a:off x="9274383" y="4721022"/>
            <a:ext cx="2546140" cy="1508328"/>
          </a:xfrm>
          <a:prstGeom prst="rect">
            <a:avLst/>
          </a:prstGeom>
        </p:spPr>
        <p:txBody>
          <a:bodyPr wrap="square" lIns="0" tIns="0" rIns="0" bIns="0">
            <a:noAutofit/>
          </a:bodyPr>
          <a:lstStyle/>
          <a:p>
            <a:r>
              <a:rPr lang="en-US" sz="1200" dirty="0"/>
              <a:t>ABC-bleeding score performed equally well in patients treated with warfarin or apixaban without any significant interaction with the effects of the </a:t>
            </a:r>
            <a:r>
              <a:rPr lang="en-US" sz="1200" dirty="0" err="1"/>
              <a:t>randomised</a:t>
            </a:r>
            <a:r>
              <a:rPr lang="en-US" sz="1200" dirty="0"/>
              <a:t> treatment</a:t>
            </a:r>
            <a:endParaRPr lang="en-US" sz="1200" b="1" dirty="0"/>
          </a:p>
        </p:txBody>
      </p:sp>
      <p:sp>
        <p:nvSpPr>
          <p:cNvPr id="12" name="Rectangle 11">
            <a:extLst>
              <a:ext uri="{FF2B5EF4-FFF2-40B4-BE49-F238E27FC236}">
                <a16:creationId xmlns:a16="http://schemas.microsoft.com/office/drawing/2014/main" id="{1B8EC7C0-3FB3-4567-BA6D-14268E9463B6}"/>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Rectangle 15">
            <a:extLst>
              <a:ext uri="{FF2B5EF4-FFF2-40B4-BE49-F238E27FC236}">
                <a16:creationId xmlns:a16="http://schemas.microsoft.com/office/drawing/2014/main" id="{D99543D1-CC39-46CE-AFE3-78AF5A3D1807}"/>
              </a:ext>
            </a:extLst>
          </p:cNvPr>
          <p:cNvSpPr>
            <a:spLocks noChangeArrowheads="1"/>
          </p:cNvSpPr>
          <p:nvPr/>
        </p:nvSpPr>
        <p:spPr bwMode="auto">
          <a:xfrm>
            <a:off x="371476" y="6334538"/>
            <a:ext cx="11449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eaLnBrk="1" hangingPunct="1"/>
            <a:r>
              <a:rPr lang="en-US" altLang="sv-SE" b="0" i="1" dirty="0">
                <a:solidFill>
                  <a:schemeClr val="bg1"/>
                </a:solidFill>
                <a:latin typeface="+mj-lt"/>
                <a:cs typeface="Arial" pitchFamily="34" charset="0"/>
              </a:rPr>
              <a:t>NOAC: derivation cohort = apixaban, external validation cohort = dabigatran\</a:t>
            </a:r>
          </a:p>
          <a:p>
            <a:pPr eaLnBrk="1" hangingPunct="1"/>
            <a:r>
              <a:rPr lang="en-US" b="0" i="1" dirty="0">
                <a:solidFill>
                  <a:schemeClr val="bg1"/>
                </a:solidFill>
                <a:latin typeface="+mj-lt"/>
                <a:ea typeface="Calibri"/>
                <a:cs typeface="Times New Roman"/>
              </a:rPr>
              <a:t>Hijazi Z, </a:t>
            </a:r>
            <a:r>
              <a:rPr lang="en-US" b="0" i="1" dirty="0" err="1">
                <a:solidFill>
                  <a:schemeClr val="bg1"/>
                </a:solidFill>
                <a:latin typeface="+mj-lt"/>
                <a:ea typeface="Calibri"/>
                <a:cs typeface="Times New Roman"/>
              </a:rPr>
              <a:t>Oldgren</a:t>
            </a:r>
            <a:r>
              <a:rPr lang="en-US" b="0" i="1" dirty="0">
                <a:solidFill>
                  <a:schemeClr val="bg1"/>
                </a:solidFill>
                <a:latin typeface="+mj-lt"/>
                <a:ea typeface="Calibri"/>
                <a:cs typeface="Times New Roman"/>
              </a:rPr>
              <a:t> J, </a:t>
            </a:r>
            <a:r>
              <a:rPr lang="en-US" b="0" i="1" dirty="0" err="1">
                <a:solidFill>
                  <a:schemeClr val="bg1"/>
                </a:solidFill>
                <a:latin typeface="+mj-lt"/>
                <a:ea typeface="Calibri"/>
                <a:cs typeface="Times New Roman"/>
              </a:rPr>
              <a:t>Lindbäck</a:t>
            </a:r>
            <a:r>
              <a:rPr lang="en-US" b="0" i="1" dirty="0">
                <a:solidFill>
                  <a:schemeClr val="bg1"/>
                </a:solidFill>
                <a:latin typeface="+mj-lt"/>
                <a:ea typeface="Calibri"/>
                <a:cs typeface="Times New Roman"/>
              </a:rPr>
              <a:t> J, et al. Lancet 2016</a:t>
            </a:r>
          </a:p>
        </p:txBody>
      </p:sp>
      <p:graphicFrame>
        <p:nvGraphicFramePr>
          <p:cNvPr id="14" name="Table 13">
            <a:extLst>
              <a:ext uri="{FF2B5EF4-FFF2-40B4-BE49-F238E27FC236}">
                <a16:creationId xmlns:a16="http://schemas.microsoft.com/office/drawing/2014/main" id="{DF5FC94A-72EA-4F45-8D67-134BEBAC1409}"/>
              </a:ext>
            </a:extLst>
          </p:cNvPr>
          <p:cNvGraphicFramePr>
            <a:graphicFrameLocks noGrp="1"/>
          </p:cNvGraphicFramePr>
          <p:nvPr>
            <p:extLst/>
          </p:nvPr>
        </p:nvGraphicFramePr>
        <p:xfrm>
          <a:off x="371475" y="2023849"/>
          <a:ext cx="8584330" cy="3991920"/>
        </p:xfrm>
        <a:graphic>
          <a:graphicData uri="http://schemas.openxmlformats.org/drawingml/2006/table">
            <a:tbl>
              <a:tblPr firstRow="1" bandRow="1">
                <a:tableStyleId>{93296810-A885-4BE3-A3E7-6D5BEEA58F35}</a:tableStyleId>
              </a:tblPr>
              <a:tblGrid>
                <a:gridCol w="1716866">
                  <a:extLst>
                    <a:ext uri="{9D8B030D-6E8A-4147-A177-3AD203B41FA5}">
                      <a16:colId xmlns:a16="http://schemas.microsoft.com/office/drawing/2014/main" val="1258282375"/>
                    </a:ext>
                  </a:extLst>
                </a:gridCol>
                <a:gridCol w="1716866">
                  <a:extLst>
                    <a:ext uri="{9D8B030D-6E8A-4147-A177-3AD203B41FA5}">
                      <a16:colId xmlns:a16="http://schemas.microsoft.com/office/drawing/2014/main" val="20000"/>
                    </a:ext>
                  </a:extLst>
                </a:gridCol>
                <a:gridCol w="1716866">
                  <a:extLst>
                    <a:ext uri="{9D8B030D-6E8A-4147-A177-3AD203B41FA5}">
                      <a16:colId xmlns:a16="http://schemas.microsoft.com/office/drawing/2014/main" val="20001"/>
                    </a:ext>
                  </a:extLst>
                </a:gridCol>
                <a:gridCol w="1716866">
                  <a:extLst>
                    <a:ext uri="{9D8B030D-6E8A-4147-A177-3AD203B41FA5}">
                      <a16:colId xmlns:a16="http://schemas.microsoft.com/office/drawing/2014/main" val="20002"/>
                    </a:ext>
                  </a:extLst>
                </a:gridCol>
                <a:gridCol w="1716866">
                  <a:extLst>
                    <a:ext uri="{9D8B030D-6E8A-4147-A177-3AD203B41FA5}">
                      <a16:colId xmlns:a16="http://schemas.microsoft.com/office/drawing/2014/main" val="20003"/>
                    </a:ext>
                  </a:extLst>
                </a:gridCol>
              </a:tblGrid>
              <a:tr h="0">
                <a:tc>
                  <a:txBody>
                    <a:bodyPr/>
                    <a:lstStyle/>
                    <a:p>
                      <a:pPr algn="l"/>
                      <a:endParaRPr lang="en-US" sz="1400" noProof="0" dirty="0">
                        <a:solidFill>
                          <a:schemeClr val="accent1"/>
                        </a:solidFill>
                      </a:endParaRPr>
                    </a:p>
                  </a:txBody>
                  <a:tcPr marL="72000" marR="72000" marT="144000" marB="144000" anchor="ctr">
                    <a:lnL w="12700" cap="flat" cmpd="sng" algn="ctr">
                      <a:noFill/>
                      <a:prstDash val="solid"/>
                      <a:round/>
                      <a:headEnd type="none" w="med" len="med"/>
                      <a:tailEnd type="none" w="med" len="med"/>
                    </a:lnL>
                    <a:lnR w="12700" cap="flat" cmpd="sng" algn="ctr">
                      <a:solidFill>
                        <a:schemeClr val="bg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400" b="1" u="none" strike="noStrike" cap="none" normalizeH="0" baseline="0" dirty="0">
                          <a:ln>
                            <a:noFill/>
                          </a:ln>
                          <a:solidFill>
                            <a:schemeClr val="accent1"/>
                          </a:solidFill>
                          <a:effectLst/>
                          <a:latin typeface="+mj-lt"/>
                        </a:rPr>
                        <a:t>Full cohort</a:t>
                      </a:r>
                      <a:endParaRPr kumimoji="0" lang="en-US" altLang="sv-SE" sz="1400" b="1" i="0" u="none" strike="noStrike" cap="none" normalizeH="0" baseline="0" dirty="0">
                        <a:ln>
                          <a:noFill/>
                        </a:ln>
                        <a:solidFill>
                          <a:schemeClr val="accent1"/>
                        </a:solidFill>
                        <a:effectLst/>
                        <a:latin typeface="+mj-lt"/>
                        <a:ea typeface="Calibri" pitchFamily="34" charset="0"/>
                      </a:endParaRPr>
                    </a:p>
                  </a:txBody>
                  <a:tcPr marL="72000" marR="72000" marT="72000" marB="7200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400" b="1" u="none" strike="noStrike" cap="none" normalizeH="0" baseline="0" dirty="0">
                          <a:ln>
                            <a:noFill/>
                          </a:ln>
                          <a:solidFill>
                            <a:schemeClr val="accent1"/>
                          </a:solidFill>
                          <a:effectLst/>
                          <a:latin typeface="+mj-lt"/>
                        </a:rPr>
                        <a:t>No prior bleed</a:t>
                      </a:r>
                      <a:endParaRPr kumimoji="0" lang="en-US" altLang="sv-SE" sz="1400" b="1" i="0" u="none" strike="noStrike" cap="none" normalizeH="0" baseline="0" dirty="0">
                        <a:ln>
                          <a:noFill/>
                        </a:ln>
                        <a:solidFill>
                          <a:schemeClr val="accent1"/>
                        </a:solidFill>
                        <a:effectLst/>
                        <a:latin typeface="+mj-lt"/>
                        <a:ea typeface="Calibri" pitchFamily="34" charset="0"/>
                      </a:endParaRPr>
                    </a:p>
                  </a:txBody>
                  <a:tcPr marL="72000" marR="72000" marT="72000" marB="7200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400" b="1" u="none" strike="noStrike" cap="none" normalizeH="0" baseline="0" dirty="0">
                          <a:ln>
                            <a:noFill/>
                          </a:ln>
                          <a:solidFill>
                            <a:schemeClr val="accent1"/>
                          </a:solidFill>
                          <a:effectLst/>
                          <a:latin typeface="+mj-lt"/>
                        </a:rPr>
                        <a:t>Warfarin</a:t>
                      </a:r>
                      <a:endParaRPr kumimoji="0" lang="en-US" altLang="sv-SE" sz="1400" b="1" i="0" u="none" strike="noStrike" cap="none" normalizeH="0" baseline="0" dirty="0">
                        <a:ln>
                          <a:noFill/>
                        </a:ln>
                        <a:solidFill>
                          <a:schemeClr val="accent1"/>
                        </a:solidFill>
                        <a:effectLst/>
                        <a:latin typeface="+mj-lt"/>
                        <a:ea typeface="Calibri" pitchFamily="34" charset="0"/>
                      </a:endParaRPr>
                    </a:p>
                  </a:txBody>
                  <a:tcPr marL="72000" marR="72000" marT="72000" marB="72000" anchor="ctr"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400" b="1" u="none" strike="noStrike" cap="none" normalizeH="0" baseline="0" dirty="0">
                          <a:ln>
                            <a:noFill/>
                          </a:ln>
                          <a:solidFill>
                            <a:schemeClr val="accent1"/>
                          </a:solidFill>
                          <a:effectLst/>
                          <a:latin typeface="+mj-lt"/>
                        </a:rPr>
                        <a:t>NOAC</a:t>
                      </a:r>
                      <a:endParaRPr kumimoji="0" lang="en-US" altLang="sv-SE" sz="1400" b="1" i="0" u="none" strike="noStrike" cap="none" normalizeH="0" baseline="0" dirty="0">
                        <a:ln>
                          <a:noFill/>
                        </a:ln>
                        <a:solidFill>
                          <a:schemeClr val="accent1"/>
                        </a:solidFill>
                        <a:effectLst/>
                        <a:latin typeface="+mj-lt"/>
                        <a:ea typeface="Calibri" pitchFamily="34" charset="0"/>
                      </a:endParaRPr>
                    </a:p>
                  </a:txBody>
                  <a:tcPr marL="72000" marR="72000" marT="72000" marB="72000" anchor="ctr" horzOverflow="overflow">
                    <a:lnL w="12700" cap="flat" cmpd="sng" algn="ctr">
                      <a:solidFill>
                        <a:schemeClr val="bg2"/>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8823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normalizeH="0" baseline="0" noProof="0" dirty="0">
                          <a:ln>
                            <a:noFill/>
                          </a:ln>
                          <a:solidFill>
                            <a:schemeClr val="tx2"/>
                          </a:solidFill>
                          <a:effectLst/>
                          <a:latin typeface="+mn-lt"/>
                          <a:ea typeface="+mn-ea"/>
                          <a:cs typeface="+mn-cs"/>
                        </a:rPr>
                        <a:t>Derivation cohort (n=14,537)</a:t>
                      </a:r>
                    </a:p>
                  </a:txBody>
                  <a:tcPr marL="72000" marR="72000" marT="72000" marB="7200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u="none" strike="noStrike" kern="1200" cap="none" normalizeH="0" baseline="0" noProof="0" dirty="0">
                        <a:ln>
                          <a:noFill/>
                        </a:ln>
                        <a:solidFill>
                          <a:schemeClr val="tx2"/>
                        </a:solidFill>
                        <a:effectLst/>
                        <a:latin typeface="+mn-lt"/>
                        <a:ea typeface="+mn-ea"/>
                        <a:cs typeface="+mn-cs"/>
                      </a:endParaRPr>
                    </a:p>
                  </a:txBody>
                  <a:tcPr marL="72000" marR="72000" marT="72000" marB="72000" anchor="ctr">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u="none" strike="noStrike" kern="1200" cap="none" normalizeH="0" baseline="0" noProof="0" dirty="0">
                        <a:ln>
                          <a:noFill/>
                        </a:ln>
                        <a:solidFill>
                          <a:schemeClr val="tx2"/>
                        </a:solidFill>
                        <a:effectLst/>
                        <a:latin typeface="+mn-lt"/>
                        <a:ea typeface="+mn-ea"/>
                        <a:cs typeface="+mn-cs"/>
                      </a:endParaRPr>
                    </a:p>
                  </a:txBody>
                  <a:tcPr marL="72000" marR="72000" marT="72000" marB="72000" anchor="ctr">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u="none" strike="noStrike" kern="1200" cap="none" normalizeH="0" baseline="0" noProof="0" dirty="0">
                        <a:ln>
                          <a:noFill/>
                        </a:ln>
                        <a:solidFill>
                          <a:schemeClr val="tx2"/>
                        </a:solidFill>
                        <a:effectLst/>
                        <a:latin typeface="+mn-lt"/>
                        <a:ea typeface="+mn-ea"/>
                        <a:cs typeface="+mn-cs"/>
                      </a:endParaRPr>
                    </a:p>
                  </a:txBody>
                  <a:tcPr marL="72000" marR="72000" marT="72000" marB="72000" anchor="ctr">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u="none" strike="noStrike" kern="1200" cap="none" normalizeH="0" baseline="0" noProof="0" dirty="0">
                        <a:ln>
                          <a:noFill/>
                        </a:ln>
                        <a:solidFill>
                          <a:schemeClr val="tx2"/>
                        </a:solidFill>
                        <a:effectLst/>
                        <a:latin typeface="+mn-lt"/>
                        <a:ea typeface="+mn-ea"/>
                        <a:cs typeface="+mn-cs"/>
                      </a:endParaRPr>
                    </a:p>
                  </a:txBody>
                  <a:tcPr marL="72000" marR="72000" marT="72000" marB="72000" anchor="ctr">
                    <a:lnL w="12700"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31993">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ABC-bleeding</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noFill/>
                      <a:prstDash val="solid"/>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0.68 [0.66, 0.70]</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0.68 [0.65, 0.70]</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0.68 [0.65, 0.70]</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base" latinLnBrk="0" hangingPunct="1">
                        <a:lnSpc>
                          <a:spcPct val="150000"/>
                        </a:lnSpc>
                        <a:spcBef>
                          <a:spcPts val="1200"/>
                        </a:spcBef>
                        <a:spcAft>
                          <a:spcPts val="1200"/>
                        </a:spcAft>
                        <a:buClrTx/>
                        <a:buSzTx/>
                        <a:buFontTx/>
                        <a:buNone/>
                        <a:tabLst/>
                        <a:defRPr/>
                      </a:pPr>
                      <a:r>
                        <a:rPr kumimoji="0" lang="en-US" altLang="sv-SE" sz="1200" u="none" strike="noStrike" cap="none" normalizeH="0" baseline="0" dirty="0">
                          <a:ln>
                            <a:noFill/>
                          </a:ln>
                          <a:solidFill>
                            <a:schemeClr val="tx1"/>
                          </a:solidFill>
                          <a:effectLst/>
                          <a:latin typeface="+mj-lt"/>
                        </a:rPr>
                        <a:t>0.68 [0.65, 0.71]</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1993">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HAS-BLED</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noFill/>
                      <a:prstDash val="solid"/>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0.61 [0.59, 0.63]</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0.60 [0.58, 0.63]</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0.61 [0.58, 0.63]</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0.61 [0.57, 0.64]</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31993">
                <a:tc>
                  <a:txBody>
                    <a:body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ORBIT</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noFill/>
                      <a:prstDash val="solid"/>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0.65 [0.62, 0.67]</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0.65 [0.62, 0.67]</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0.65 [0.62, 0.68]</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0.64 [0.61, 0.68]</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8236">
                <a:tc gridSpan="5">
                  <a:txBody>
                    <a:bodyPr/>
                    <a:lstStyle/>
                    <a:p>
                      <a:pPr algn="l"/>
                      <a:endParaRPr lang="en-US" sz="1200" noProof="0" dirty="0">
                        <a:solidFill>
                          <a:schemeClr val="tx1"/>
                        </a:solidFill>
                      </a:endParaRPr>
                    </a:p>
                  </a:txBody>
                  <a:tcPr marL="72000" marR="72000" marT="72000" marB="7200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1200" noProof="0" dirty="0">
                        <a:solidFill>
                          <a:schemeClr val="tx1"/>
                        </a:solidFill>
                      </a:endParaRPr>
                    </a:p>
                  </a:txBody>
                  <a:tcPr marL="72000" marR="72000" marT="72000" marB="72000" anchor="ctr">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marL="72000" marR="72000" marT="72000" marB="72000" anchor="ctr">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1200" b="1" noProof="0" dirty="0">
                        <a:solidFill>
                          <a:schemeClr val="tx1"/>
                        </a:solidFill>
                      </a:endParaRPr>
                    </a:p>
                  </a:txBody>
                  <a:tcPr marL="72000" marR="72000" marT="72000" marB="72000" anchor="ctr">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1200" noProof="0" dirty="0">
                        <a:solidFill>
                          <a:schemeClr val="tx1"/>
                        </a:solidFill>
                      </a:endParaRPr>
                    </a:p>
                  </a:txBody>
                  <a:tcPr marL="72000" marR="72000" marT="72000" marB="72000" anchor="ctr">
                    <a:lnL w="12700"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88236">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sv-SE" sz="1200" b="1" u="none" strike="noStrike" kern="1200" cap="none" normalizeH="0" baseline="0" dirty="0">
                          <a:ln>
                            <a:noFill/>
                          </a:ln>
                          <a:solidFill>
                            <a:schemeClr val="tx2"/>
                          </a:solidFill>
                          <a:effectLst/>
                          <a:latin typeface="+mn-lt"/>
                          <a:ea typeface="+mn-ea"/>
                          <a:cs typeface="+mn-cs"/>
                        </a:rPr>
                        <a:t>External validation (n=8,468)</a:t>
                      </a:r>
                      <a:endParaRPr kumimoji="0" lang="en-US" altLang="sv-SE" sz="1200" b="1" i="0" u="none" strike="noStrike" kern="1200" cap="none" normalizeH="0" baseline="0" dirty="0">
                        <a:ln>
                          <a:noFill/>
                        </a:ln>
                        <a:solidFill>
                          <a:schemeClr val="tx2"/>
                        </a:solidFill>
                        <a:effectLst/>
                        <a:latin typeface="+mn-lt"/>
                        <a:ea typeface="Calibri" pitchFamily="34" charset="0"/>
                        <a:cs typeface="+mn-cs"/>
                      </a:endParaRPr>
                    </a:p>
                  </a:txBody>
                  <a:tcPr marL="72000" marR="72000" marT="72000" marB="72000"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l"/>
                      <a:endParaRPr lang="en-US" sz="1200" noProof="0" dirty="0">
                        <a:solidFill>
                          <a:schemeClr val="tx1"/>
                        </a:solidFill>
                      </a:endParaRPr>
                    </a:p>
                  </a:txBody>
                  <a:tcPr marL="72000" marR="72000" marT="72000" marB="72000" anchor="ctr">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sv-SE" sz="1200" kern="1200" dirty="0">
                        <a:solidFill>
                          <a:schemeClr val="tx1"/>
                        </a:solidFill>
                        <a:latin typeface="+mn-lt"/>
                        <a:ea typeface="+mn-ea"/>
                        <a:cs typeface="+mn-cs"/>
                      </a:endParaRPr>
                    </a:p>
                  </a:txBody>
                  <a:tcPr marL="72000" marR="72000" marT="72000" marB="72000" anchor="ctr">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noProof="0" dirty="0">
                        <a:solidFill>
                          <a:schemeClr val="tx1"/>
                        </a:solidFill>
                      </a:endParaRPr>
                    </a:p>
                  </a:txBody>
                  <a:tcPr marL="72000" marR="72000" marT="72000" marB="72000" anchor="ctr">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noProof="0" dirty="0">
                        <a:solidFill>
                          <a:schemeClr val="tx1"/>
                        </a:solidFill>
                      </a:endParaRPr>
                    </a:p>
                  </a:txBody>
                  <a:tcPr marL="72000" marR="72000" marT="72000" marB="72000" anchor="ctr">
                    <a:lnL w="12700"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231993">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ABC-bleeding</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noFill/>
                      <a:prstDash val="solid"/>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0.71 [0.68, 0.73]</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0.68 [0.66, 0.71]</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0.65 [0.61, 0.70]</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0.74 [0.71, 0.76]</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5798662"/>
                  </a:ext>
                </a:extLst>
              </a:tr>
              <a:tr h="231993">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HAS-BLED</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noFill/>
                      <a:prstDash val="solid"/>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0.62 [0.59, 0.64]</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0.57 [0.55, 0.60]</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0.60 [0.56, 0.64]</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0.62 [0.59, 0.65]</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70250144"/>
                  </a:ext>
                </a:extLst>
              </a:tr>
              <a:tr h="231993">
                <a:tc>
                  <a:txBody>
                    <a:body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ORBIT</a:t>
                      </a:r>
                      <a:endParaRPr kumimoji="0" lang="en-US" altLang="sv-SE" sz="1200" b="1"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noFill/>
                      <a:prstDash val="solid"/>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0.68 [0.65, 0.70]</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0.64 [0.61, 0.67]</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0.63 [0.58, 0.67]</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solidFill>
                        <a:schemeClr val="tx2"/>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defTabSz="457200" eaLnBrk="0" hangingPunct="0">
                        <a:lnSpc>
                          <a:spcPts val="2625"/>
                        </a:lnSpc>
                        <a:spcBef>
                          <a:spcPts val="600"/>
                        </a:spcBef>
                        <a:spcAft>
                          <a:spcPct val="20000"/>
                        </a:spcAft>
                        <a:buClr>
                          <a:schemeClr val="tx2"/>
                        </a:buClr>
                        <a:buSzPct val="110000"/>
                        <a:defRPr>
                          <a:solidFill>
                            <a:schemeClr val="bg1"/>
                          </a:solidFill>
                          <a:latin typeface="Arial" pitchFamily="34" charset="0"/>
                          <a:ea typeface="ＭＳ Ｐゴシック" pitchFamily="34" charset="-128"/>
                        </a:defRPr>
                      </a:lvl1pPr>
                      <a:lvl2pPr marL="742950" indent="-285750" defTabSz="457200" eaLnBrk="0" hangingPunct="0">
                        <a:spcAft>
                          <a:spcPct val="20000"/>
                        </a:spcAft>
                        <a:buClr>
                          <a:schemeClr val="bg1"/>
                        </a:buClr>
                        <a:buFont typeface="Times" pitchFamily="2" charset="0"/>
                        <a:defRPr sz="1600">
                          <a:solidFill>
                            <a:schemeClr val="bg1"/>
                          </a:solidFill>
                          <a:latin typeface="Arial" pitchFamily="34" charset="0"/>
                          <a:ea typeface="Arial" pitchFamily="34" charset="0"/>
                          <a:cs typeface="Arial" pitchFamily="34" charset="0"/>
                        </a:defRPr>
                      </a:lvl2pPr>
                      <a:lvl3pPr marL="1143000" indent="-228600" defTabSz="457200" eaLnBrk="0" hangingPunct="0">
                        <a:spcAft>
                          <a:spcPct val="20000"/>
                        </a:spcAft>
                        <a:buClr>
                          <a:schemeClr val="bg1"/>
                        </a:buClr>
                        <a:buFont typeface="Times" pitchFamily="2" charset="0"/>
                        <a:defRPr sz="1400">
                          <a:solidFill>
                            <a:schemeClr val="bg1"/>
                          </a:solidFill>
                          <a:latin typeface="Arial" pitchFamily="34" charset="0"/>
                          <a:ea typeface="Arial" pitchFamily="34" charset="0"/>
                          <a:cs typeface="Arial" pitchFamily="34" charset="0"/>
                        </a:defRPr>
                      </a:lvl3pPr>
                      <a:lvl4pPr marL="1600200" indent="-228600" defTabSz="457200" eaLnBrk="0" hangingPunct="0">
                        <a:spcAft>
                          <a:spcPct val="20000"/>
                        </a:spcAft>
                        <a:buClr>
                          <a:schemeClr val="bg1"/>
                        </a:buClr>
                        <a:buFont typeface="Times" pitchFamily="2" charset="0"/>
                        <a:defRPr sz="1200">
                          <a:solidFill>
                            <a:schemeClr val="bg1"/>
                          </a:solidFill>
                          <a:latin typeface="Arial" pitchFamily="34" charset="0"/>
                          <a:ea typeface="Arial" pitchFamily="34" charset="0"/>
                          <a:cs typeface="Arial" pitchFamily="34" charset="0"/>
                        </a:defRPr>
                      </a:lvl4pPr>
                      <a:lvl5pPr marL="2057400" indent="-228600" defTabSz="457200" eaLnBrk="0" hangingPunct="0">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5pPr>
                      <a:lvl6pPr marL="25146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6pPr>
                      <a:lvl7pPr marL="29718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7pPr>
                      <a:lvl8pPr marL="34290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8pPr>
                      <a:lvl9pPr marL="3886200" indent="-228600" defTabSz="457200" eaLnBrk="0" fontAlgn="base" hangingPunct="0">
                        <a:spcBef>
                          <a:spcPct val="0"/>
                        </a:spcBef>
                        <a:spcAft>
                          <a:spcPct val="20000"/>
                        </a:spcAft>
                        <a:buClr>
                          <a:schemeClr val="bg1"/>
                        </a:buClr>
                        <a:buFont typeface="Times" pitchFamily="2" charset="0"/>
                        <a:defRPr sz="1000">
                          <a:solidFill>
                            <a:schemeClr val="bg1"/>
                          </a:solidFill>
                          <a:latin typeface="Arial" pitchFamily="34" charset="0"/>
                          <a:ea typeface="Arial" pitchFamily="34" charset="0"/>
                          <a:cs typeface="Arial" pitchFamily="34" charset="0"/>
                        </a:defRPr>
                      </a:lvl9pPr>
                    </a:lstStyle>
                    <a:p>
                      <a:pPr marL="0" marR="0" lvl="0" indent="0" algn="l" defTabSz="457200" rtl="0" eaLnBrk="1" fontAlgn="base" latinLnBrk="0" hangingPunct="1">
                        <a:lnSpc>
                          <a:spcPct val="150000"/>
                        </a:lnSpc>
                        <a:spcBef>
                          <a:spcPts val="1200"/>
                        </a:spcBef>
                        <a:spcAft>
                          <a:spcPts val="1200"/>
                        </a:spcAft>
                        <a:buClrTx/>
                        <a:buSzTx/>
                        <a:buFontTx/>
                        <a:buNone/>
                        <a:tabLst/>
                      </a:pPr>
                      <a:r>
                        <a:rPr kumimoji="0" lang="en-US" altLang="sv-SE" sz="1200" u="none" strike="noStrike" cap="none" normalizeH="0" baseline="0" dirty="0">
                          <a:ln>
                            <a:noFill/>
                          </a:ln>
                          <a:solidFill>
                            <a:schemeClr val="tx1"/>
                          </a:solidFill>
                          <a:effectLst/>
                          <a:latin typeface="+mj-lt"/>
                        </a:rPr>
                        <a:t>0.70 [0.67, 0.73]</a:t>
                      </a:r>
                      <a:endParaRPr kumimoji="0" lang="en-US" altLang="sv-SE" sz="1200" b="0" i="0" u="none" strike="noStrike" cap="none" normalizeH="0" baseline="0" dirty="0">
                        <a:ln>
                          <a:noFill/>
                        </a:ln>
                        <a:solidFill>
                          <a:schemeClr val="tx1"/>
                        </a:solidFill>
                        <a:effectLst/>
                        <a:latin typeface="+mj-lt"/>
                        <a:ea typeface="Calibri" pitchFamily="34" charset="0"/>
                      </a:endParaRPr>
                    </a:p>
                  </a:txBody>
                  <a:tcPr marL="72000" marR="72000" marT="72000" marB="72000" horzOverflow="overflow">
                    <a:lnL w="12700"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6792444"/>
                  </a:ext>
                </a:extLst>
              </a:tr>
            </a:tbl>
          </a:graphicData>
        </a:graphic>
      </p:graphicFrame>
      <p:sp>
        <p:nvSpPr>
          <p:cNvPr id="17" name="Rectángulo 16"/>
          <p:cNvSpPr/>
          <p:nvPr/>
        </p:nvSpPr>
        <p:spPr>
          <a:xfrm>
            <a:off x="2079813" y="2834869"/>
            <a:ext cx="1721221" cy="3180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371475" y="4778703"/>
            <a:ext cx="8584330" cy="3918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560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50"/>
                                        <p:tgtEl>
                                          <p:spTgt spid="14"/>
                                        </p:tgtEl>
                                      </p:cBhvr>
                                    </p:animEffect>
                                  </p:childTnLst>
                                </p:cTn>
                              </p:par>
                              <p:par>
                                <p:cTn id="11" presetID="42" presetClass="path" presetSubtype="0" decel="100000" fill="hold" nodeType="withEffect">
                                  <p:stCondLst>
                                    <p:cond delay="0"/>
                                  </p:stCondLst>
                                  <p:childTnLst>
                                    <p:animMotion origin="layout" path="M -1.875E-6 0.03889 L -1.875E-6 -1.11111E-6 " pathEditMode="relative" rAng="0" ptsTypes="AA">
                                      <p:cBhvr>
                                        <p:cTn id="12" dur="500" fill="hold"/>
                                        <p:tgtEl>
                                          <p:spTgt spid="14"/>
                                        </p:tgtEl>
                                        <p:attrNameLst>
                                          <p:attrName>ppt_x</p:attrName>
                                          <p:attrName>ppt_y</p:attrName>
                                        </p:attrNameLst>
                                      </p:cBhvr>
                                      <p:rCtr x="0" y="-1944"/>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childTnLst>
                                </p:cTn>
                              </p:par>
                              <p:par>
                                <p:cTn id="21" presetID="42" presetClass="path" presetSubtype="0" decel="100000" fill="hold" grpId="1" nodeType="withEffect">
                                  <p:stCondLst>
                                    <p:cond delay="0"/>
                                  </p:stCondLst>
                                  <p:childTnLst>
                                    <p:animMotion origin="layout" path="M 0.01667 -0.00047 L -4.16667E-7 4.07407E-6 " pathEditMode="relative" rAng="0" ptsTypes="AA">
                                      <p:cBhvr>
                                        <p:cTn id="22" dur="500" fill="hold"/>
                                        <p:tgtEl>
                                          <p:spTgt spid="9"/>
                                        </p:tgtEl>
                                        <p:attrNameLst>
                                          <p:attrName>ppt_x</p:attrName>
                                          <p:attrName>ppt_y</p:attrName>
                                        </p:attrNameLst>
                                      </p:cBhvr>
                                      <p:rCtr x="-833" y="23"/>
                                    </p:animMotion>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50"/>
                                        <p:tgtEl>
                                          <p:spTgt spid="10"/>
                                        </p:tgtEl>
                                      </p:cBhvr>
                                    </p:animEffect>
                                  </p:childTnLst>
                                </p:cTn>
                              </p:par>
                              <p:par>
                                <p:cTn id="26" presetID="42" presetClass="path" presetSubtype="0" decel="100000" fill="hold" grpId="1" nodeType="withEffect">
                                  <p:stCondLst>
                                    <p:cond delay="0"/>
                                  </p:stCondLst>
                                  <p:childTnLst>
                                    <p:animMotion origin="layout" path="M 0.01667 -0.00046 L -4.16667E-6 3.7037E-7 " pathEditMode="relative" rAng="0" ptsTypes="AA">
                                      <p:cBhvr>
                                        <p:cTn id="27" dur="500" fill="hold"/>
                                        <p:tgtEl>
                                          <p:spTgt spid="10"/>
                                        </p:tgtEl>
                                        <p:attrNameLst>
                                          <p:attrName>ppt_x</p:attrName>
                                          <p:attrName>ppt_y</p:attrName>
                                        </p:attrNameLst>
                                      </p:cBhvr>
                                      <p:rCtr x="-83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P spid="10"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271209"/>
            <a:ext cx="11616393" cy="1325563"/>
          </a:xfrm>
        </p:spPr>
        <p:txBody>
          <a:bodyPr>
            <a:normAutofit/>
          </a:bodyPr>
          <a:lstStyle/>
          <a:p>
            <a:r>
              <a:rPr lang="en-US" sz="3200" dirty="0"/>
              <a:t>Major bleeding risk stratification with HAS-BLED and ORBIT</a:t>
            </a:r>
            <a:endParaRPr lang="en-GB" sz="3200" dirty="0"/>
          </a:p>
        </p:txBody>
      </p:sp>
      <p:grpSp>
        <p:nvGrpSpPr>
          <p:cNvPr id="39" name="Group 38">
            <a:extLst>
              <a:ext uri="{FF2B5EF4-FFF2-40B4-BE49-F238E27FC236}">
                <a16:creationId xmlns:a16="http://schemas.microsoft.com/office/drawing/2014/main" id="{DF6632B4-C560-4412-BBBD-9115F1EE880B}"/>
              </a:ext>
            </a:extLst>
          </p:cNvPr>
          <p:cNvGrpSpPr/>
          <p:nvPr/>
        </p:nvGrpSpPr>
        <p:grpSpPr>
          <a:xfrm>
            <a:off x="9941316" y="1808163"/>
            <a:ext cx="1897251" cy="4095004"/>
            <a:chOff x="10328712" y="1863022"/>
            <a:chExt cx="1897251" cy="4095004"/>
          </a:xfrm>
        </p:grpSpPr>
        <p:sp>
          <p:nvSpPr>
            <p:cNvPr id="469" name="TextBox 468">
              <a:extLst>
                <a:ext uri="{FF2B5EF4-FFF2-40B4-BE49-F238E27FC236}">
                  <a16:creationId xmlns:a16="http://schemas.microsoft.com/office/drawing/2014/main" id="{63D68503-D6B5-4230-BE13-AFC74CA777A8}"/>
                </a:ext>
              </a:extLst>
            </p:cNvPr>
            <p:cNvSpPr txBox="1"/>
            <p:nvPr/>
          </p:nvSpPr>
          <p:spPr>
            <a:xfrm>
              <a:off x="10380740" y="3804737"/>
              <a:ext cx="1539051" cy="2086725"/>
            </a:xfrm>
            <a:prstGeom prst="rect">
              <a:avLst/>
            </a:prstGeom>
            <a:noFill/>
          </p:spPr>
          <p:txBody>
            <a:bodyPr wrap="square" rtlCol="0">
              <a:spAutoFit/>
            </a:bodyPr>
            <a:lstStyle/>
            <a:p>
              <a:pPr>
                <a:lnSpc>
                  <a:spcPct val="90000"/>
                </a:lnSpc>
                <a:spcBef>
                  <a:spcPts val="0"/>
                </a:spcBef>
              </a:pPr>
              <a:r>
                <a:rPr lang="en-US" sz="900" dirty="0"/>
                <a:t>Cumulative rates of major bleeding by ABC-bleeding risk classes in the HAS-BLED (A) and ORBIT (B) scores.  </a:t>
              </a:r>
            </a:p>
            <a:p>
              <a:pPr>
                <a:lnSpc>
                  <a:spcPct val="90000"/>
                </a:lnSpc>
                <a:spcBef>
                  <a:spcPts val="0"/>
                </a:spcBef>
              </a:pPr>
              <a:endParaRPr lang="en-US" sz="900" dirty="0"/>
            </a:p>
            <a:p>
              <a:pPr>
                <a:lnSpc>
                  <a:spcPct val="90000"/>
                </a:lnSpc>
                <a:spcBef>
                  <a:spcPts val="0"/>
                </a:spcBef>
              </a:pPr>
              <a:r>
                <a:rPr lang="en-US" sz="900" dirty="0"/>
                <a:t>Kaplan-Meier estimated cumulative event rate by the three ABC-bleeding risk classes (low, medium, and high) for the HAS-BLED score (0-1 points, 2 points, and 3 points; A) and for the ORBIT score (0-2 points, 3 points, and 4 points; B).</a:t>
              </a:r>
            </a:p>
          </p:txBody>
        </p:sp>
        <p:grpSp>
          <p:nvGrpSpPr>
            <p:cNvPr id="4" name="Group 3">
              <a:extLst>
                <a:ext uri="{FF2B5EF4-FFF2-40B4-BE49-F238E27FC236}">
                  <a16:creationId xmlns:a16="http://schemas.microsoft.com/office/drawing/2014/main" id="{628F9836-DFBB-4EA6-BC4F-F8089FD9B247}"/>
                </a:ext>
              </a:extLst>
            </p:cNvPr>
            <p:cNvGrpSpPr/>
            <p:nvPr/>
          </p:nvGrpSpPr>
          <p:grpSpPr>
            <a:xfrm>
              <a:off x="10481638" y="2884250"/>
              <a:ext cx="958405" cy="907941"/>
              <a:chOff x="10608098" y="2067124"/>
              <a:chExt cx="958405" cy="907941"/>
            </a:xfrm>
          </p:grpSpPr>
          <p:sp>
            <p:nvSpPr>
              <p:cNvPr id="491" name="TextBox 490">
                <a:extLst>
                  <a:ext uri="{FF2B5EF4-FFF2-40B4-BE49-F238E27FC236}">
                    <a16:creationId xmlns:a16="http://schemas.microsoft.com/office/drawing/2014/main" id="{42E4E900-729B-4242-888B-5A5788CD7EEC}"/>
                  </a:ext>
                </a:extLst>
              </p:cNvPr>
              <p:cNvSpPr txBox="1"/>
              <p:nvPr/>
            </p:nvSpPr>
            <p:spPr>
              <a:xfrm>
                <a:off x="10909015" y="2067124"/>
                <a:ext cx="657488" cy="907941"/>
              </a:xfrm>
              <a:prstGeom prst="rect">
                <a:avLst/>
              </a:prstGeom>
              <a:noFill/>
            </p:spPr>
            <p:txBody>
              <a:bodyPr wrap="square" rtlCol="0">
                <a:spAutoFit/>
              </a:bodyPr>
              <a:lstStyle/>
              <a:p>
                <a:pPr>
                  <a:spcBef>
                    <a:spcPts val="0"/>
                  </a:spcBef>
                  <a:spcAft>
                    <a:spcPts val="1200"/>
                  </a:spcAft>
                </a:pPr>
                <a:r>
                  <a:rPr lang="en-US" sz="1100" b="1" dirty="0"/>
                  <a:t>&lt;1%</a:t>
                </a:r>
              </a:p>
              <a:p>
                <a:pPr>
                  <a:spcBef>
                    <a:spcPts val="0"/>
                  </a:spcBef>
                  <a:spcAft>
                    <a:spcPts val="1200"/>
                  </a:spcAft>
                </a:pPr>
                <a:r>
                  <a:rPr lang="en-US" sz="1100" b="1" dirty="0"/>
                  <a:t>1-2%</a:t>
                </a:r>
              </a:p>
              <a:p>
                <a:pPr>
                  <a:spcBef>
                    <a:spcPts val="0"/>
                  </a:spcBef>
                  <a:spcAft>
                    <a:spcPts val="1200"/>
                  </a:spcAft>
                </a:pPr>
                <a:r>
                  <a:rPr lang="en-US" sz="1100" b="1" dirty="0"/>
                  <a:t>&gt;2%</a:t>
                </a:r>
              </a:p>
            </p:txBody>
          </p:sp>
          <p:cxnSp>
            <p:nvCxnSpPr>
              <p:cNvPr id="492" name="Straight Connector 491">
                <a:extLst>
                  <a:ext uri="{FF2B5EF4-FFF2-40B4-BE49-F238E27FC236}">
                    <a16:creationId xmlns:a16="http://schemas.microsoft.com/office/drawing/2014/main" id="{BA37EA4C-3A6C-4EF3-9285-0E63077F99B4}"/>
                  </a:ext>
                </a:extLst>
              </p:cNvPr>
              <p:cNvCxnSpPr/>
              <p:nvPr/>
            </p:nvCxnSpPr>
            <p:spPr bwMode="auto">
              <a:xfrm>
                <a:off x="10608098" y="2530396"/>
                <a:ext cx="241893" cy="0"/>
              </a:xfrm>
              <a:prstGeom prst="line">
                <a:avLst/>
              </a:prstGeom>
              <a:noFill/>
              <a:ln w="25400" cap="flat" cmpd="sng" algn="ctr">
                <a:solidFill>
                  <a:schemeClr val="accent3">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76554ECC-B994-492A-9241-F3D5B92BC1C6}"/>
                  </a:ext>
                </a:extLst>
              </p:cNvPr>
              <p:cNvCxnSpPr/>
              <p:nvPr/>
            </p:nvCxnSpPr>
            <p:spPr bwMode="auto">
              <a:xfrm>
                <a:off x="10608098" y="2207264"/>
                <a:ext cx="241893" cy="0"/>
              </a:xfrm>
              <a:prstGeom prst="line">
                <a:avLst/>
              </a:prstGeom>
              <a:noFill/>
              <a:ln w="285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106E2722-35FA-4BF9-A380-3B35F94B8AAD}"/>
                  </a:ext>
                </a:extLst>
              </p:cNvPr>
              <p:cNvCxnSpPr/>
              <p:nvPr/>
            </p:nvCxnSpPr>
            <p:spPr bwMode="auto">
              <a:xfrm>
                <a:off x="10608099" y="2832710"/>
                <a:ext cx="241893" cy="0"/>
              </a:xfrm>
              <a:prstGeom prst="line">
                <a:avLst/>
              </a:prstGeom>
              <a:noFill/>
              <a:ln w="254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8E15FF79-DD02-4B5C-AFE2-14F7E3AA9F11}"/>
                </a:ext>
              </a:extLst>
            </p:cNvPr>
            <p:cNvSpPr/>
            <p:nvPr/>
          </p:nvSpPr>
          <p:spPr>
            <a:xfrm>
              <a:off x="10328712" y="1863022"/>
              <a:ext cx="1897251" cy="4095004"/>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C282D4-02D0-4BD2-B04A-39281B3C8B87}"/>
                </a:ext>
              </a:extLst>
            </p:cNvPr>
            <p:cNvSpPr txBox="1"/>
            <p:nvPr/>
          </p:nvSpPr>
          <p:spPr>
            <a:xfrm>
              <a:off x="10374871" y="1960908"/>
              <a:ext cx="1522542" cy="923330"/>
            </a:xfrm>
            <a:prstGeom prst="rect">
              <a:avLst/>
            </a:prstGeom>
            <a:noFill/>
          </p:spPr>
          <p:txBody>
            <a:bodyPr wrap="square" rtlCol="0">
              <a:spAutoFit/>
            </a:bodyPr>
            <a:lstStyle/>
            <a:p>
              <a:r>
                <a:rPr lang="en-GB" b="1" dirty="0"/>
                <a:t>ABC-score bleeding risk classes</a:t>
              </a:r>
              <a:endParaRPr lang="en-US" b="1" dirty="0"/>
            </a:p>
          </p:txBody>
        </p:sp>
      </p:grpSp>
      <p:sp>
        <p:nvSpPr>
          <p:cNvPr id="221" name="Rectangle 220">
            <a:extLst>
              <a:ext uri="{FF2B5EF4-FFF2-40B4-BE49-F238E27FC236}">
                <a16:creationId xmlns:a16="http://schemas.microsoft.com/office/drawing/2014/main" id="{87D5A1C5-5F41-4EB2-A417-D9AE20F862E9}"/>
              </a:ext>
            </a:extLst>
          </p:cNvPr>
          <p:cNvSpPr/>
          <p:nvPr/>
        </p:nvSpPr>
        <p:spPr>
          <a:xfrm>
            <a:off x="0" y="6118852"/>
            <a:ext cx="12192000" cy="739148"/>
          </a:xfrm>
          <a:prstGeom prst="rect">
            <a:avLst/>
          </a:prstGeom>
          <a:solidFill>
            <a:schemeClr val="accent1"/>
          </a:solidFill>
          <a:ln>
            <a:noFill/>
          </a:ln>
          <a:effectLst>
            <a:outerShdw blurRad="50800" dist="25400" dir="16200000"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2" name="Rectangle 15">
            <a:extLst>
              <a:ext uri="{FF2B5EF4-FFF2-40B4-BE49-F238E27FC236}">
                <a16:creationId xmlns:a16="http://schemas.microsoft.com/office/drawing/2014/main" id="{A4D897DE-52ED-483A-8BFD-287C7EE38D1C}"/>
              </a:ext>
            </a:extLst>
          </p:cNvPr>
          <p:cNvSpPr>
            <a:spLocks noChangeArrowheads="1"/>
          </p:cNvSpPr>
          <p:nvPr/>
        </p:nvSpPr>
        <p:spPr bwMode="auto">
          <a:xfrm>
            <a:off x="371476" y="6334538"/>
            <a:ext cx="11449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oAutofit/>
          </a:bodyPr>
          <a:lstStyle>
            <a:lvl1pPr marL="190500" indent="-190500" eaLnBrk="0" hangingPunct="0">
              <a:tabLst>
                <a:tab pos="177800" algn="l"/>
                <a:tab pos="361950" algn="l"/>
              </a:tabLst>
              <a:defRPr sz="1000" b="1">
                <a:solidFill>
                  <a:schemeClr val="tx1"/>
                </a:solidFill>
                <a:latin typeface="Arial Narrow" panose="020B0606020202030204" pitchFamily="34" charset="0"/>
              </a:defRPr>
            </a:lvl1pPr>
            <a:lvl2pPr marL="647700" indent="-190500" eaLnBrk="0" hangingPunct="0">
              <a:tabLst>
                <a:tab pos="177800" algn="l"/>
                <a:tab pos="361950" algn="l"/>
              </a:tabLst>
              <a:defRPr sz="1000" b="1">
                <a:solidFill>
                  <a:schemeClr val="tx1"/>
                </a:solidFill>
                <a:latin typeface="Arial Narrow" panose="020B0606020202030204" pitchFamily="34" charset="0"/>
              </a:defRPr>
            </a:lvl2pPr>
            <a:lvl3pPr marL="1104900" indent="-190500" eaLnBrk="0" hangingPunct="0">
              <a:tabLst>
                <a:tab pos="177800" algn="l"/>
                <a:tab pos="361950" algn="l"/>
              </a:tabLst>
              <a:defRPr sz="1000" b="1">
                <a:solidFill>
                  <a:schemeClr val="tx1"/>
                </a:solidFill>
                <a:latin typeface="Arial Narrow" panose="020B0606020202030204" pitchFamily="34" charset="0"/>
              </a:defRPr>
            </a:lvl3pPr>
            <a:lvl4pPr marL="1562100" indent="-190500" eaLnBrk="0" hangingPunct="0">
              <a:tabLst>
                <a:tab pos="177800" algn="l"/>
                <a:tab pos="361950" algn="l"/>
              </a:tabLst>
              <a:defRPr sz="1000" b="1">
                <a:solidFill>
                  <a:schemeClr val="tx1"/>
                </a:solidFill>
                <a:latin typeface="Arial Narrow" panose="020B0606020202030204" pitchFamily="34" charset="0"/>
              </a:defRPr>
            </a:lvl4pPr>
            <a:lvl5pPr marL="2019300" indent="-190500" eaLnBrk="0" hangingPunct="0">
              <a:tabLst>
                <a:tab pos="177800" algn="l"/>
                <a:tab pos="361950" algn="l"/>
              </a:tabLst>
              <a:defRPr sz="1000" b="1">
                <a:solidFill>
                  <a:schemeClr val="tx1"/>
                </a:solidFill>
                <a:latin typeface="Arial Narrow" panose="020B0606020202030204" pitchFamily="34" charset="0"/>
              </a:defRPr>
            </a:lvl5pPr>
            <a:lvl6pPr marL="24765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6pPr>
            <a:lvl7pPr marL="29337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7pPr>
            <a:lvl8pPr marL="33909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8pPr>
            <a:lvl9pPr marL="3848100" indent="-190500" algn="ctr" eaLnBrk="0" fontAlgn="base" hangingPunct="0">
              <a:lnSpc>
                <a:spcPct val="90000"/>
              </a:lnSpc>
              <a:spcBef>
                <a:spcPct val="0"/>
              </a:spcBef>
              <a:spcAft>
                <a:spcPct val="0"/>
              </a:spcAft>
              <a:tabLst>
                <a:tab pos="177800" algn="l"/>
                <a:tab pos="361950" algn="l"/>
              </a:tabLst>
              <a:defRPr sz="1000" b="1">
                <a:solidFill>
                  <a:schemeClr val="tx1"/>
                </a:solidFill>
                <a:latin typeface="Arial Narrow" panose="020B0606020202030204" pitchFamily="34" charset="0"/>
              </a:defRPr>
            </a:lvl9pPr>
          </a:lstStyle>
          <a:p>
            <a:pPr eaLnBrk="1" hangingPunct="1"/>
            <a:r>
              <a:rPr lang="en-GB" altLang="en-US" b="0" i="1" dirty="0">
                <a:solidFill>
                  <a:schemeClr val="bg1"/>
                </a:solidFill>
                <a:latin typeface="+mj-lt"/>
              </a:rPr>
              <a:t>Hijazi Z, et al. Lancet 2016;387:2302-2311. </a:t>
            </a:r>
          </a:p>
        </p:txBody>
      </p:sp>
      <p:grpSp>
        <p:nvGrpSpPr>
          <p:cNvPr id="30" name="Group 29">
            <a:extLst>
              <a:ext uri="{FF2B5EF4-FFF2-40B4-BE49-F238E27FC236}">
                <a16:creationId xmlns:a16="http://schemas.microsoft.com/office/drawing/2014/main" id="{CE2AD819-228A-43F1-A6D1-ACE9C9A9465E}"/>
              </a:ext>
            </a:extLst>
          </p:cNvPr>
          <p:cNvGrpSpPr/>
          <p:nvPr/>
        </p:nvGrpSpPr>
        <p:grpSpPr>
          <a:xfrm>
            <a:off x="1054945" y="1844743"/>
            <a:ext cx="8526201" cy="3628859"/>
            <a:chOff x="1054945" y="1844743"/>
            <a:chExt cx="8526201" cy="3628859"/>
          </a:xfrm>
        </p:grpSpPr>
        <p:sp>
          <p:nvSpPr>
            <p:cNvPr id="477" name="Freeform 270">
              <a:extLst>
                <a:ext uri="{FF2B5EF4-FFF2-40B4-BE49-F238E27FC236}">
                  <a16:creationId xmlns:a16="http://schemas.microsoft.com/office/drawing/2014/main" id="{175EDCFC-1904-4928-9816-5A86925043EC}"/>
                </a:ext>
              </a:extLst>
            </p:cNvPr>
            <p:cNvSpPr/>
            <p:nvPr/>
          </p:nvSpPr>
          <p:spPr>
            <a:xfrm>
              <a:off x="4209741" y="4406802"/>
              <a:ext cx="2296204" cy="1066800"/>
            </a:xfrm>
            <a:custGeom>
              <a:avLst/>
              <a:gdLst>
                <a:gd name="connsiteX0" fmla="*/ 0 w 1704975"/>
                <a:gd name="connsiteY0" fmla="*/ 1066800 h 1066800"/>
                <a:gd name="connsiteX1" fmla="*/ 0 w 1704975"/>
                <a:gd name="connsiteY1" fmla="*/ 1066800 h 1066800"/>
                <a:gd name="connsiteX2" fmla="*/ 31750 w 1704975"/>
                <a:gd name="connsiteY2" fmla="*/ 1044575 h 1066800"/>
                <a:gd name="connsiteX3" fmla="*/ 41275 w 1704975"/>
                <a:gd name="connsiteY3" fmla="*/ 1025525 h 1066800"/>
                <a:gd name="connsiteX4" fmla="*/ 50800 w 1704975"/>
                <a:gd name="connsiteY4" fmla="*/ 1019175 h 1066800"/>
                <a:gd name="connsiteX5" fmla="*/ 57150 w 1704975"/>
                <a:gd name="connsiteY5" fmla="*/ 1009650 h 1066800"/>
                <a:gd name="connsiteX6" fmla="*/ 60325 w 1704975"/>
                <a:gd name="connsiteY6" fmla="*/ 1000125 h 1066800"/>
                <a:gd name="connsiteX7" fmla="*/ 69850 w 1704975"/>
                <a:gd name="connsiteY7" fmla="*/ 993775 h 1066800"/>
                <a:gd name="connsiteX8" fmla="*/ 76200 w 1704975"/>
                <a:gd name="connsiteY8" fmla="*/ 981075 h 1066800"/>
                <a:gd name="connsiteX9" fmla="*/ 85725 w 1704975"/>
                <a:gd name="connsiteY9" fmla="*/ 977900 h 1066800"/>
                <a:gd name="connsiteX10" fmla="*/ 95250 w 1704975"/>
                <a:gd name="connsiteY10" fmla="*/ 971550 h 1066800"/>
                <a:gd name="connsiteX11" fmla="*/ 117475 w 1704975"/>
                <a:gd name="connsiteY11" fmla="*/ 965200 h 1066800"/>
                <a:gd name="connsiteX12" fmla="*/ 139700 w 1704975"/>
                <a:gd name="connsiteY12" fmla="*/ 952500 h 1066800"/>
                <a:gd name="connsiteX13" fmla="*/ 149225 w 1704975"/>
                <a:gd name="connsiteY13" fmla="*/ 933450 h 1066800"/>
                <a:gd name="connsiteX14" fmla="*/ 155575 w 1704975"/>
                <a:gd name="connsiteY14" fmla="*/ 923925 h 1066800"/>
                <a:gd name="connsiteX15" fmla="*/ 161925 w 1704975"/>
                <a:gd name="connsiteY15" fmla="*/ 904875 h 1066800"/>
                <a:gd name="connsiteX16" fmla="*/ 171450 w 1704975"/>
                <a:gd name="connsiteY16" fmla="*/ 885825 h 1066800"/>
                <a:gd name="connsiteX17" fmla="*/ 180975 w 1704975"/>
                <a:gd name="connsiteY17" fmla="*/ 882650 h 1066800"/>
                <a:gd name="connsiteX18" fmla="*/ 190500 w 1704975"/>
                <a:gd name="connsiteY18" fmla="*/ 876300 h 1066800"/>
                <a:gd name="connsiteX19" fmla="*/ 203200 w 1704975"/>
                <a:gd name="connsiteY19" fmla="*/ 869950 h 1066800"/>
                <a:gd name="connsiteX20" fmla="*/ 222250 w 1704975"/>
                <a:gd name="connsiteY20" fmla="*/ 860425 h 1066800"/>
                <a:gd name="connsiteX21" fmla="*/ 234950 w 1704975"/>
                <a:gd name="connsiteY21" fmla="*/ 847725 h 1066800"/>
                <a:gd name="connsiteX22" fmla="*/ 254000 w 1704975"/>
                <a:gd name="connsiteY22" fmla="*/ 835025 h 1066800"/>
                <a:gd name="connsiteX23" fmla="*/ 266700 w 1704975"/>
                <a:gd name="connsiteY23" fmla="*/ 815975 h 1066800"/>
                <a:gd name="connsiteX24" fmla="*/ 273050 w 1704975"/>
                <a:gd name="connsiteY24" fmla="*/ 806450 h 1066800"/>
                <a:gd name="connsiteX25" fmla="*/ 314325 w 1704975"/>
                <a:gd name="connsiteY25" fmla="*/ 796925 h 1066800"/>
                <a:gd name="connsiteX26" fmla="*/ 320675 w 1704975"/>
                <a:gd name="connsiteY26" fmla="*/ 787400 h 1066800"/>
                <a:gd name="connsiteX27" fmla="*/ 330200 w 1704975"/>
                <a:gd name="connsiteY27" fmla="*/ 777875 h 1066800"/>
                <a:gd name="connsiteX28" fmla="*/ 333375 w 1704975"/>
                <a:gd name="connsiteY28" fmla="*/ 768350 h 1066800"/>
                <a:gd name="connsiteX29" fmla="*/ 342900 w 1704975"/>
                <a:gd name="connsiteY29" fmla="*/ 762000 h 1066800"/>
                <a:gd name="connsiteX30" fmla="*/ 352425 w 1704975"/>
                <a:gd name="connsiteY30" fmla="*/ 752475 h 1066800"/>
                <a:gd name="connsiteX31" fmla="*/ 361950 w 1704975"/>
                <a:gd name="connsiteY31" fmla="*/ 749300 h 1066800"/>
                <a:gd name="connsiteX32" fmla="*/ 384175 w 1704975"/>
                <a:gd name="connsiteY32" fmla="*/ 739775 h 1066800"/>
                <a:gd name="connsiteX33" fmla="*/ 400050 w 1704975"/>
                <a:gd name="connsiteY33" fmla="*/ 727075 h 1066800"/>
                <a:gd name="connsiteX34" fmla="*/ 415925 w 1704975"/>
                <a:gd name="connsiteY34" fmla="*/ 717550 h 1066800"/>
                <a:gd name="connsiteX35" fmla="*/ 425450 w 1704975"/>
                <a:gd name="connsiteY35" fmla="*/ 711200 h 1066800"/>
                <a:gd name="connsiteX36" fmla="*/ 434975 w 1704975"/>
                <a:gd name="connsiteY36" fmla="*/ 708025 h 1066800"/>
                <a:gd name="connsiteX37" fmla="*/ 450850 w 1704975"/>
                <a:gd name="connsiteY37" fmla="*/ 701675 h 1066800"/>
                <a:gd name="connsiteX38" fmla="*/ 460375 w 1704975"/>
                <a:gd name="connsiteY38" fmla="*/ 695325 h 1066800"/>
                <a:gd name="connsiteX39" fmla="*/ 466725 w 1704975"/>
                <a:gd name="connsiteY39" fmla="*/ 685800 h 1066800"/>
                <a:gd name="connsiteX40" fmla="*/ 476250 w 1704975"/>
                <a:gd name="connsiteY40" fmla="*/ 682625 h 1066800"/>
                <a:gd name="connsiteX41" fmla="*/ 508000 w 1704975"/>
                <a:gd name="connsiteY41" fmla="*/ 676275 h 1066800"/>
                <a:gd name="connsiteX42" fmla="*/ 520700 w 1704975"/>
                <a:gd name="connsiteY42" fmla="*/ 660400 h 1066800"/>
                <a:gd name="connsiteX43" fmla="*/ 527050 w 1704975"/>
                <a:gd name="connsiteY43" fmla="*/ 650875 h 1066800"/>
                <a:gd name="connsiteX44" fmla="*/ 546100 w 1704975"/>
                <a:gd name="connsiteY44" fmla="*/ 644525 h 1066800"/>
                <a:gd name="connsiteX45" fmla="*/ 565150 w 1704975"/>
                <a:gd name="connsiteY45" fmla="*/ 635000 h 1066800"/>
                <a:gd name="connsiteX46" fmla="*/ 574675 w 1704975"/>
                <a:gd name="connsiteY46" fmla="*/ 628650 h 1066800"/>
                <a:gd name="connsiteX47" fmla="*/ 577850 w 1704975"/>
                <a:gd name="connsiteY47" fmla="*/ 619125 h 1066800"/>
                <a:gd name="connsiteX48" fmla="*/ 590550 w 1704975"/>
                <a:gd name="connsiteY48" fmla="*/ 615950 h 1066800"/>
                <a:gd name="connsiteX49" fmla="*/ 600075 w 1704975"/>
                <a:gd name="connsiteY49" fmla="*/ 612775 h 1066800"/>
                <a:gd name="connsiteX50" fmla="*/ 619125 w 1704975"/>
                <a:gd name="connsiteY50" fmla="*/ 596900 h 1066800"/>
                <a:gd name="connsiteX51" fmla="*/ 628650 w 1704975"/>
                <a:gd name="connsiteY51" fmla="*/ 593725 h 1066800"/>
                <a:gd name="connsiteX52" fmla="*/ 635000 w 1704975"/>
                <a:gd name="connsiteY52" fmla="*/ 584200 h 1066800"/>
                <a:gd name="connsiteX53" fmla="*/ 644525 w 1704975"/>
                <a:gd name="connsiteY53" fmla="*/ 577850 h 1066800"/>
                <a:gd name="connsiteX54" fmla="*/ 657225 w 1704975"/>
                <a:gd name="connsiteY54" fmla="*/ 565150 h 1066800"/>
                <a:gd name="connsiteX55" fmla="*/ 673100 w 1704975"/>
                <a:gd name="connsiteY55" fmla="*/ 542925 h 1066800"/>
                <a:gd name="connsiteX56" fmla="*/ 688975 w 1704975"/>
                <a:gd name="connsiteY56" fmla="*/ 527050 h 1066800"/>
                <a:gd name="connsiteX57" fmla="*/ 708025 w 1704975"/>
                <a:gd name="connsiteY57" fmla="*/ 520700 h 1066800"/>
                <a:gd name="connsiteX58" fmla="*/ 717550 w 1704975"/>
                <a:gd name="connsiteY58" fmla="*/ 514350 h 1066800"/>
                <a:gd name="connsiteX59" fmla="*/ 736600 w 1704975"/>
                <a:gd name="connsiteY59" fmla="*/ 508000 h 1066800"/>
                <a:gd name="connsiteX60" fmla="*/ 746125 w 1704975"/>
                <a:gd name="connsiteY60" fmla="*/ 504825 h 1066800"/>
                <a:gd name="connsiteX61" fmla="*/ 755650 w 1704975"/>
                <a:gd name="connsiteY61" fmla="*/ 501650 h 1066800"/>
                <a:gd name="connsiteX62" fmla="*/ 765175 w 1704975"/>
                <a:gd name="connsiteY62" fmla="*/ 498475 h 1066800"/>
                <a:gd name="connsiteX63" fmla="*/ 806450 w 1704975"/>
                <a:gd name="connsiteY63" fmla="*/ 488950 h 1066800"/>
                <a:gd name="connsiteX64" fmla="*/ 812800 w 1704975"/>
                <a:gd name="connsiteY64" fmla="*/ 479425 h 1066800"/>
                <a:gd name="connsiteX65" fmla="*/ 831850 w 1704975"/>
                <a:gd name="connsiteY65" fmla="*/ 469900 h 1066800"/>
                <a:gd name="connsiteX66" fmla="*/ 847725 w 1704975"/>
                <a:gd name="connsiteY66" fmla="*/ 457200 h 1066800"/>
                <a:gd name="connsiteX67" fmla="*/ 873125 w 1704975"/>
                <a:gd name="connsiteY67" fmla="*/ 450850 h 1066800"/>
                <a:gd name="connsiteX68" fmla="*/ 892175 w 1704975"/>
                <a:gd name="connsiteY68" fmla="*/ 438150 h 1066800"/>
                <a:gd name="connsiteX69" fmla="*/ 901700 w 1704975"/>
                <a:gd name="connsiteY69" fmla="*/ 419100 h 1066800"/>
                <a:gd name="connsiteX70" fmla="*/ 911225 w 1704975"/>
                <a:gd name="connsiteY70" fmla="*/ 412750 h 1066800"/>
                <a:gd name="connsiteX71" fmla="*/ 914400 w 1704975"/>
                <a:gd name="connsiteY71" fmla="*/ 412750 h 1066800"/>
                <a:gd name="connsiteX72" fmla="*/ 962025 w 1704975"/>
                <a:gd name="connsiteY72" fmla="*/ 390525 h 1066800"/>
                <a:gd name="connsiteX73" fmla="*/ 1009650 w 1704975"/>
                <a:gd name="connsiteY73" fmla="*/ 368300 h 1066800"/>
                <a:gd name="connsiteX74" fmla="*/ 1016000 w 1704975"/>
                <a:gd name="connsiteY74" fmla="*/ 358775 h 1066800"/>
                <a:gd name="connsiteX75" fmla="*/ 1028700 w 1704975"/>
                <a:gd name="connsiteY75" fmla="*/ 352425 h 1066800"/>
                <a:gd name="connsiteX76" fmla="*/ 1038225 w 1704975"/>
                <a:gd name="connsiteY76" fmla="*/ 346075 h 1066800"/>
                <a:gd name="connsiteX77" fmla="*/ 1057275 w 1704975"/>
                <a:gd name="connsiteY77" fmla="*/ 339725 h 1066800"/>
                <a:gd name="connsiteX78" fmla="*/ 1066800 w 1704975"/>
                <a:gd name="connsiteY78" fmla="*/ 336550 h 1066800"/>
                <a:gd name="connsiteX79" fmla="*/ 1076325 w 1704975"/>
                <a:gd name="connsiteY79" fmla="*/ 330200 h 1066800"/>
                <a:gd name="connsiteX80" fmla="*/ 1082675 w 1704975"/>
                <a:gd name="connsiteY80" fmla="*/ 320675 h 1066800"/>
                <a:gd name="connsiteX81" fmla="*/ 1092200 w 1704975"/>
                <a:gd name="connsiteY81" fmla="*/ 314325 h 1066800"/>
                <a:gd name="connsiteX82" fmla="*/ 1098550 w 1704975"/>
                <a:gd name="connsiteY82" fmla="*/ 292100 h 1066800"/>
                <a:gd name="connsiteX83" fmla="*/ 1101725 w 1704975"/>
                <a:gd name="connsiteY83" fmla="*/ 282575 h 1066800"/>
                <a:gd name="connsiteX84" fmla="*/ 1120775 w 1704975"/>
                <a:gd name="connsiteY84" fmla="*/ 276225 h 1066800"/>
                <a:gd name="connsiteX85" fmla="*/ 1139825 w 1704975"/>
                <a:gd name="connsiteY85" fmla="*/ 263525 h 1066800"/>
                <a:gd name="connsiteX86" fmla="*/ 1149350 w 1704975"/>
                <a:gd name="connsiteY86" fmla="*/ 257175 h 1066800"/>
                <a:gd name="connsiteX87" fmla="*/ 1168400 w 1704975"/>
                <a:gd name="connsiteY87" fmla="*/ 254000 h 1066800"/>
                <a:gd name="connsiteX88" fmla="*/ 1190625 w 1704975"/>
                <a:gd name="connsiteY88" fmla="*/ 244475 h 1066800"/>
                <a:gd name="connsiteX89" fmla="*/ 1196975 w 1704975"/>
                <a:gd name="connsiteY89" fmla="*/ 234950 h 1066800"/>
                <a:gd name="connsiteX90" fmla="*/ 1200150 w 1704975"/>
                <a:gd name="connsiteY90" fmla="*/ 225425 h 1066800"/>
                <a:gd name="connsiteX91" fmla="*/ 1209675 w 1704975"/>
                <a:gd name="connsiteY91" fmla="*/ 222250 h 1066800"/>
                <a:gd name="connsiteX92" fmla="*/ 1260475 w 1704975"/>
                <a:gd name="connsiteY92" fmla="*/ 219075 h 1066800"/>
                <a:gd name="connsiteX93" fmla="*/ 1263650 w 1704975"/>
                <a:gd name="connsiteY93" fmla="*/ 209550 h 1066800"/>
                <a:gd name="connsiteX94" fmla="*/ 1279525 w 1704975"/>
                <a:gd name="connsiteY94" fmla="*/ 193675 h 1066800"/>
                <a:gd name="connsiteX95" fmla="*/ 1298575 w 1704975"/>
                <a:gd name="connsiteY95" fmla="*/ 187325 h 1066800"/>
                <a:gd name="connsiteX96" fmla="*/ 1308100 w 1704975"/>
                <a:gd name="connsiteY96" fmla="*/ 184150 h 1066800"/>
                <a:gd name="connsiteX97" fmla="*/ 1311275 w 1704975"/>
                <a:gd name="connsiteY97" fmla="*/ 174625 h 1066800"/>
                <a:gd name="connsiteX98" fmla="*/ 1327150 w 1704975"/>
                <a:gd name="connsiteY98" fmla="*/ 158750 h 1066800"/>
                <a:gd name="connsiteX99" fmla="*/ 1327150 w 1704975"/>
                <a:gd name="connsiteY99" fmla="*/ 149225 h 1066800"/>
                <a:gd name="connsiteX100" fmla="*/ 1371600 w 1704975"/>
                <a:gd name="connsiteY100" fmla="*/ 146050 h 1066800"/>
                <a:gd name="connsiteX101" fmla="*/ 1371600 w 1704975"/>
                <a:gd name="connsiteY101" fmla="*/ 146050 h 1066800"/>
                <a:gd name="connsiteX102" fmla="*/ 1371600 w 1704975"/>
                <a:gd name="connsiteY102" fmla="*/ 146050 h 1066800"/>
                <a:gd name="connsiteX103" fmla="*/ 1377950 w 1704975"/>
                <a:gd name="connsiteY103" fmla="*/ 136525 h 1066800"/>
                <a:gd name="connsiteX104" fmla="*/ 1406525 w 1704975"/>
                <a:gd name="connsiteY104" fmla="*/ 130175 h 1066800"/>
                <a:gd name="connsiteX105" fmla="*/ 1419225 w 1704975"/>
                <a:gd name="connsiteY105" fmla="*/ 127000 h 1066800"/>
                <a:gd name="connsiteX106" fmla="*/ 1441450 w 1704975"/>
                <a:gd name="connsiteY106" fmla="*/ 117475 h 1066800"/>
                <a:gd name="connsiteX107" fmla="*/ 1476375 w 1704975"/>
                <a:gd name="connsiteY107" fmla="*/ 114300 h 1066800"/>
                <a:gd name="connsiteX108" fmla="*/ 1482725 w 1704975"/>
                <a:gd name="connsiteY108" fmla="*/ 104775 h 1066800"/>
                <a:gd name="connsiteX109" fmla="*/ 1511300 w 1704975"/>
                <a:gd name="connsiteY109" fmla="*/ 101600 h 1066800"/>
                <a:gd name="connsiteX110" fmla="*/ 1533525 w 1704975"/>
                <a:gd name="connsiteY110" fmla="*/ 76200 h 1066800"/>
                <a:gd name="connsiteX111" fmla="*/ 1644650 w 1704975"/>
                <a:gd name="connsiteY111" fmla="*/ 69850 h 1066800"/>
                <a:gd name="connsiteX112" fmla="*/ 1644650 w 1704975"/>
                <a:gd name="connsiteY112" fmla="*/ 69850 h 1066800"/>
                <a:gd name="connsiteX113" fmla="*/ 1644650 w 1704975"/>
                <a:gd name="connsiteY113" fmla="*/ 69850 h 1066800"/>
                <a:gd name="connsiteX114" fmla="*/ 1644650 w 1704975"/>
                <a:gd name="connsiteY114" fmla="*/ 41275 h 1066800"/>
                <a:gd name="connsiteX115" fmla="*/ 1704975 w 1704975"/>
                <a:gd name="connsiteY115" fmla="*/ 41275 h 1066800"/>
                <a:gd name="connsiteX116" fmla="*/ 1704975 w 1704975"/>
                <a:gd name="connsiteY116" fmla="*/ 0 h 1066800"/>
                <a:gd name="connsiteX117" fmla="*/ 1704975 w 1704975"/>
                <a:gd name="connsiteY117" fmla="*/ 0 h 1066800"/>
                <a:gd name="connsiteX118" fmla="*/ 1704975 w 1704975"/>
                <a:gd name="connsiteY118"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04975" h="1066800">
                  <a:moveTo>
                    <a:pt x="0" y="1066800"/>
                  </a:moveTo>
                  <a:lnTo>
                    <a:pt x="0" y="1066800"/>
                  </a:lnTo>
                  <a:cubicBezTo>
                    <a:pt x="10583" y="1059392"/>
                    <a:pt x="27665" y="1056831"/>
                    <a:pt x="31750" y="1044575"/>
                  </a:cubicBezTo>
                  <a:cubicBezTo>
                    <a:pt x="34332" y="1036828"/>
                    <a:pt x="35120" y="1031680"/>
                    <a:pt x="41275" y="1025525"/>
                  </a:cubicBezTo>
                  <a:cubicBezTo>
                    <a:pt x="43973" y="1022827"/>
                    <a:pt x="47625" y="1021292"/>
                    <a:pt x="50800" y="1019175"/>
                  </a:cubicBezTo>
                  <a:cubicBezTo>
                    <a:pt x="52917" y="1016000"/>
                    <a:pt x="55443" y="1013063"/>
                    <a:pt x="57150" y="1009650"/>
                  </a:cubicBezTo>
                  <a:cubicBezTo>
                    <a:pt x="58647" y="1006657"/>
                    <a:pt x="58234" y="1002738"/>
                    <a:pt x="60325" y="1000125"/>
                  </a:cubicBezTo>
                  <a:cubicBezTo>
                    <a:pt x="62709" y="997145"/>
                    <a:pt x="66675" y="995892"/>
                    <a:pt x="69850" y="993775"/>
                  </a:cubicBezTo>
                  <a:cubicBezTo>
                    <a:pt x="71967" y="989542"/>
                    <a:pt x="72853" y="984422"/>
                    <a:pt x="76200" y="981075"/>
                  </a:cubicBezTo>
                  <a:cubicBezTo>
                    <a:pt x="78567" y="978708"/>
                    <a:pt x="82732" y="979397"/>
                    <a:pt x="85725" y="977900"/>
                  </a:cubicBezTo>
                  <a:cubicBezTo>
                    <a:pt x="89138" y="976193"/>
                    <a:pt x="91837" y="973257"/>
                    <a:pt x="95250" y="971550"/>
                  </a:cubicBezTo>
                  <a:cubicBezTo>
                    <a:pt x="102926" y="967712"/>
                    <a:pt x="109337" y="968252"/>
                    <a:pt x="117475" y="965200"/>
                  </a:cubicBezTo>
                  <a:cubicBezTo>
                    <a:pt x="126682" y="961747"/>
                    <a:pt x="131804" y="957764"/>
                    <a:pt x="139700" y="952500"/>
                  </a:cubicBezTo>
                  <a:cubicBezTo>
                    <a:pt x="157898" y="925203"/>
                    <a:pt x="136080" y="959740"/>
                    <a:pt x="149225" y="933450"/>
                  </a:cubicBezTo>
                  <a:cubicBezTo>
                    <a:pt x="150932" y="930037"/>
                    <a:pt x="154025" y="927412"/>
                    <a:pt x="155575" y="923925"/>
                  </a:cubicBezTo>
                  <a:cubicBezTo>
                    <a:pt x="158293" y="917808"/>
                    <a:pt x="159808" y="911225"/>
                    <a:pt x="161925" y="904875"/>
                  </a:cubicBezTo>
                  <a:cubicBezTo>
                    <a:pt x="164017" y="898600"/>
                    <a:pt x="165855" y="890301"/>
                    <a:pt x="171450" y="885825"/>
                  </a:cubicBezTo>
                  <a:cubicBezTo>
                    <a:pt x="174063" y="883734"/>
                    <a:pt x="177982" y="884147"/>
                    <a:pt x="180975" y="882650"/>
                  </a:cubicBezTo>
                  <a:cubicBezTo>
                    <a:pt x="184388" y="880943"/>
                    <a:pt x="187187" y="878193"/>
                    <a:pt x="190500" y="876300"/>
                  </a:cubicBezTo>
                  <a:cubicBezTo>
                    <a:pt x="194609" y="873952"/>
                    <a:pt x="199091" y="872298"/>
                    <a:pt x="203200" y="869950"/>
                  </a:cubicBezTo>
                  <a:cubicBezTo>
                    <a:pt x="220434" y="860102"/>
                    <a:pt x="204786" y="866246"/>
                    <a:pt x="222250" y="860425"/>
                  </a:cubicBezTo>
                  <a:cubicBezTo>
                    <a:pt x="228298" y="842282"/>
                    <a:pt x="220436" y="857401"/>
                    <a:pt x="234950" y="847725"/>
                  </a:cubicBezTo>
                  <a:cubicBezTo>
                    <a:pt x="258733" y="831870"/>
                    <a:pt x="231352" y="842574"/>
                    <a:pt x="254000" y="835025"/>
                  </a:cubicBezTo>
                  <a:lnTo>
                    <a:pt x="266700" y="815975"/>
                  </a:lnTo>
                  <a:cubicBezTo>
                    <a:pt x="268817" y="812800"/>
                    <a:pt x="269430" y="807657"/>
                    <a:pt x="273050" y="806450"/>
                  </a:cubicBezTo>
                  <a:cubicBezTo>
                    <a:pt x="299200" y="797733"/>
                    <a:pt x="285474" y="801047"/>
                    <a:pt x="314325" y="796925"/>
                  </a:cubicBezTo>
                  <a:cubicBezTo>
                    <a:pt x="316442" y="793750"/>
                    <a:pt x="318232" y="790331"/>
                    <a:pt x="320675" y="787400"/>
                  </a:cubicBezTo>
                  <a:cubicBezTo>
                    <a:pt x="323550" y="783951"/>
                    <a:pt x="327709" y="781611"/>
                    <a:pt x="330200" y="777875"/>
                  </a:cubicBezTo>
                  <a:cubicBezTo>
                    <a:pt x="332056" y="775090"/>
                    <a:pt x="331284" y="770963"/>
                    <a:pt x="333375" y="768350"/>
                  </a:cubicBezTo>
                  <a:cubicBezTo>
                    <a:pt x="335759" y="765370"/>
                    <a:pt x="339969" y="764443"/>
                    <a:pt x="342900" y="762000"/>
                  </a:cubicBezTo>
                  <a:cubicBezTo>
                    <a:pt x="346349" y="759125"/>
                    <a:pt x="348689" y="754966"/>
                    <a:pt x="352425" y="752475"/>
                  </a:cubicBezTo>
                  <a:cubicBezTo>
                    <a:pt x="355210" y="750619"/>
                    <a:pt x="358874" y="750618"/>
                    <a:pt x="361950" y="749300"/>
                  </a:cubicBezTo>
                  <a:cubicBezTo>
                    <a:pt x="389413" y="737530"/>
                    <a:pt x="361837" y="747221"/>
                    <a:pt x="384175" y="739775"/>
                  </a:cubicBezTo>
                  <a:cubicBezTo>
                    <a:pt x="394879" y="723718"/>
                    <a:pt x="384714" y="734743"/>
                    <a:pt x="400050" y="727075"/>
                  </a:cubicBezTo>
                  <a:cubicBezTo>
                    <a:pt x="405570" y="724315"/>
                    <a:pt x="410692" y="720821"/>
                    <a:pt x="415925" y="717550"/>
                  </a:cubicBezTo>
                  <a:cubicBezTo>
                    <a:pt x="419161" y="715528"/>
                    <a:pt x="422037" y="712907"/>
                    <a:pt x="425450" y="711200"/>
                  </a:cubicBezTo>
                  <a:cubicBezTo>
                    <a:pt x="428443" y="709703"/>
                    <a:pt x="431841" y="709200"/>
                    <a:pt x="434975" y="708025"/>
                  </a:cubicBezTo>
                  <a:cubicBezTo>
                    <a:pt x="440311" y="706024"/>
                    <a:pt x="445752" y="704224"/>
                    <a:pt x="450850" y="701675"/>
                  </a:cubicBezTo>
                  <a:cubicBezTo>
                    <a:pt x="454263" y="699968"/>
                    <a:pt x="457200" y="697442"/>
                    <a:pt x="460375" y="695325"/>
                  </a:cubicBezTo>
                  <a:cubicBezTo>
                    <a:pt x="462492" y="692150"/>
                    <a:pt x="463745" y="688184"/>
                    <a:pt x="466725" y="685800"/>
                  </a:cubicBezTo>
                  <a:cubicBezTo>
                    <a:pt x="469338" y="683709"/>
                    <a:pt x="472989" y="683378"/>
                    <a:pt x="476250" y="682625"/>
                  </a:cubicBezTo>
                  <a:cubicBezTo>
                    <a:pt x="486767" y="680198"/>
                    <a:pt x="497417" y="678392"/>
                    <a:pt x="508000" y="676275"/>
                  </a:cubicBezTo>
                  <a:cubicBezTo>
                    <a:pt x="514181" y="657732"/>
                    <a:pt x="506339" y="674761"/>
                    <a:pt x="520700" y="660400"/>
                  </a:cubicBezTo>
                  <a:cubicBezTo>
                    <a:pt x="523398" y="657702"/>
                    <a:pt x="523814" y="652897"/>
                    <a:pt x="527050" y="650875"/>
                  </a:cubicBezTo>
                  <a:cubicBezTo>
                    <a:pt x="532726" y="647327"/>
                    <a:pt x="540531" y="648238"/>
                    <a:pt x="546100" y="644525"/>
                  </a:cubicBezTo>
                  <a:cubicBezTo>
                    <a:pt x="573397" y="626327"/>
                    <a:pt x="538860" y="648145"/>
                    <a:pt x="565150" y="635000"/>
                  </a:cubicBezTo>
                  <a:cubicBezTo>
                    <a:pt x="568563" y="633293"/>
                    <a:pt x="571500" y="630767"/>
                    <a:pt x="574675" y="628650"/>
                  </a:cubicBezTo>
                  <a:cubicBezTo>
                    <a:pt x="575733" y="625475"/>
                    <a:pt x="575237" y="621216"/>
                    <a:pt x="577850" y="619125"/>
                  </a:cubicBezTo>
                  <a:cubicBezTo>
                    <a:pt x="581257" y="616399"/>
                    <a:pt x="586354" y="617149"/>
                    <a:pt x="590550" y="615950"/>
                  </a:cubicBezTo>
                  <a:cubicBezTo>
                    <a:pt x="593768" y="615031"/>
                    <a:pt x="597082" y="614272"/>
                    <a:pt x="600075" y="612775"/>
                  </a:cubicBezTo>
                  <a:cubicBezTo>
                    <a:pt x="620850" y="602387"/>
                    <a:pt x="598059" y="610944"/>
                    <a:pt x="619125" y="596900"/>
                  </a:cubicBezTo>
                  <a:cubicBezTo>
                    <a:pt x="621910" y="595044"/>
                    <a:pt x="625475" y="594783"/>
                    <a:pt x="628650" y="593725"/>
                  </a:cubicBezTo>
                  <a:cubicBezTo>
                    <a:pt x="630767" y="590550"/>
                    <a:pt x="632302" y="586898"/>
                    <a:pt x="635000" y="584200"/>
                  </a:cubicBezTo>
                  <a:cubicBezTo>
                    <a:pt x="637698" y="581502"/>
                    <a:pt x="641628" y="580333"/>
                    <a:pt x="644525" y="577850"/>
                  </a:cubicBezTo>
                  <a:cubicBezTo>
                    <a:pt x="649071" y="573954"/>
                    <a:pt x="652992" y="569383"/>
                    <a:pt x="657225" y="565150"/>
                  </a:cubicBezTo>
                  <a:cubicBezTo>
                    <a:pt x="664633" y="542925"/>
                    <a:pt x="657225" y="548217"/>
                    <a:pt x="673100" y="542925"/>
                  </a:cubicBezTo>
                  <a:cubicBezTo>
                    <a:pt x="678893" y="534236"/>
                    <a:pt x="678949" y="531506"/>
                    <a:pt x="688975" y="527050"/>
                  </a:cubicBezTo>
                  <a:cubicBezTo>
                    <a:pt x="695092" y="524332"/>
                    <a:pt x="702456" y="524413"/>
                    <a:pt x="708025" y="520700"/>
                  </a:cubicBezTo>
                  <a:cubicBezTo>
                    <a:pt x="711200" y="518583"/>
                    <a:pt x="714063" y="515900"/>
                    <a:pt x="717550" y="514350"/>
                  </a:cubicBezTo>
                  <a:cubicBezTo>
                    <a:pt x="723667" y="511632"/>
                    <a:pt x="730250" y="510117"/>
                    <a:pt x="736600" y="508000"/>
                  </a:cubicBezTo>
                  <a:lnTo>
                    <a:pt x="746125" y="504825"/>
                  </a:lnTo>
                  <a:lnTo>
                    <a:pt x="755650" y="501650"/>
                  </a:lnTo>
                  <a:cubicBezTo>
                    <a:pt x="758825" y="500592"/>
                    <a:pt x="761893" y="499131"/>
                    <a:pt x="765175" y="498475"/>
                  </a:cubicBezTo>
                  <a:cubicBezTo>
                    <a:pt x="800207" y="491469"/>
                    <a:pt x="786686" y="495538"/>
                    <a:pt x="806450" y="488950"/>
                  </a:cubicBezTo>
                  <a:cubicBezTo>
                    <a:pt x="808567" y="485775"/>
                    <a:pt x="810102" y="482123"/>
                    <a:pt x="812800" y="479425"/>
                  </a:cubicBezTo>
                  <a:cubicBezTo>
                    <a:pt x="818955" y="473270"/>
                    <a:pt x="824103" y="472482"/>
                    <a:pt x="831850" y="469900"/>
                  </a:cubicBezTo>
                  <a:cubicBezTo>
                    <a:pt x="839316" y="458701"/>
                    <a:pt x="835229" y="460608"/>
                    <a:pt x="847725" y="457200"/>
                  </a:cubicBezTo>
                  <a:cubicBezTo>
                    <a:pt x="856145" y="454904"/>
                    <a:pt x="873125" y="450850"/>
                    <a:pt x="873125" y="450850"/>
                  </a:cubicBezTo>
                  <a:cubicBezTo>
                    <a:pt x="879475" y="446617"/>
                    <a:pt x="889762" y="445390"/>
                    <a:pt x="892175" y="438150"/>
                  </a:cubicBezTo>
                  <a:cubicBezTo>
                    <a:pt x="894757" y="430403"/>
                    <a:pt x="895545" y="425255"/>
                    <a:pt x="901700" y="419100"/>
                  </a:cubicBezTo>
                  <a:cubicBezTo>
                    <a:pt x="904398" y="416402"/>
                    <a:pt x="907812" y="414457"/>
                    <a:pt x="911225" y="412750"/>
                  </a:cubicBezTo>
                  <a:cubicBezTo>
                    <a:pt x="912172" y="412277"/>
                    <a:pt x="913342" y="412750"/>
                    <a:pt x="914400" y="412750"/>
                  </a:cubicBezTo>
                  <a:lnTo>
                    <a:pt x="962025" y="390525"/>
                  </a:lnTo>
                  <a:cubicBezTo>
                    <a:pt x="1003118" y="369978"/>
                    <a:pt x="986655" y="375965"/>
                    <a:pt x="1009650" y="368300"/>
                  </a:cubicBezTo>
                  <a:cubicBezTo>
                    <a:pt x="1011767" y="365125"/>
                    <a:pt x="1013069" y="361218"/>
                    <a:pt x="1016000" y="358775"/>
                  </a:cubicBezTo>
                  <a:cubicBezTo>
                    <a:pt x="1019636" y="355745"/>
                    <a:pt x="1024591" y="354773"/>
                    <a:pt x="1028700" y="352425"/>
                  </a:cubicBezTo>
                  <a:cubicBezTo>
                    <a:pt x="1032013" y="350532"/>
                    <a:pt x="1034738" y="347625"/>
                    <a:pt x="1038225" y="346075"/>
                  </a:cubicBezTo>
                  <a:cubicBezTo>
                    <a:pt x="1044342" y="343357"/>
                    <a:pt x="1050925" y="341842"/>
                    <a:pt x="1057275" y="339725"/>
                  </a:cubicBezTo>
                  <a:cubicBezTo>
                    <a:pt x="1060450" y="338667"/>
                    <a:pt x="1064015" y="338406"/>
                    <a:pt x="1066800" y="336550"/>
                  </a:cubicBezTo>
                  <a:lnTo>
                    <a:pt x="1076325" y="330200"/>
                  </a:lnTo>
                  <a:cubicBezTo>
                    <a:pt x="1078442" y="327025"/>
                    <a:pt x="1079977" y="323373"/>
                    <a:pt x="1082675" y="320675"/>
                  </a:cubicBezTo>
                  <a:cubicBezTo>
                    <a:pt x="1085373" y="317977"/>
                    <a:pt x="1090347" y="317661"/>
                    <a:pt x="1092200" y="314325"/>
                  </a:cubicBezTo>
                  <a:cubicBezTo>
                    <a:pt x="1095942" y="307590"/>
                    <a:pt x="1096336" y="299480"/>
                    <a:pt x="1098550" y="292100"/>
                  </a:cubicBezTo>
                  <a:cubicBezTo>
                    <a:pt x="1099512" y="288894"/>
                    <a:pt x="1099002" y="284520"/>
                    <a:pt x="1101725" y="282575"/>
                  </a:cubicBezTo>
                  <a:cubicBezTo>
                    <a:pt x="1107172" y="278684"/>
                    <a:pt x="1115206" y="279938"/>
                    <a:pt x="1120775" y="276225"/>
                  </a:cubicBezTo>
                  <a:lnTo>
                    <a:pt x="1139825" y="263525"/>
                  </a:lnTo>
                  <a:cubicBezTo>
                    <a:pt x="1143000" y="261408"/>
                    <a:pt x="1145586" y="257802"/>
                    <a:pt x="1149350" y="257175"/>
                  </a:cubicBezTo>
                  <a:cubicBezTo>
                    <a:pt x="1155700" y="256117"/>
                    <a:pt x="1162116" y="255397"/>
                    <a:pt x="1168400" y="254000"/>
                  </a:cubicBezTo>
                  <a:cubicBezTo>
                    <a:pt x="1176809" y="252131"/>
                    <a:pt x="1182860" y="248358"/>
                    <a:pt x="1190625" y="244475"/>
                  </a:cubicBezTo>
                  <a:cubicBezTo>
                    <a:pt x="1192742" y="241300"/>
                    <a:pt x="1195268" y="238363"/>
                    <a:pt x="1196975" y="234950"/>
                  </a:cubicBezTo>
                  <a:cubicBezTo>
                    <a:pt x="1198472" y="231957"/>
                    <a:pt x="1197783" y="227792"/>
                    <a:pt x="1200150" y="225425"/>
                  </a:cubicBezTo>
                  <a:cubicBezTo>
                    <a:pt x="1202517" y="223058"/>
                    <a:pt x="1206347" y="222600"/>
                    <a:pt x="1209675" y="222250"/>
                  </a:cubicBezTo>
                  <a:cubicBezTo>
                    <a:pt x="1226548" y="220474"/>
                    <a:pt x="1243542" y="220133"/>
                    <a:pt x="1260475" y="219075"/>
                  </a:cubicBezTo>
                  <a:cubicBezTo>
                    <a:pt x="1261533" y="215900"/>
                    <a:pt x="1262153" y="212543"/>
                    <a:pt x="1263650" y="209550"/>
                  </a:cubicBezTo>
                  <a:cubicBezTo>
                    <a:pt x="1267581" y="201688"/>
                    <a:pt x="1271361" y="197304"/>
                    <a:pt x="1279525" y="193675"/>
                  </a:cubicBezTo>
                  <a:cubicBezTo>
                    <a:pt x="1285642" y="190957"/>
                    <a:pt x="1292225" y="189442"/>
                    <a:pt x="1298575" y="187325"/>
                  </a:cubicBezTo>
                  <a:lnTo>
                    <a:pt x="1308100" y="184150"/>
                  </a:lnTo>
                  <a:cubicBezTo>
                    <a:pt x="1309158" y="180975"/>
                    <a:pt x="1309184" y="177238"/>
                    <a:pt x="1311275" y="174625"/>
                  </a:cubicBezTo>
                  <a:cubicBezTo>
                    <a:pt x="1320951" y="162530"/>
                    <a:pt x="1321707" y="175079"/>
                    <a:pt x="1327150" y="158750"/>
                  </a:cubicBezTo>
                  <a:cubicBezTo>
                    <a:pt x="1328154" y="155738"/>
                    <a:pt x="1327150" y="152400"/>
                    <a:pt x="1327150" y="149225"/>
                  </a:cubicBezTo>
                  <a:lnTo>
                    <a:pt x="1371600" y="146050"/>
                  </a:lnTo>
                  <a:lnTo>
                    <a:pt x="1371600" y="146050"/>
                  </a:lnTo>
                  <a:lnTo>
                    <a:pt x="1371600" y="146050"/>
                  </a:lnTo>
                  <a:lnTo>
                    <a:pt x="1377950" y="136525"/>
                  </a:lnTo>
                  <a:lnTo>
                    <a:pt x="1406525" y="130175"/>
                  </a:lnTo>
                  <a:cubicBezTo>
                    <a:pt x="1410777" y="129194"/>
                    <a:pt x="1415214" y="128719"/>
                    <a:pt x="1419225" y="127000"/>
                  </a:cubicBezTo>
                  <a:cubicBezTo>
                    <a:pt x="1437322" y="119244"/>
                    <a:pt x="1419397" y="120415"/>
                    <a:pt x="1441450" y="117475"/>
                  </a:cubicBezTo>
                  <a:cubicBezTo>
                    <a:pt x="1453037" y="115930"/>
                    <a:pt x="1464733" y="115358"/>
                    <a:pt x="1476375" y="114300"/>
                  </a:cubicBezTo>
                  <a:cubicBezTo>
                    <a:pt x="1478492" y="111125"/>
                    <a:pt x="1479139" y="106079"/>
                    <a:pt x="1482725" y="104775"/>
                  </a:cubicBezTo>
                  <a:cubicBezTo>
                    <a:pt x="1491732" y="101500"/>
                    <a:pt x="1504177" y="108011"/>
                    <a:pt x="1511300" y="101600"/>
                  </a:cubicBezTo>
                  <a:cubicBezTo>
                    <a:pt x="1546523" y="69899"/>
                    <a:pt x="1482678" y="76200"/>
                    <a:pt x="1533525" y="76200"/>
                  </a:cubicBezTo>
                  <a:lnTo>
                    <a:pt x="1644650" y="69850"/>
                  </a:lnTo>
                  <a:lnTo>
                    <a:pt x="1644650" y="69850"/>
                  </a:lnTo>
                  <a:lnTo>
                    <a:pt x="1644650" y="69850"/>
                  </a:lnTo>
                  <a:lnTo>
                    <a:pt x="1644650" y="41275"/>
                  </a:lnTo>
                  <a:lnTo>
                    <a:pt x="1704975" y="41275"/>
                  </a:lnTo>
                  <a:lnTo>
                    <a:pt x="1704975" y="0"/>
                  </a:lnTo>
                  <a:lnTo>
                    <a:pt x="1704975" y="0"/>
                  </a:lnTo>
                  <a:lnTo>
                    <a:pt x="1704975" y="0"/>
                  </a:lnTo>
                </a:path>
              </a:pathLst>
            </a:custGeom>
            <a:noFill/>
            <a:ln w="25400">
              <a:solidFill>
                <a:schemeClr val="accent2"/>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78" name="Freeform 272">
              <a:extLst>
                <a:ext uri="{FF2B5EF4-FFF2-40B4-BE49-F238E27FC236}">
                  <a16:creationId xmlns:a16="http://schemas.microsoft.com/office/drawing/2014/main" id="{A73F152C-D874-4C67-9C72-B7B100AACFB4}"/>
                </a:ext>
              </a:extLst>
            </p:cNvPr>
            <p:cNvSpPr/>
            <p:nvPr/>
          </p:nvSpPr>
          <p:spPr>
            <a:xfrm>
              <a:off x="7267839" y="4098193"/>
              <a:ext cx="2291928" cy="1365884"/>
            </a:xfrm>
            <a:custGeom>
              <a:avLst/>
              <a:gdLst>
                <a:gd name="connsiteX0" fmla="*/ 0 w 1701800"/>
                <a:gd name="connsiteY0" fmla="*/ 1365884 h 1365884"/>
                <a:gd name="connsiteX1" fmla="*/ 0 w 1701800"/>
                <a:gd name="connsiteY1" fmla="*/ 1365884 h 1365884"/>
                <a:gd name="connsiteX2" fmla="*/ 12700 w 1701800"/>
                <a:gd name="connsiteY2" fmla="*/ 1327784 h 1365884"/>
                <a:gd name="connsiteX3" fmla="*/ 25400 w 1701800"/>
                <a:gd name="connsiteY3" fmla="*/ 1305559 h 1365884"/>
                <a:gd name="connsiteX4" fmla="*/ 31750 w 1701800"/>
                <a:gd name="connsiteY4" fmla="*/ 1286509 h 1365884"/>
                <a:gd name="connsiteX5" fmla="*/ 47625 w 1701800"/>
                <a:gd name="connsiteY5" fmla="*/ 1267459 h 1365884"/>
                <a:gd name="connsiteX6" fmla="*/ 63500 w 1701800"/>
                <a:gd name="connsiteY6" fmla="*/ 1242059 h 1365884"/>
                <a:gd name="connsiteX7" fmla="*/ 69850 w 1701800"/>
                <a:gd name="connsiteY7" fmla="*/ 1229359 h 1365884"/>
                <a:gd name="connsiteX8" fmla="*/ 73025 w 1701800"/>
                <a:gd name="connsiteY8" fmla="*/ 1213484 h 1365884"/>
                <a:gd name="connsiteX9" fmla="*/ 92075 w 1701800"/>
                <a:gd name="connsiteY9" fmla="*/ 1184909 h 1365884"/>
                <a:gd name="connsiteX10" fmla="*/ 98425 w 1701800"/>
                <a:gd name="connsiteY10" fmla="*/ 1175384 h 1365884"/>
                <a:gd name="connsiteX11" fmla="*/ 104775 w 1701800"/>
                <a:gd name="connsiteY11" fmla="*/ 1156334 h 1365884"/>
                <a:gd name="connsiteX12" fmla="*/ 114300 w 1701800"/>
                <a:gd name="connsiteY12" fmla="*/ 1137284 h 1365884"/>
                <a:gd name="connsiteX13" fmla="*/ 133350 w 1701800"/>
                <a:gd name="connsiteY13" fmla="*/ 1127759 h 1365884"/>
                <a:gd name="connsiteX14" fmla="*/ 136525 w 1701800"/>
                <a:gd name="connsiteY14" fmla="*/ 1118234 h 1365884"/>
                <a:gd name="connsiteX15" fmla="*/ 139700 w 1701800"/>
                <a:gd name="connsiteY15" fmla="*/ 1105534 h 1365884"/>
                <a:gd name="connsiteX16" fmla="*/ 146050 w 1701800"/>
                <a:gd name="connsiteY16" fmla="*/ 1092834 h 1365884"/>
                <a:gd name="connsiteX17" fmla="*/ 158750 w 1701800"/>
                <a:gd name="connsiteY17" fmla="*/ 1073784 h 1365884"/>
                <a:gd name="connsiteX18" fmla="*/ 161925 w 1701800"/>
                <a:gd name="connsiteY18" fmla="*/ 1064259 h 1365884"/>
                <a:gd name="connsiteX19" fmla="*/ 180975 w 1701800"/>
                <a:gd name="connsiteY19" fmla="*/ 1057909 h 1365884"/>
                <a:gd name="connsiteX20" fmla="*/ 203200 w 1701800"/>
                <a:gd name="connsiteY20" fmla="*/ 1051559 h 1365884"/>
                <a:gd name="connsiteX21" fmla="*/ 206375 w 1701800"/>
                <a:gd name="connsiteY21" fmla="*/ 1042034 h 1365884"/>
                <a:gd name="connsiteX22" fmla="*/ 212725 w 1701800"/>
                <a:gd name="connsiteY22" fmla="*/ 1032509 h 1365884"/>
                <a:gd name="connsiteX23" fmla="*/ 228600 w 1701800"/>
                <a:gd name="connsiteY23" fmla="*/ 1000759 h 1365884"/>
                <a:gd name="connsiteX24" fmla="*/ 241300 w 1701800"/>
                <a:gd name="connsiteY24" fmla="*/ 994409 h 1365884"/>
                <a:gd name="connsiteX25" fmla="*/ 260350 w 1701800"/>
                <a:gd name="connsiteY25" fmla="*/ 981709 h 1365884"/>
                <a:gd name="connsiteX26" fmla="*/ 282575 w 1701800"/>
                <a:gd name="connsiteY26" fmla="*/ 969009 h 1365884"/>
                <a:gd name="connsiteX27" fmla="*/ 301625 w 1701800"/>
                <a:gd name="connsiteY27" fmla="*/ 962659 h 1365884"/>
                <a:gd name="connsiteX28" fmla="*/ 307975 w 1701800"/>
                <a:gd name="connsiteY28" fmla="*/ 953134 h 1365884"/>
                <a:gd name="connsiteX29" fmla="*/ 327025 w 1701800"/>
                <a:gd name="connsiteY29" fmla="*/ 940434 h 1365884"/>
                <a:gd name="connsiteX30" fmla="*/ 346075 w 1701800"/>
                <a:gd name="connsiteY30" fmla="*/ 927734 h 1365884"/>
                <a:gd name="connsiteX31" fmla="*/ 355600 w 1701800"/>
                <a:gd name="connsiteY31" fmla="*/ 921384 h 1365884"/>
                <a:gd name="connsiteX32" fmla="*/ 374650 w 1701800"/>
                <a:gd name="connsiteY32" fmla="*/ 915034 h 1365884"/>
                <a:gd name="connsiteX33" fmla="*/ 377825 w 1701800"/>
                <a:gd name="connsiteY33" fmla="*/ 905509 h 1365884"/>
                <a:gd name="connsiteX34" fmla="*/ 384175 w 1701800"/>
                <a:gd name="connsiteY34" fmla="*/ 880109 h 1365884"/>
                <a:gd name="connsiteX35" fmla="*/ 396875 w 1701800"/>
                <a:gd name="connsiteY35" fmla="*/ 861059 h 1365884"/>
                <a:gd name="connsiteX36" fmla="*/ 409575 w 1701800"/>
                <a:gd name="connsiteY36" fmla="*/ 857884 h 1365884"/>
                <a:gd name="connsiteX37" fmla="*/ 425450 w 1701800"/>
                <a:gd name="connsiteY37" fmla="*/ 864234 h 1365884"/>
                <a:gd name="connsiteX38" fmla="*/ 447675 w 1701800"/>
                <a:gd name="connsiteY38" fmla="*/ 822959 h 1365884"/>
                <a:gd name="connsiteX39" fmla="*/ 473075 w 1701800"/>
                <a:gd name="connsiteY39" fmla="*/ 810259 h 1365884"/>
                <a:gd name="connsiteX40" fmla="*/ 492125 w 1701800"/>
                <a:gd name="connsiteY40" fmla="*/ 800734 h 1365884"/>
                <a:gd name="connsiteX41" fmla="*/ 498475 w 1701800"/>
                <a:gd name="connsiteY41" fmla="*/ 791209 h 1365884"/>
                <a:gd name="connsiteX42" fmla="*/ 504825 w 1701800"/>
                <a:gd name="connsiteY42" fmla="*/ 778509 h 1365884"/>
                <a:gd name="connsiteX43" fmla="*/ 530225 w 1701800"/>
                <a:gd name="connsiteY43" fmla="*/ 768984 h 1365884"/>
                <a:gd name="connsiteX44" fmla="*/ 552450 w 1701800"/>
                <a:gd name="connsiteY44" fmla="*/ 762634 h 1365884"/>
                <a:gd name="connsiteX45" fmla="*/ 565150 w 1701800"/>
                <a:gd name="connsiteY45" fmla="*/ 756284 h 1365884"/>
                <a:gd name="connsiteX46" fmla="*/ 571500 w 1701800"/>
                <a:gd name="connsiteY46" fmla="*/ 746759 h 1365884"/>
                <a:gd name="connsiteX47" fmla="*/ 577850 w 1701800"/>
                <a:gd name="connsiteY47" fmla="*/ 724534 h 1365884"/>
                <a:gd name="connsiteX48" fmla="*/ 584200 w 1701800"/>
                <a:gd name="connsiteY48" fmla="*/ 705484 h 1365884"/>
                <a:gd name="connsiteX49" fmla="*/ 628650 w 1701800"/>
                <a:gd name="connsiteY49" fmla="*/ 699134 h 1365884"/>
                <a:gd name="connsiteX50" fmla="*/ 638175 w 1701800"/>
                <a:gd name="connsiteY50" fmla="*/ 680084 h 1365884"/>
                <a:gd name="connsiteX51" fmla="*/ 644525 w 1701800"/>
                <a:gd name="connsiteY51" fmla="*/ 661034 h 1365884"/>
                <a:gd name="connsiteX52" fmla="*/ 650875 w 1701800"/>
                <a:gd name="connsiteY52" fmla="*/ 645159 h 1365884"/>
                <a:gd name="connsiteX53" fmla="*/ 660400 w 1701800"/>
                <a:gd name="connsiteY53" fmla="*/ 626109 h 1365884"/>
                <a:gd name="connsiteX54" fmla="*/ 663575 w 1701800"/>
                <a:gd name="connsiteY54" fmla="*/ 616584 h 1365884"/>
                <a:gd name="connsiteX55" fmla="*/ 676275 w 1701800"/>
                <a:gd name="connsiteY55" fmla="*/ 613409 h 1365884"/>
                <a:gd name="connsiteX56" fmla="*/ 692150 w 1701800"/>
                <a:gd name="connsiteY56" fmla="*/ 597534 h 1365884"/>
                <a:gd name="connsiteX57" fmla="*/ 711200 w 1701800"/>
                <a:gd name="connsiteY57" fmla="*/ 591184 h 1365884"/>
                <a:gd name="connsiteX58" fmla="*/ 723900 w 1701800"/>
                <a:gd name="connsiteY58" fmla="*/ 572134 h 1365884"/>
                <a:gd name="connsiteX59" fmla="*/ 730250 w 1701800"/>
                <a:gd name="connsiteY59" fmla="*/ 562609 h 1365884"/>
                <a:gd name="connsiteX60" fmla="*/ 746125 w 1701800"/>
                <a:gd name="connsiteY60" fmla="*/ 546734 h 1365884"/>
                <a:gd name="connsiteX61" fmla="*/ 796925 w 1701800"/>
                <a:gd name="connsiteY61" fmla="*/ 543559 h 1365884"/>
                <a:gd name="connsiteX62" fmla="*/ 812800 w 1701800"/>
                <a:gd name="connsiteY62" fmla="*/ 518159 h 1365884"/>
                <a:gd name="connsiteX63" fmla="*/ 838200 w 1701800"/>
                <a:gd name="connsiteY63" fmla="*/ 518159 h 1365884"/>
                <a:gd name="connsiteX64" fmla="*/ 854075 w 1701800"/>
                <a:gd name="connsiteY64" fmla="*/ 518159 h 1365884"/>
                <a:gd name="connsiteX65" fmla="*/ 885825 w 1701800"/>
                <a:gd name="connsiteY65" fmla="*/ 514984 h 1365884"/>
                <a:gd name="connsiteX66" fmla="*/ 898525 w 1701800"/>
                <a:gd name="connsiteY66" fmla="*/ 511809 h 1365884"/>
                <a:gd name="connsiteX67" fmla="*/ 904875 w 1701800"/>
                <a:gd name="connsiteY67" fmla="*/ 492759 h 1365884"/>
                <a:gd name="connsiteX68" fmla="*/ 914400 w 1701800"/>
                <a:gd name="connsiteY68" fmla="*/ 473709 h 1365884"/>
                <a:gd name="connsiteX69" fmla="*/ 930275 w 1701800"/>
                <a:gd name="connsiteY69" fmla="*/ 451484 h 1365884"/>
                <a:gd name="connsiteX70" fmla="*/ 936625 w 1701800"/>
                <a:gd name="connsiteY70" fmla="*/ 441959 h 1365884"/>
                <a:gd name="connsiteX71" fmla="*/ 955675 w 1701800"/>
                <a:gd name="connsiteY71" fmla="*/ 432434 h 1365884"/>
                <a:gd name="connsiteX72" fmla="*/ 974725 w 1701800"/>
                <a:gd name="connsiteY72" fmla="*/ 422909 h 1365884"/>
                <a:gd name="connsiteX73" fmla="*/ 981075 w 1701800"/>
                <a:gd name="connsiteY73" fmla="*/ 413384 h 1365884"/>
                <a:gd name="connsiteX74" fmla="*/ 984250 w 1701800"/>
                <a:gd name="connsiteY74" fmla="*/ 403859 h 1365884"/>
                <a:gd name="connsiteX75" fmla="*/ 993775 w 1701800"/>
                <a:gd name="connsiteY75" fmla="*/ 397509 h 1365884"/>
                <a:gd name="connsiteX76" fmla="*/ 996950 w 1701800"/>
                <a:gd name="connsiteY76" fmla="*/ 387984 h 1365884"/>
                <a:gd name="connsiteX77" fmla="*/ 1016000 w 1701800"/>
                <a:gd name="connsiteY77" fmla="*/ 381634 h 1365884"/>
                <a:gd name="connsiteX78" fmla="*/ 1038225 w 1701800"/>
                <a:gd name="connsiteY78" fmla="*/ 375284 h 1365884"/>
                <a:gd name="connsiteX79" fmla="*/ 1047750 w 1701800"/>
                <a:gd name="connsiteY79" fmla="*/ 365759 h 1365884"/>
                <a:gd name="connsiteX80" fmla="*/ 1050925 w 1701800"/>
                <a:gd name="connsiteY80" fmla="*/ 356234 h 1365884"/>
                <a:gd name="connsiteX81" fmla="*/ 1060450 w 1701800"/>
                <a:gd name="connsiteY81" fmla="*/ 353059 h 1365884"/>
                <a:gd name="connsiteX82" fmla="*/ 1069975 w 1701800"/>
                <a:gd name="connsiteY82" fmla="*/ 334009 h 1365884"/>
                <a:gd name="connsiteX83" fmla="*/ 1095375 w 1701800"/>
                <a:gd name="connsiteY83" fmla="*/ 327659 h 1365884"/>
                <a:gd name="connsiteX84" fmla="*/ 1114425 w 1701800"/>
                <a:gd name="connsiteY84" fmla="*/ 321309 h 1365884"/>
                <a:gd name="connsiteX85" fmla="*/ 1123950 w 1701800"/>
                <a:gd name="connsiteY85" fmla="*/ 299084 h 1365884"/>
                <a:gd name="connsiteX86" fmla="*/ 1136650 w 1701800"/>
                <a:gd name="connsiteY86" fmla="*/ 292734 h 1365884"/>
                <a:gd name="connsiteX87" fmla="*/ 1149350 w 1701800"/>
                <a:gd name="connsiteY87" fmla="*/ 273684 h 1365884"/>
                <a:gd name="connsiteX88" fmla="*/ 1203325 w 1701800"/>
                <a:gd name="connsiteY88" fmla="*/ 264159 h 1365884"/>
                <a:gd name="connsiteX89" fmla="*/ 1212850 w 1701800"/>
                <a:gd name="connsiteY89" fmla="*/ 260984 h 1365884"/>
                <a:gd name="connsiteX90" fmla="*/ 1219200 w 1701800"/>
                <a:gd name="connsiteY90" fmla="*/ 248284 h 1365884"/>
                <a:gd name="connsiteX91" fmla="*/ 1222375 w 1701800"/>
                <a:gd name="connsiteY91" fmla="*/ 238759 h 1365884"/>
                <a:gd name="connsiteX92" fmla="*/ 1241425 w 1701800"/>
                <a:gd name="connsiteY92" fmla="*/ 232409 h 1365884"/>
                <a:gd name="connsiteX93" fmla="*/ 1250950 w 1701800"/>
                <a:gd name="connsiteY93" fmla="*/ 226059 h 1365884"/>
                <a:gd name="connsiteX94" fmla="*/ 1254125 w 1701800"/>
                <a:gd name="connsiteY94" fmla="*/ 216534 h 1365884"/>
                <a:gd name="connsiteX95" fmla="*/ 1282700 w 1701800"/>
                <a:gd name="connsiteY95" fmla="*/ 203834 h 1365884"/>
                <a:gd name="connsiteX96" fmla="*/ 1285875 w 1701800"/>
                <a:gd name="connsiteY96" fmla="*/ 194309 h 1365884"/>
                <a:gd name="connsiteX97" fmla="*/ 1292225 w 1701800"/>
                <a:gd name="connsiteY97" fmla="*/ 184784 h 1365884"/>
                <a:gd name="connsiteX98" fmla="*/ 1301750 w 1701800"/>
                <a:gd name="connsiteY98" fmla="*/ 175259 h 1365884"/>
                <a:gd name="connsiteX99" fmla="*/ 1333500 w 1701800"/>
                <a:gd name="connsiteY99" fmla="*/ 178434 h 1365884"/>
                <a:gd name="connsiteX100" fmla="*/ 1343025 w 1701800"/>
                <a:gd name="connsiteY100" fmla="*/ 172084 h 1365884"/>
                <a:gd name="connsiteX101" fmla="*/ 1362075 w 1701800"/>
                <a:gd name="connsiteY101" fmla="*/ 165734 h 1365884"/>
                <a:gd name="connsiteX102" fmla="*/ 1371600 w 1701800"/>
                <a:gd name="connsiteY102" fmla="*/ 162559 h 1365884"/>
                <a:gd name="connsiteX103" fmla="*/ 1381125 w 1701800"/>
                <a:gd name="connsiteY103" fmla="*/ 156209 h 1365884"/>
                <a:gd name="connsiteX104" fmla="*/ 1393825 w 1701800"/>
                <a:gd name="connsiteY104" fmla="*/ 133984 h 1365884"/>
                <a:gd name="connsiteX105" fmla="*/ 1397000 w 1701800"/>
                <a:gd name="connsiteY105" fmla="*/ 121284 h 1365884"/>
                <a:gd name="connsiteX106" fmla="*/ 1406525 w 1701800"/>
                <a:gd name="connsiteY106" fmla="*/ 114934 h 1365884"/>
                <a:gd name="connsiteX107" fmla="*/ 1438275 w 1701800"/>
                <a:gd name="connsiteY107" fmla="*/ 108584 h 1365884"/>
                <a:gd name="connsiteX108" fmla="*/ 1454150 w 1701800"/>
                <a:gd name="connsiteY108" fmla="*/ 86359 h 1365884"/>
                <a:gd name="connsiteX109" fmla="*/ 1466850 w 1701800"/>
                <a:gd name="connsiteY109" fmla="*/ 83184 h 1365884"/>
                <a:gd name="connsiteX110" fmla="*/ 1470025 w 1701800"/>
                <a:gd name="connsiteY110" fmla="*/ 73659 h 1365884"/>
                <a:gd name="connsiteX111" fmla="*/ 1492250 w 1701800"/>
                <a:gd name="connsiteY111" fmla="*/ 64134 h 1365884"/>
                <a:gd name="connsiteX112" fmla="*/ 1517650 w 1701800"/>
                <a:gd name="connsiteY112" fmla="*/ 48259 h 1365884"/>
                <a:gd name="connsiteX113" fmla="*/ 1527175 w 1701800"/>
                <a:gd name="connsiteY113" fmla="*/ 41909 h 1365884"/>
                <a:gd name="connsiteX114" fmla="*/ 1584325 w 1701800"/>
                <a:gd name="connsiteY114" fmla="*/ 38734 h 1365884"/>
                <a:gd name="connsiteX115" fmla="*/ 1587500 w 1701800"/>
                <a:gd name="connsiteY115" fmla="*/ 29209 h 1365884"/>
                <a:gd name="connsiteX116" fmla="*/ 1603375 w 1701800"/>
                <a:gd name="connsiteY116" fmla="*/ 22859 h 1365884"/>
                <a:gd name="connsiteX117" fmla="*/ 1676400 w 1701800"/>
                <a:gd name="connsiteY117" fmla="*/ 19684 h 1365884"/>
                <a:gd name="connsiteX118" fmla="*/ 1701800 w 1701800"/>
                <a:gd name="connsiteY118" fmla="*/ 634 h 1365884"/>
                <a:gd name="connsiteX119" fmla="*/ 1701800 w 1701800"/>
                <a:gd name="connsiteY119" fmla="*/ 634 h 1365884"/>
                <a:gd name="connsiteX120" fmla="*/ 1701800 w 1701800"/>
                <a:gd name="connsiteY120" fmla="*/ 634 h 136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701800" h="1365884">
                  <a:moveTo>
                    <a:pt x="0" y="1365884"/>
                  </a:moveTo>
                  <a:lnTo>
                    <a:pt x="0" y="1365884"/>
                  </a:lnTo>
                  <a:cubicBezTo>
                    <a:pt x="4233" y="1353184"/>
                    <a:pt x="5274" y="1338923"/>
                    <a:pt x="12700" y="1327784"/>
                  </a:cubicBezTo>
                  <a:cubicBezTo>
                    <a:pt x="18428" y="1319192"/>
                    <a:pt x="21372" y="1315630"/>
                    <a:pt x="25400" y="1305559"/>
                  </a:cubicBezTo>
                  <a:cubicBezTo>
                    <a:pt x="27886" y="1299344"/>
                    <a:pt x="27017" y="1291242"/>
                    <a:pt x="31750" y="1286509"/>
                  </a:cubicBezTo>
                  <a:cubicBezTo>
                    <a:pt x="37732" y="1280527"/>
                    <a:pt x="44089" y="1275416"/>
                    <a:pt x="47625" y="1267459"/>
                  </a:cubicBezTo>
                  <a:cubicBezTo>
                    <a:pt x="58761" y="1242403"/>
                    <a:pt x="46365" y="1253482"/>
                    <a:pt x="63500" y="1242059"/>
                  </a:cubicBezTo>
                  <a:cubicBezTo>
                    <a:pt x="65617" y="1237826"/>
                    <a:pt x="68353" y="1233849"/>
                    <a:pt x="69850" y="1229359"/>
                  </a:cubicBezTo>
                  <a:cubicBezTo>
                    <a:pt x="71557" y="1224239"/>
                    <a:pt x="70792" y="1218397"/>
                    <a:pt x="73025" y="1213484"/>
                  </a:cubicBezTo>
                  <a:lnTo>
                    <a:pt x="92075" y="1184909"/>
                  </a:lnTo>
                  <a:cubicBezTo>
                    <a:pt x="94192" y="1181734"/>
                    <a:pt x="97218" y="1179004"/>
                    <a:pt x="98425" y="1175384"/>
                  </a:cubicBezTo>
                  <a:lnTo>
                    <a:pt x="104775" y="1156334"/>
                  </a:lnTo>
                  <a:cubicBezTo>
                    <a:pt x="107357" y="1148587"/>
                    <a:pt x="108145" y="1143439"/>
                    <a:pt x="114300" y="1137284"/>
                  </a:cubicBezTo>
                  <a:cubicBezTo>
                    <a:pt x="120455" y="1131129"/>
                    <a:pt x="125603" y="1130341"/>
                    <a:pt x="133350" y="1127759"/>
                  </a:cubicBezTo>
                  <a:cubicBezTo>
                    <a:pt x="134408" y="1124584"/>
                    <a:pt x="135606" y="1121452"/>
                    <a:pt x="136525" y="1118234"/>
                  </a:cubicBezTo>
                  <a:cubicBezTo>
                    <a:pt x="137724" y="1114038"/>
                    <a:pt x="138168" y="1109620"/>
                    <a:pt x="139700" y="1105534"/>
                  </a:cubicBezTo>
                  <a:cubicBezTo>
                    <a:pt x="141362" y="1101102"/>
                    <a:pt x="143615" y="1096893"/>
                    <a:pt x="146050" y="1092834"/>
                  </a:cubicBezTo>
                  <a:cubicBezTo>
                    <a:pt x="149977" y="1086290"/>
                    <a:pt x="156337" y="1081024"/>
                    <a:pt x="158750" y="1073784"/>
                  </a:cubicBezTo>
                  <a:cubicBezTo>
                    <a:pt x="159808" y="1070609"/>
                    <a:pt x="159202" y="1066204"/>
                    <a:pt x="161925" y="1064259"/>
                  </a:cubicBezTo>
                  <a:cubicBezTo>
                    <a:pt x="167372" y="1060368"/>
                    <a:pt x="174481" y="1059532"/>
                    <a:pt x="180975" y="1057909"/>
                  </a:cubicBezTo>
                  <a:cubicBezTo>
                    <a:pt x="196922" y="1053922"/>
                    <a:pt x="189535" y="1056114"/>
                    <a:pt x="203200" y="1051559"/>
                  </a:cubicBezTo>
                  <a:cubicBezTo>
                    <a:pt x="204258" y="1048384"/>
                    <a:pt x="204878" y="1045027"/>
                    <a:pt x="206375" y="1042034"/>
                  </a:cubicBezTo>
                  <a:cubicBezTo>
                    <a:pt x="208082" y="1038621"/>
                    <a:pt x="211222" y="1036016"/>
                    <a:pt x="212725" y="1032509"/>
                  </a:cubicBezTo>
                  <a:cubicBezTo>
                    <a:pt x="217604" y="1021124"/>
                    <a:pt x="213736" y="1008191"/>
                    <a:pt x="228600" y="1000759"/>
                  </a:cubicBezTo>
                  <a:cubicBezTo>
                    <a:pt x="232833" y="998642"/>
                    <a:pt x="237241" y="996844"/>
                    <a:pt x="241300" y="994409"/>
                  </a:cubicBezTo>
                  <a:cubicBezTo>
                    <a:pt x="247844" y="990482"/>
                    <a:pt x="260350" y="981709"/>
                    <a:pt x="260350" y="981709"/>
                  </a:cubicBezTo>
                  <a:cubicBezTo>
                    <a:pt x="265913" y="965020"/>
                    <a:pt x="259546" y="974766"/>
                    <a:pt x="282575" y="969009"/>
                  </a:cubicBezTo>
                  <a:cubicBezTo>
                    <a:pt x="289069" y="967386"/>
                    <a:pt x="301625" y="962659"/>
                    <a:pt x="301625" y="962659"/>
                  </a:cubicBezTo>
                  <a:cubicBezTo>
                    <a:pt x="303742" y="959484"/>
                    <a:pt x="305103" y="955647"/>
                    <a:pt x="307975" y="953134"/>
                  </a:cubicBezTo>
                  <a:cubicBezTo>
                    <a:pt x="313718" y="948108"/>
                    <a:pt x="320675" y="944667"/>
                    <a:pt x="327025" y="940434"/>
                  </a:cubicBezTo>
                  <a:lnTo>
                    <a:pt x="346075" y="927734"/>
                  </a:lnTo>
                  <a:cubicBezTo>
                    <a:pt x="349250" y="925617"/>
                    <a:pt x="351980" y="922591"/>
                    <a:pt x="355600" y="921384"/>
                  </a:cubicBezTo>
                  <a:lnTo>
                    <a:pt x="374650" y="915034"/>
                  </a:lnTo>
                  <a:cubicBezTo>
                    <a:pt x="375708" y="911859"/>
                    <a:pt x="377013" y="908756"/>
                    <a:pt x="377825" y="905509"/>
                  </a:cubicBezTo>
                  <a:cubicBezTo>
                    <a:pt x="379104" y="900391"/>
                    <a:pt x="380876" y="886047"/>
                    <a:pt x="384175" y="880109"/>
                  </a:cubicBezTo>
                  <a:cubicBezTo>
                    <a:pt x="387881" y="873438"/>
                    <a:pt x="389471" y="862910"/>
                    <a:pt x="396875" y="861059"/>
                  </a:cubicBezTo>
                  <a:lnTo>
                    <a:pt x="409575" y="857884"/>
                  </a:lnTo>
                  <a:cubicBezTo>
                    <a:pt x="421345" y="861807"/>
                    <a:pt x="416107" y="859562"/>
                    <a:pt x="425450" y="864234"/>
                  </a:cubicBezTo>
                  <a:lnTo>
                    <a:pt x="447675" y="822959"/>
                  </a:lnTo>
                  <a:cubicBezTo>
                    <a:pt x="456142" y="818726"/>
                    <a:pt x="464457" y="814176"/>
                    <a:pt x="473075" y="810259"/>
                  </a:cubicBezTo>
                  <a:cubicBezTo>
                    <a:pt x="493732" y="800870"/>
                    <a:pt x="471251" y="814650"/>
                    <a:pt x="492125" y="800734"/>
                  </a:cubicBezTo>
                  <a:cubicBezTo>
                    <a:pt x="494242" y="797559"/>
                    <a:pt x="496582" y="794522"/>
                    <a:pt x="498475" y="791209"/>
                  </a:cubicBezTo>
                  <a:cubicBezTo>
                    <a:pt x="500823" y="787100"/>
                    <a:pt x="501795" y="782145"/>
                    <a:pt x="504825" y="778509"/>
                  </a:cubicBezTo>
                  <a:cubicBezTo>
                    <a:pt x="511511" y="770486"/>
                    <a:pt x="520974" y="771040"/>
                    <a:pt x="530225" y="768984"/>
                  </a:cubicBezTo>
                  <a:cubicBezTo>
                    <a:pt x="535802" y="767745"/>
                    <a:pt x="546739" y="765082"/>
                    <a:pt x="552450" y="762634"/>
                  </a:cubicBezTo>
                  <a:cubicBezTo>
                    <a:pt x="556800" y="760770"/>
                    <a:pt x="560917" y="758401"/>
                    <a:pt x="565150" y="756284"/>
                  </a:cubicBezTo>
                  <a:cubicBezTo>
                    <a:pt x="567267" y="753109"/>
                    <a:pt x="569793" y="750172"/>
                    <a:pt x="571500" y="746759"/>
                  </a:cubicBezTo>
                  <a:cubicBezTo>
                    <a:pt x="574168" y="741424"/>
                    <a:pt x="576324" y="729620"/>
                    <a:pt x="577850" y="724534"/>
                  </a:cubicBezTo>
                  <a:cubicBezTo>
                    <a:pt x="579773" y="718123"/>
                    <a:pt x="577574" y="706431"/>
                    <a:pt x="584200" y="705484"/>
                  </a:cubicBezTo>
                  <a:lnTo>
                    <a:pt x="628650" y="699134"/>
                  </a:lnTo>
                  <a:cubicBezTo>
                    <a:pt x="640229" y="664396"/>
                    <a:pt x="621762" y="717013"/>
                    <a:pt x="638175" y="680084"/>
                  </a:cubicBezTo>
                  <a:cubicBezTo>
                    <a:pt x="640893" y="673967"/>
                    <a:pt x="642039" y="667249"/>
                    <a:pt x="644525" y="661034"/>
                  </a:cubicBezTo>
                  <a:cubicBezTo>
                    <a:pt x="646642" y="655742"/>
                    <a:pt x="648874" y="650495"/>
                    <a:pt x="650875" y="645159"/>
                  </a:cubicBezTo>
                  <a:cubicBezTo>
                    <a:pt x="662846" y="613237"/>
                    <a:pt x="643541" y="659827"/>
                    <a:pt x="660400" y="626109"/>
                  </a:cubicBezTo>
                  <a:cubicBezTo>
                    <a:pt x="661897" y="623116"/>
                    <a:pt x="660962" y="618675"/>
                    <a:pt x="663575" y="616584"/>
                  </a:cubicBezTo>
                  <a:cubicBezTo>
                    <a:pt x="666982" y="613858"/>
                    <a:pt x="672042" y="614467"/>
                    <a:pt x="676275" y="613409"/>
                  </a:cubicBezTo>
                  <a:cubicBezTo>
                    <a:pt x="682068" y="604720"/>
                    <a:pt x="682124" y="601990"/>
                    <a:pt x="692150" y="597534"/>
                  </a:cubicBezTo>
                  <a:cubicBezTo>
                    <a:pt x="698267" y="594816"/>
                    <a:pt x="711200" y="591184"/>
                    <a:pt x="711200" y="591184"/>
                  </a:cubicBezTo>
                  <a:lnTo>
                    <a:pt x="723900" y="572134"/>
                  </a:lnTo>
                  <a:lnTo>
                    <a:pt x="730250" y="562609"/>
                  </a:lnTo>
                  <a:cubicBezTo>
                    <a:pt x="733902" y="557131"/>
                    <a:pt x="738239" y="547979"/>
                    <a:pt x="746125" y="546734"/>
                  </a:cubicBezTo>
                  <a:cubicBezTo>
                    <a:pt x="762884" y="544088"/>
                    <a:pt x="779992" y="544617"/>
                    <a:pt x="796925" y="543559"/>
                  </a:cubicBezTo>
                  <a:cubicBezTo>
                    <a:pt x="799926" y="534555"/>
                    <a:pt x="800303" y="520431"/>
                    <a:pt x="812800" y="518159"/>
                  </a:cubicBezTo>
                  <a:cubicBezTo>
                    <a:pt x="821130" y="516644"/>
                    <a:pt x="829733" y="518159"/>
                    <a:pt x="838200" y="518159"/>
                  </a:cubicBezTo>
                  <a:lnTo>
                    <a:pt x="854075" y="518159"/>
                  </a:lnTo>
                  <a:cubicBezTo>
                    <a:pt x="864658" y="517101"/>
                    <a:pt x="875296" y="516488"/>
                    <a:pt x="885825" y="514984"/>
                  </a:cubicBezTo>
                  <a:cubicBezTo>
                    <a:pt x="890145" y="514367"/>
                    <a:pt x="895685" y="515122"/>
                    <a:pt x="898525" y="511809"/>
                  </a:cubicBezTo>
                  <a:cubicBezTo>
                    <a:pt x="902881" y="506727"/>
                    <a:pt x="902758" y="499109"/>
                    <a:pt x="904875" y="492759"/>
                  </a:cubicBezTo>
                  <a:cubicBezTo>
                    <a:pt x="909257" y="479614"/>
                    <a:pt x="906194" y="486019"/>
                    <a:pt x="914400" y="473709"/>
                  </a:cubicBezTo>
                  <a:cubicBezTo>
                    <a:pt x="919971" y="451425"/>
                    <a:pt x="912735" y="469024"/>
                    <a:pt x="930275" y="451484"/>
                  </a:cubicBezTo>
                  <a:cubicBezTo>
                    <a:pt x="932973" y="448786"/>
                    <a:pt x="933927" y="444657"/>
                    <a:pt x="936625" y="441959"/>
                  </a:cubicBezTo>
                  <a:cubicBezTo>
                    <a:pt x="945724" y="432860"/>
                    <a:pt x="945346" y="437599"/>
                    <a:pt x="955675" y="432434"/>
                  </a:cubicBezTo>
                  <a:cubicBezTo>
                    <a:pt x="980294" y="420124"/>
                    <a:pt x="950784" y="430889"/>
                    <a:pt x="974725" y="422909"/>
                  </a:cubicBezTo>
                  <a:cubicBezTo>
                    <a:pt x="976842" y="419734"/>
                    <a:pt x="979368" y="416797"/>
                    <a:pt x="981075" y="413384"/>
                  </a:cubicBezTo>
                  <a:cubicBezTo>
                    <a:pt x="982572" y="410391"/>
                    <a:pt x="982159" y="406472"/>
                    <a:pt x="984250" y="403859"/>
                  </a:cubicBezTo>
                  <a:cubicBezTo>
                    <a:pt x="986634" y="400879"/>
                    <a:pt x="990600" y="399626"/>
                    <a:pt x="993775" y="397509"/>
                  </a:cubicBezTo>
                  <a:cubicBezTo>
                    <a:pt x="994833" y="394334"/>
                    <a:pt x="994227" y="389929"/>
                    <a:pt x="996950" y="387984"/>
                  </a:cubicBezTo>
                  <a:cubicBezTo>
                    <a:pt x="1002397" y="384093"/>
                    <a:pt x="1009506" y="383257"/>
                    <a:pt x="1016000" y="381634"/>
                  </a:cubicBezTo>
                  <a:cubicBezTo>
                    <a:pt x="1031947" y="377647"/>
                    <a:pt x="1024560" y="379839"/>
                    <a:pt x="1038225" y="375284"/>
                  </a:cubicBezTo>
                  <a:cubicBezTo>
                    <a:pt x="1041400" y="372109"/>
                    <a:pt x="1045259" y="369495"/>
                    <a:pt x="1047750" y="365759"/>
                  </a:cubicBezTo>
                  <a:cubicBezTo>
                    <a:pt x="1049606" y="362974"/>
                    <a:pt x="1048558" y="358601"/>
                    <a:pt x="1050925" y="356234"/>
                  </a:cubicBezTo>
                  <a:cubicBezTo>
                    <a:pt x="1053292" y="353867"/>
                    <a:pt x="1057275" y="354117"/>
                    <a:pt x="1060450" y="353059"/>
                  </a:cubicBezTo>
                  <a:cubicBezTo>
                    <a:pt x="1062542" y="346784"/>
                    <a:pt x="1064380" y="338485"/>
                    <a:pt x="1069975" y="334009"/>
                  </a:cubicBezTo>
                  <a:cubicBezTo>
                    <a:pt x="1073297" y="331351"/>
                    <a:pt x="1094475" y="327904"/>
                    <a:pt x="1095375" y="327659"/>
                  </a:cubicBezTo>
                  <a:cubicBezTo>
                    <a:pt x="1101833" y="325898"/>
                    <a:pt x="1114425" y="321309"/>
                    <a:pt x="1114425" y="321309"/>
                  </a:cubicBezTo>
                  <a:cubicBezTo>
                    <a:pt x="1116414" y="313353"/>
                    <a:pt x="1117026" y="304854"/>
                    <a:pt x="1123950" y="299084"/>
                  </a:cubicBezTo>
                  <a:cubicBezTo>
                    <a:pt x="1127586" y="296054"/>
                    <a:pt x="1132417" y="294851"/>
                    <a:pt x="1136650" y="292734"/>
                  </a:cubicBezTo>
                  <a:cubicBezTo>
                    <a:pt x="1140883" y="286384"/>
                    <a:pt x="1142110" y="276097"/>
                    <a:pt x="1149350" y="273684"/>
                  </a:cubicBezTo>
                  <a:cubicBezTo>
                    <a:pt x="1179490" y="263637"/>
                    <a:pt x="1161734" y="267940"/>
                    <a:pt x="1203325" y="264159"/>
                  </a:cubicBezTo>
                  <a:cubicBezTo>
                    <a:pt x="1206500" y="263101"/>
                    <a:pt x="1210483" y="263351"/>
                    <a:pt x="1212850" y="260984"/>
                  </a:cubicBezTo>
                  <a:cubicBezTo>
                    <a:pt x="1216197" y="257637"/>
                    <a:pt x="1217336" y="252634"/>
                    <a:pt x="1219200" y="248284"/>
                  </a:cubicBezTo>
                  <a:cubicBezTo>
                    <a:pt x="1220518" y="245208"/>
                    <a:pt x="1219652" y="240704"/>
                    <a:pt x="1222375" y="238759"/>
                  </a:cubicBezTo>
                  <a:cubicBezTo>
                    <a:pt x="1227822" y="234868"/>
                    <a:pt x="1235856" y="236122"/>
                    <a:pt x="1241425" y="232409"/>
                  </a:cubicBezTo>
                  <a:lnTo>
                    <a:pt x="1250950" y="226059"/>
                  </a:lnTo>
                  <a:cubicBezTo>
                    <a:pt x="1252008" y="222884"/>
                    <a:pt x="1252034" y="219147"/>
                    <a:pt x="1254125" y="216534"/>
                  </a:cubicBezTo>
                  <a:cubicBezTo>
                    <a:pt x="1259614" y="209673"/>
                    <a:pt x="1276879" y="205774"/>
                    <a:pt x="1282700" y="203834"/>
                  </a:cubicBezTo>
                  <a:cubicBezTo>
                    <a:pt x="1283758" y="200659"/>
                    <a:pt x="1284378" y="197302"/>
                    <a:pt x="1285875" y="194309"/>
                  </a:cubicBezTo>
                  <a:cubicBezTo>
                    <a:pt x="1287582" y="190896"/>
                    <a:pt x="1292225" y="184784"/>
                    <a:pt x="1292225" y="184784"/>
                  </a:cubicBezTo>
                  <a:lnTo>
                    <a:pt x="1301750" y="175259"/>
                  </a:lnTo>
                  <a:cubicBezTo>
                    <a:pt x="1312333" y="176317"/>
                    <a:pt x="1322895" y="179250"/>
                    <a:pt x="1333500" y="178434"/>
                  </a:cubicBezTo>
                  <a:cubicBezTo>
                    <a:pt x="1337305" y="178141"/>
                    <a:pt x="1339538" y="173634"/>
                    <a:pt x="1343025" y="172084"/>
                  </a:cubicBezTo>
                  <a:cubicBezTo>
                    <a:pt x="1349142" y="169366"/>
                    <a:pt x="1355725" y="167851"/>
                    <a:pt x="1362075" y="165734"/>
                  </a:cubicBezTo>
                  <a:cubicBezTo>
                    <a:pt x="1365250" y="164676"/>
                    <a:pt x="1368815" y="164415"/>
                    <a:pt x="1371600" y="162559"/>
                  </a:cubicBezTo>
                  <a:lnTo>
                    <a:pt x="1381125" y="156209"/>
                  </a:lnTo>
                  <a:cubicBezTo>
                    <a:pt x="1386389" y="148313"/>
                    <a:pt x="1390372" y="143191"/>
                    <a:pt x="1393825" y="133984"/>
                  </a:cubicBezTo>
                  <a:cubicBezTo>
                    <a:pt x="1395357" y="129898"/>
                    <a:pt x="1394579" y="124915"/>
                    <a:pt x="1397000" y="121284"/>
                  </a:cubicBezTo>
                  <a:cubicBezTo>
                    <a:pt x="1399117" y="118109"/>
                    <a:pt x="1403112" y="116641"/>
                    <a:pt x="1406525" y="114934"/>
                  </a:cubicBezTo>
                  <a:cubicBezTo>
                    <a:pt x="1415391" y="110501"/>
                    <a:pt x="1430085" y="109754"/>
                    <a:pt x="1438275" y="108584"/>
                  </a:cubicBezTo>
                  <a:cubicBezTo>
                    <a:pt x="1445126" y="88030"/>
                    <a:pt x="1438554" y="90815"/>
                    <a:pt x="1454150" y="86359"/>
                  </a:cubicBezTo>
                  <a:cubicBezTo>
                    <a:pt x="1458346" y="85160"/>
                    <a:pt x="1462617" y="84242"/>
                    <a:pt x="1466850" y="83184"/>
                  </a:cubicBezTo>
                  <a:cubicBezTo>
                    <a:pt x="1467908" y="80009"/>
                    <a:pt x="1467934" y="76272"/>
                    <a:pt x="1470025" y="73659"/>
                  </a:cubicBezTo>
                  <a:cubicBezTo>
                    <a:pt x="1475507" y="66807"/>
                    <a:pt x="1484624" y="66041"/>
                    <a:pt x="1492250" y="64134"/>
                  </a:cubicBezTo>
                  <a:cubicBezTo>
                    <a:pt x="1507482" y="41285"/>
                    <a:pt x="1485912" y="69418"/>
                    <a:pt x="1517650" y="48259"/>
                  </a:cubicBezTo>
                  <a:cubicBezTo>
                    <a:pt x="1520825" y="46142"/>
                    <a:pt x="1523397" y="42449"/>
                    <a:pt x="1527175" y="41909"/>
                  </a:cubicBezTo>
                  <a:cubicBezTo>
                    <a:pt x="1546063" y="39211"/>
                    <a:pt x="1565275" y="39792"/>
                    <a:pt x="1584325" y="38734"/>
                  </a:cubicBezTo>
                  <a:cubicBezTo>
                    <a:pt x="1585383" y="35559"/>
                    <a:pt x="1584929" y="31352"/>
                    <a:pt x="1587500" y="29209"/>
                  </a:cubicBezTo>
                  <a:cubicBezTo>
                    <a:pt x="1591878" y="25560"/>
                    <a:pt x="1597708" y="23466"/>
                    <a:pt x="1603375" y="22859"/>
                  </a:cubicBezTo>
                  <a:cubicBezTo>
                    <a:pt x="1627601" y="20263"/>
                    <a:pt x="1652058" y="20742"/>
                    <a:pt x="1676400" y="19684"/>
                  </a:cubicBezTo>
                  <a:cubicBezTo>
                    <a:pt x="1684758" y="-5390"/>
                    <a:pt x="1676057" y="634"/>
                    <a:pt x="1701800" y="634"/>
                  </a:cubicBezTo>
                  <a:lnTo>
                    <a:pt x="1701800" y="634"/>
                  </a:lnTo>
                  <a:lnTo>
                    <a:pt x="1701800" y="634"/>
                  </a:lnTo>
                </a:path>
              </a:pathLst>
            </a:custGeom>
            <a:noFill/>
            <a:ln w="25400">
              <a:solidFill>
                <a:schemeClr val="accent2"/>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grpSp>
          <p:nvGrpSpPr>
            <p:cNvPr id="27" name="Group 26">
              <a:extLst>
                <a:ext uri="{FF2B5EF4-FFF2-40B4-BE49-F238E27FC236}">
                  <a16:creationId xmlns:a16="http://schemas.microsoft.com/office/drawing/2014/main" id="{369E4770-A8E7-4EB6-B0DF-474EAC6DA01D}"/>
                </a:ext>
              </a:extLst>
            </p:cNvPr>
            <p:cNvGrpSpPr/>
            <p:nvPr/>
          </p:nvGrpSpPr>
          <p:grpSpPr>
            <a:xfrm>
              <a:off x="1054945" y="1844743"/>
              <a:ext cx="8526201" cy="3628859"/>
              <a:chOff x="1054945" y="1844743"/>
              <a:chExt cx="8526201" cy="3628859"/>
            </a:xfrm>
          </p:grpSpPr>
          <p:sp>
            <p:nvSpPr>
              <p:cNvPr id="474" name="Freeform 266">
                <a:extLst>
                  <a:ext uri="{FF2B5EF4-FFF2-40B4-BE49-F238E27FC236}">
                    <a16:creationId xmlns:a16="http://schemas.microsoft.com/office/drawing/2014/main" id="{B9060B79-CAE1-42B7-93A5-1E8EAEF22240}"/>
                  </a:ext>
                </a:extLst>
              </p:cNvPr>
              <p:cNvSpPr/>
              <p:nvPr/>
            </p:nvSpPr>
            <p:spPr>
              <a:xfrm>
                <a:off x="4201331" y="2041480"/>
                <a:ext cx="2283376" cy="1143185"/>
              </a:xfrm>
              <a:custGeom>
                <a:avLst/>
                <a:gdLst>
                  <a:gd name="connsiteX0" fmla="*/ 0 w 1695450"/>
                  <a:gd name="connsiteY0" fmla="*/ 1143185 h 1143185"/>
                  <a:gd name="connsiteX1" fmla="*/ 0 w 1695450"/>
                  <a:gd name="connsiteY1" fmla="*/ 1143185 h 1143185"/>
                  <a:gd name="connsiteX2" fmla="*/ 22225 w 1695450"/>
                  <a:gd name="connsiteY2" fmla="*/ 1127310 h 1143185"/>
                  <a:gd name="connsiteX3" fmla="*/ 25400 w 1695450"/>
                  <a:gd name="connsiteY3" fmla="*/ 1111435 h 1143185"/>
                  <a:gd name="connsiteX4" fmla="*/ 31750 w 1695450"/>
                  <a:gd name="connsiteY4" fmla="*/ 1101910 h 1143185"/>
                  <a:gd name="connsiteX5" fmla="*/ 41275 w 1695450"/>
                  <a:gd name="connsiteY5" fmla="*/ 1082860 h 1143185"/>
                  <a:gd name="connsiteX6" fmla="*/ 50800 w 1695450"/>
                  <a:gd name="connsiteY6" fmla="*/ 1079685 h 1143185"/>
                  <a:gd name="connsiteX7" fmla="*/ 66675 w 1695450"/>
                  <a:gd name="connsiteY7" fmla="*/ 1063810 h 1143185"/>
                  <a:gd name="connsiteX8" fmla="*/ 73025 w 1695450"/>
                  <a:gd name="connsiteY8" fmla="*/ 1054285 h 1143185"/>
                  <a:gd name="connsiteX9" fmla="*/ 82550 w 1695450"/>
                  <a:gd name="connsiteY9" fmla="*/ 1047935 h 1143185"/>
                  <a:gd name="connsiteX10" fmla="*/ 95250 w 1695450"/>
                  <a:gd name="connsiteY10" fmla="*/ 1035235 h 1143185"/>
                  <a:gd name="connsiteX11" fmla="*/ 101600 w 1695450"/>
                  <a:gd name="connsiteY11" fmla="*/ 1025710 h 1143185"/>
                  <a:gd name="connsiteX12" fmla="*/ 111125 w 1695450"/>
                  <a:gd name="connsiteY12" fmla="*/ 1019360 h 1143185"/>
                  <a:gd name="connsiteX13" fmla="*/ 117475 w 1695450"/>
                  <a:gd name="connsiteY13" fmla="*/ 1009835 h 1143185"/>
                  <a:gd name="connsiteX14" fmla="*/ 133350 w 1695450"/>
                  <a:gd name="connsiteY14" fmla="*/ 993960 h 1143185"/>
                  <a:gd name="connsiteX15" fmla="*/ 142875 w 1695450"/>
                  <a:gd name="connsiteY15" fmla="*/ 971735 h 1143185"/>
                  <a:gd name="connsiteX16" fmla="*/ 152400 w 1695450"/>
                  <a:gd name="connsiteY16" fmla="*/ 965385 h 1143185"/>
                  <a:gd name="connsiteX17" fmla="*/ 174625 w 1695450"/>
                  <a:gd name="connsiteY17" fmla="*/ 943160 h 1143185"/>
                  <a:gd name="connsiteX18" fmla="*/ 180975 w 1695450"/>
                  <a:gd name="connsiteY18" fmla="*/ 933635 h 1143185"/>
                  <a:gd name="connsiteX19" fmla="*/ 200025 w 1695450"/>
                  <a:gd name="connsiteY19" fmla="*/ 924110 h 1143185"/>
                  <a:gd name="connsiteX20" fmla="*/ 206375 w 1695450"/>
                  <a:gd name="connsiteY20" fmla="*/ 914585 h 1143185"/>
                  <a:gd name="connsiteX21" fmla="*/ 215900 w 1695450"/>
                  <a:gd name="connsiteY21" fmla="*/ 908235 h 1143185"/>
                  <a:gd name="connsiteX22" fmla="*/ 222250 w 1695450"/>
                  <a:gd name="connsiteY22" fmla="*/ 886010 h 1143185"/>
                  <a:gd name="connsiteX23" fmla="*/ 228600 w 1695450"/>
                  <a:gd name="connsiteY23" fmla="*/ 876485 h 1143185"/>
                  <a:gd name="connsiteX24" fmla="*/ 266700 w 1695450"/>
                  <a:gd name="connsiteY24" fmla="*/ 873310 h 1143185"/>
                  <a:gd name="connsiteX25" fmla="*/ 273050 w 1695450"/>
                  <a:gd name="connsiteY25" fmla="*/ 854260 h 1143185"/>
                  <a:gd name="connsiteX26" fmla="*/ 301625 w 1695450"/>
                  <a:gd name="connsiteY26" fmla="*/ 844735 h 1143185"/>
                  <a:gd name="connsiteX27" fmla="*/ 314325 w 1695450"/>
                  <a:gd name="connsiteY27" fmla="*/ 841560 h 1143185"/>
                  <a:gd name="connsiteX28" fmla="*/ 333375 w 1695450"/>
                  <a:gd name="connsiteY28" fmla="*/ 835210 h 1143185"/>
                  <a:gd name="connsiteX29" fmla="*/ 342900 w 1695450"/>
                  <a:gd name="connsiteY29" fmla="*/ 832035 h 1143185"/>
                  <a:gd name="connsiteX30" fmla="*/ 349250 w 1695450"/>
                  <a:gd name="connsiteY30" fmla="*/ 822510 h 1143185"/>
                  <a:gd name="connsiteX31" fmla="*/ 355600 w 1695450"/>
                  <a:gd name="connsiteY31" fmla="*/ 809810 h 1143185"/>
                  <a:gd name="connsiteX32" fmla="*/ 365125 w 1695450"/>
                  <a:gd name="connsiteY32" fmla="*/ 806635 h 1143185"/>
                  <a:gd name="connsiteX33" fmla="*/ 371475 w 1695450"/>
                  <a:gd name="connsiteY33" fmla="*/ 797110 h 1143185"/>
                  <a:gd name="connsiteX34" fmla="*/ 381000 w 1695450"/>
                  <a:gd name="connsiteY34" fmla="*/ 793935 h 1143185"/>
                  <a:gd name="connsiteX35" fmla="*/ 390525 w 1695450"/>
                  <a:gd name="connsiteY35" fmla="*/ 787585 h 1143185"/>
                  <a:gd name="connsiteX36" fmla="*/ 412750 w 1695450"/>
                  <a:gd name="connsiteY36" fmla="*/ 778060 h 1143185"/>
                  <a:gd name="connsiteX37" fmla="*/ 428625 w 1695450"/>
                  <a:gd name="connsiteY37" fmla="*/ 765360 h 1143185"/>
                  <a:gd name="connsiteX38" fmla="*/ 457200 w 1695450"/>
                  <a:gd name="connsiteY38" fmla="*/ 749485 h 1143185"/>
                  <a:gd name="connsiteX39" fmla="*/ 469900 w 1695450"/>
                  <a:gd name="connsiteY39" fmla="*/ 730435 h 1143185"/>
                  <a:gd name="connsiteX40" fmla="*/ 517525 w 1695450"/>
                  <a:gd name="connsiteY40" fmla="*/ 720910 h 1143185"/>
                  <a:gd name="connsiteX41" fmla="*/ 536575 w 1695450"/>
                  <a:gd name="connsiteY41" fmla="*/ 714560 h 1143185"/>
                  <a:gd name="connsiteX42" fmla="*/ 558800 w 1695450"/>
                  <a:gd name="connsiteY42" fmla="*/ 692335 h 1143185"/>
                  <a:gd name="connsiteX43" fmla="*/ 587375 w 1695450"/>
                  <a:gd name="connsiteY43" fmla="*/ 682810 h 1143185"/>
                  <a:gd name="connsiteX44" fmla="*/ 596900 w 1695450"/>
                  <a:gd name="connsiteY44" fmla="*/ 679635 h 1143185"/>
                  <a:gd name="connsiteX45" fmla="*/ 606425 w 1695450"/>
                  <a:gd name="connsiteY45" fmla="*/ 670110 h 1143185"/>
                  <a:gd name="connsiteX46" fmla="*/ 612775 w 1695450"/>
                  <a:gd name="connsiteY46" fmla="*/ 660585 h 1143185"/>
                  <a:gd name="connsiteX47" fmla="*/ 631825 w 1695450"/>
                  <a:gd name="connsiteY47" fmla="*/ 654235 h 1143185"/>
                  <a:gd name="connsiteX48" fmla="*/ 641350 w 1695450"/>
                  <a:gd name="connsiteY48" fmla="*/ 651060 h 1143185"/>
                  <a:gd name="connsiteX49" fmla="*/ 647700 w 1695450"/>
                  <a:gd name="connsiteY49" fmla="*/ 641535 h 1143185"/>
                  <a:gd name="connsiteX50" fmla="*/ 657225 w 1695450"/>
                  <a:gd name="connsiteY50" fmla="*/ 635185 h 1143185"/>
                  <a:gd name="connsiteX51" fmla="*/ 660400 w 1695450"/>
                  <a:gd name="connsiteY51" fmla="*/ 625660 h 1143185"/>
                  <a:gd name="connsiteX52" fmla="*/ 673100 w 1695450"/>
                  <a:gd name="connsiteY52" fmla="*/ 619310 h 1143185"/>
                  <a:gd name="connsiteX53" fmla="*/ 685800 w 1695450"/>
                  <a:gd name="connsiteY53" fmla="*/ 616135 h 1143185"/>
                  <a:gd name="connsiteX54" fmla="*/ 695325 w 1695450"/>
                  <a:gd name="connsiteY54" fmla="*/ 612960 h 1143185"/>
                  <a:gd name="connsiteX55" fmla="*/ 714375 w 1695450"/>
                  <a:gd name="connsiteY55" fmla="*/ 600260 h 1143185"/>
                  <a:gd name="connsiteX56" fmla="*/ 723900 w 1695450"/>
                  <a:gd name="connsiteY56" fmla="*/ 593910 h 1143185"/>
                  <a:gd name="connsiteX57" fmla="*/ 742950 w 1695450"/>
                  <a:gd name="connsiteY57" fmla="*/ 587560 h 1143185"/>
                  <a:gd name="connsiteX58" fmla="*/ 762000 w 1695450"/>
                  <a:gd name="connsiteY58" fmla="*/ 574860 h 1143185"/>
                  <a:gd name="connsiteX59" fmla="*/ 771525 w 1695450"/>
                  <a:gd name="connsiteY59" fmla="*/ 568510 h 1143185"/>
                  <a:gd name="connsiteX60" fmla="*/ 781050 w 1695450"/>
                  <a:gd name="connsiteY60" fmla="*/ 565335 h 1143185"/>
                  <a:gd name="connsiteX61" fmla="*/ 790575 w 1695450"/>
                  <a:gd name="connsiteY61" fmla="*/ 558985 h 1143185"/>
                  <a:gd name="connsiteX62" fmla="*/ 822325 w 1695450"/>
                  <a:gd name="connsiteY62" fmla="*/ 549460 h 1143185"/>
                  <a:gd name="connsiteX63" fmla="*/ 841375 w 1695450"/>
                  <a:gd name="connsiteY63" fmla="*/ 546285 h 1143185"/>
                  <a:gd name="connsiteX64" fmla="*/ 854075 w 1695450"/>
                  <a:gd name="connsiteY64" fmla="*/ 543110 h 1143185"/>
                  <a:gd name="connsiteX65" fmla="*/ 889000 w 1695450"/>
                  <a:gd name="connsiteY65" fmla="*/ 536760 h 1143185"/>
                  <a:gd name="connsiteX66" fmla="*/ 898525 w 1695450"/>
                  <a:gd name="connsiteY66" fmla="*/ 533585 h 1143185"/>
                  <a:gd name="connsiteX67" fmla="*/ 901700 w 1695450"/>
                  <a:gd name="connsiteY67" fmla="*/ 524060 h 1143185"/>
                  <a:gd name="connsiteX68" fmla="*/ 927100 w 1695450"/>
                  <a:gd name="connsiteY68" fmla="*/ 511360 h 1143185"/>
                  <a:gd name="connsiteX69" fmla="*/ 933450 w 1695450"/>
                  <a:gd name="connsiteY69" fmla="*/ 501835 h 1143185"/>
                  <a:gd name="connsiteX70" fmla="*/ 955675 w 1695450"/>
                  <a:gd name="connsiteY70" fmla="*/ 495485 h 1143185"/>
                  <a:gd name="connsiteX71" fmla="*/ 962025 w 1695450"/>
                  <a:gd name="connsiteY71" fmla="*/ 485960 h 1143185"/>
                  <a:gd name="connsiteX72" fmla="*/ 965200 w 1695450"/>
                  <a:gd name="connsiteY72" fmla="*/ 476435 h 1143185"/>
                  <a:gd name="connsiteX73" fmla="*/ 974725 w 1695450"/>
                  <a:gd name="connsiteY73" fmla="*/ 470085 h 1143185"/>
                  <a:gd name="connsiteX74" fmla="*/ 981075 w 1695450"/>
                  <a:gd name="connsiteY74" fmla="*/ 460560 h 1143185"/>
                  <a:gd name="connsiteX75" fmla="*/ 1025525 w 1695450"/>
                  <a:gd name="connsiteY75" fmla="*/ 444685 h 1143185"/>
                  <a:gd name="connsiteX76" fmla="*/ 1031875 w 1695450"/>
                  <a:gd name="connsiteY76" fmla="*/ 435160 h 1143185"/>
                  <a:gd name="connsiteX77" fmla="*/ 1044575 w 1695450"/>
                  <a:gd name="connsiteY77" fmla="*/ 409760 h 1143185"/>
                  <a:gd name="connsiteX78" fmla="*/ 1054100 w 1695450"/>
                  <a:gd name="connsiteY78" fmla="*/ 406585 h 1143185"/>
                  <a:gd name="connsiteX79" fmla="*/ 1060450 w 1695450"/>
                  <a:gd name="connsiteY79" fmla="*/ 397060 h 1143185"/>
                  <a:gd name="connsiteX80" fmla="*/ 1073150 w 1695450"/>
                  <a:gd name="connsiteY80" fmla="*/ 393885 h 1143185"/>
                  <a:gd name="connsiteX81" fmla="*/ 1085850 w 1695450"/>
                  <a:gd name="connsiteY81" fmla="*/ 387535 h 1143185"/>
                  <a:gd name="connsiteX82" fmla="*/ 1089025 w 1695450"/>
                  <a:gd name="connsiteY82" fmla="*/ 378010 h 1143185"/>
                  <a:gd name="connsiteX83" fmla="*/ 1101725 w 1695450"/>
                  <a:gd name="connsiteY83" fmla="*/ 358960 h 1143185"/>
                  <a:gd name="connsiteX84" fmla="*/ 1108075 w 1695450"/>
                  <a:gd name="connsiteY84" fmla="*/ 349435 h 1143185"/>
                  <a:gd name="connsiteX85" fmla="*/ 1139825 w 1695450"/>
                  <a:gd name="connsiteY85" fmla="*/ 343085 h 1143185"/>
                  <a:gd name="connsiteX86" fmla="*/ 1155700 w 1695450"/>
                  <a:gd name="connsiteY86" fmla="*/ 330385 h 1143185"/>
                  <a:gd name="connsiteX87" fmla="*/ 1165225 w 1695450"/>
                  <a:gd name="connsiteY87" fmla="*/ 327210 h 1143185"/>
                  <a:gd name="connsiteX88" fmla="*/ 1174750 w 1695450"/>
                  <a:gd name="connsiteY88" fmla="*/ 320860 h 1143185"/>
                  <a:gd name="connsiteX89" fmla="*/ 1212850 w 1695450"/>
                  <a:gd name="connsiteY89" fmla="*/ 317685 h 1143185"/>
                  <a:gd name="connsiteX90" fmla="*/ 1228725 w 1695450"/>
                  <a:gd name="connsiteY90" fmla="*/ 301810 h 1143185"/>
                  <a:gd name="connsiteX91" fmla="*/ 1247775 w 1695450"/>
                  <a:gd name="connsiteY91" fmla="*/ 295460 h 1143185"/>
                  <a:gd name="connsiteX92" fmla="*/ 1254125 w 1695450"/>
                  <a:gd name="connsiteY92" fmla="*/ 273235 h 1143185"/>
                  <a:gd name="connsiteX93" fmla="*/ 1254125 w 1695450"/>
                  <a:gd name="connsiteY93" fmla="*/ 270060 h 1143185"/>
                  <a:gd name="connsiteX94" fmla="*/ 1270000 w 1695450"/>
                  <a:gd name="connsiteY94" fmla="*/ 244660 h 1143185"/>
                  <a:gd name="connsiteX95" fmla="*/ 1279525 w 1695450"/>
                  <a:gd name="connsiteY95" fmla="*/ 241485 h 1143185"/>
                  <a:gd name="connsiteX96" fmla="*/ 1289050 w 1695450"/>
                  <a:gd name="connsiteY96" fmla="*/ 235135 h 1143185"/>
                  <a:gd name="connsiteX97" fmla="*/ 1301750 w 1695450"/>
                  <a:gd name="connsiteY97" fmla="*/ 231960 h 1143185"/>
                  <a:gd name="connsiteX98" fmla="*/ 1330325 w 1695450"/>
                  <a:gd name="connsiteY98" fmla="*/ 225610 h 1143185"/>
                  <a:gd name="connsiteX99" fmla="*/ 1349375 w 1695450"/>
                  <a:gd name="connsiteY99" fmla="*/ 219260 h 1143185"/>
                  <a:gd name="connsiteX100" fmla="*/ 1368425 w 1695450"/>
                  <a:gd name="connsiteY100" fmla="*/ 206560 h 1143185"/>
                  <a:gd name="connsiteX101" fmla="*/ 1381125 w 1695450"/>
                  <a:gd name="connsiteY101" fmla="*/ 193860 h 1143185"/>
                  <a:gd name="connsiteX102" fmla="*/ 1390650 w 1695450"/>
                  <a:gd name="connsiteY102" fmla="*/ 184335 h 1143185"/>
                  <a:gd name="connsiteX103" fmla="*/ 1397000 w 1695450"/>
                  <a:gd name="connsiteY103" fmla="*/ 174810 h 1143185"/>
                  <a:gd name="connsiteX104" fmla="*/ 1406525 w 1695450"/>
                  <a:gd name="connsiteY104" fmla="*/ 171635 h 1143185"/>
                  <a:gd name="connsiteX105" fmla="*/ 1416050 w 1695450"/>
                  <a:gd name="connsiteY105" fmla="*/ 165285 h 1143185"/>
                  <a:gd name="connsiteX106" fmla="*/ 1422400 w 1695450"/>
                  <a:gd name="connsiteY106" fmla="*/ 155760 h 1143185"/>
                  <a:gd name="connsiteX107" fmla="*/ 1450975 w 1695450"/>
                  <a:gd name="connsiteY107" fmla="*/ 149410 h 1143185"/>
                  <a:gd name="connsiteX108" fmla="*/ 1460500 w 1695450"/>
                  <a:gd name="connsiteY108" fmla="*/ 143060 h 1143185"/>
                  <a:gd name="connsiteX109" fmla="*/ 1466850 w 1695450"/>
                  <a:gd name="connsiteY109" fmla="*/ 133535 h 1143185"/>
                  <a:gd name="connsiteX110" fmla="*/ 1476375 w 1695450"/>
                  <a:gd name="connsiteY110" fmla="*/ 130360 h 1143185"/>
                  <a:gd name="connsiteX111" fmla="*/ 1495425 w 1695450"/>
                  <a:gd name="connsiteY111" fmla="*/ 117660 h 1143185"/>
                  <a:gd name="connsiteX112" fmla="*/ 1504950 w 1695450"/>
                  <a:gd name="connsiteY112" fmla="*/ 108135 h 1143185"/>
                  <a:gd name="connsiteX113" fmla="*/ 1514475 w 1695450"/>
                  <a:gd name="connsiteY113" fmla="*/ 104960 h 1143185"/>
                  <a:gd name="connsiteX114" fmla="*/ 1552575 w 1695450"/>
                  <a:gd name="connsiteY114" fmla="*/ 95435 h 1143185"/>
                  <a:gd name="connsiteX115" fmla="*/ 1555750 w 1695450"/>
                  <a:gd name="connsiteY115" fmla="*/ 85910 h 1143185"/>
                  <a:gd name="connsiteX116" fmla="*/ 1587500 w 1695450"/>
                  <a:gd name="connsiteY116" fmla="*/ 76385 h 1143185"/>
                  <a:gd name="connsiteX117" fmla="*/ 1597025 w 1695450"/>
                  <a:gd name="connsiteY117" fmla="*/ 70035 h 1143185"/>
                  <a:gd name="connsiteX118" fmla="*/ 1606550 w 1695450"/>
                  <a:gd name="connsiteY118" fmla="*/ 66860 h 1143185"/>
                  <a:gd name="connsiteX119" fmla="*/ 1619250 w 1695450"/>
                  <a:gd name="connsiteY119" fmla="*/ 38285 h 1143185"/>
                  <a:gd name="connsiteX120" fmla="*/ 1638300 w 1695450"/>
                  <a:gd name="connsiteY120" fmla="*/ 31935 h 1143185"/>
                  <a:gd name="connsiteX121" fmla="*/ 1670050 w 1695450"/>
                  <a:gd name="connsiteY121" fmla="*/ 22410 h 1143185"/>
                  <a:gd name="connsiteX122" fmla="*/ 1673225 w 1695450"/>
                  <a:gd name="connsiteY122" fmla="*/ 3360 h 1143185"/>
                  <a:gd name="connsiteX123" fmla="*/ 1695450 w 1695450"/>
                  <a:gd name="connsiteY123" fmla="*/ 185 h 1143185"/>
                  <a:gd name="connsiteX124" fmla="*/ 1695450 w 1695450"/>
                  <a:gd name="connsiteY124" fmla="*/ 185 h 114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695450" h="1143185">
                    <a:moveTo>
                      <a:pt x="0" y="1143185"/>
                    </a:moveTo>
                    <a:lnTo>
                      <a:pt x="0" y="1143185"/>
                    </a:lnTo>
                    <a:cubicBezTo>
                      <a:pt x="7408" y="1137893"/>
                      <a:pt x="16538" y="1134419"/>
                      <a:pt x="22225" y="1127310"/>
                    </a:cubicBezTo>
                    <a:cubicBezTo>
                      <a:pt x="25596" y="1123096"/>
                      <a:pt x="23505" y="1116488"/>
                      <a:pt x="25400" y="1111435"/>
                    </a:cubicBezTo>
                    <a:cubicBezTo>
                      <a:pt x="26740" y="1107862"/>
                      <a:pt x="30043" y="1105323"/>
                      <a:pt x="31750" y="1101910"/>
                    </a:cubicBezTo>
                    <a:cubicBezTo>
                      <a:pt x="35585" y="1094241"/>
                      <a:pt x="33692" y="1088926"/>
                      <a:pt x="41275" y="1082860"/>
                    </a:cubicBezTo>
                    <a:cubicBezTo>
                      <a:pt x="43888" y="1080769"/>
                      <a:pt x="47625" y="1080743"/>
                      <a:pt x="50800" y="1079685"/>
                    </a:cubicBezTo>
                    <a:cubicBezTo>
                      <a:pt x="57179" y="1060548"/>
                      <a:pt x="48567" y="1078900"/>
                      <a:pt x="66675" y="1063810"/>
                    </a:cubicBezTo>
                    <a:cubicBezTo>
                      <a:pt x="69606" y="1061367"/>
                      <a:pt x="70327" y="1056983"/>
                      <a:pt x="73025" y="1054285"/>
                    </a:cubicBezTo>
                    <a:cubicBezTo>
                      <a:pt x="75723" y="1051587"/>
                      <a:pt x="79375" y="1050052"/>
                      <a:pt x="82550" y="1047935"/>
                    </a:cubicBezTo>
                    <a:cubicBezTo>
                      <a:pt x="89477" y="1027153"/>
                      <a:pt x="79856" y="1047550"/>
                      <a:pt x="95250" y="1035235"/>
                    </a:cubicBezTo>
                    <a:cubicBezTo>
                      <a:pt x="98230" y="1032851"/>
                      <a:pt x="98902" y="1028408"/>
                      <a:pt x="101600" y="1025710"/>
                    </a:cubicBezTo>
                    <a:cubicBezTo>
                      <a:pt x="104298" y="1023012"/>
                      <a:pt x="107950" y="1021477"/>
                      <a:pt x="111125" y="1019360"/>
                    </a:cubicBezTo>
                    <a:cubicBezTo>
                      <a:pt x="113242" y="1016185"/>
                      <a:pt x="114777" y="1012533"/>
                      <a:pt x="117475" y="1009835"/>
                    </a:cubicBezTo>
                    <a:cubicBezTo>
                      <a:pt x="138642" y="988668"/>
                      <a:pt x="116417" y="1019360"/>
                      <a:pt x="133350" y="993960"/>
                    </a:cubicBezTo>
                    <a:cubicBezTo>
                      <a:pt x="135779" y="984244"/>
                      <a:pt x="135566" y="979044"/>
                      <a:pt x="142875" y="971735"/>
                    </a:cubicBezTo>
                    <a:cubicBezTo>
                      <a:pt x="145573" y="969037"/>
                      <a:pt x="149225" y="967502"/>
                      <a:pt x="152400" y="965385"/>
                    </a:cubicBezTo>
                    <a:cubicBezTo>
                      <a:pt x="166956" y="943550"/>
                      <a:pt x="157860" y="948748"/>
                      <a:pt x="174625" y="943160"/>
                    </a:cubicBezTo>
                    <a:cubicBezTo>
                      <a:pt x="176742" y="939985"/>
                      <a:pt x="178277" y="936333"/>
                      <a:pt x="180975" y="933635"/>
                    </a:cubicBezTo>
                    <a:cubicBezTo>
                      <a:pt x="187130" y="927480"/>
                      <a:pt x="192278" y="926692"/>
                      <a:pt x="200025" y="924110"/>
                    </a:cubicBezTo>
                    <a:cubicBezTo>
                      <a:pt x="202142" y="920935"/>
                      <a:pt x="203677" y="917283"/>
                      <a:pt x="206375" y="914585"/>
                    </a:cubicBezTo>
                    <a:cubicBezTo>
                      <a:pt x="209073" y="911887"/>
                      <a:pt x="213516" y="911215"/>
                      <a:pt x="215900" y="908235"/>
                    </a:cubicBezTo>
                    <a:cubicBezTo>
                      <a:pt x="217801" y="905859"/>
                      <a:pt x="221723" y="887239"/>
                      <a:pt x="222250" y="886010"/>
                    </a:cubicBezTo>
                    <a:cubicBezTo>
                      <a:pt x="223753" y="882503"/>
                      <a:pt x="224931" y="877533"/>
                      <a:pt x="228600" y="876485"/>
                    </a:cubicBezTo>
                    <a:cubicBezTo>
                      <a:pt x="240854" y="872984"/>
                      <a:pt x="254000" y="874368"/>
                      <a:pt x="266700" y="873310"/>
                    </a:cubicBezTo>
                    <a:cubicBezTo>
                      <a:pt x="268817" y="866960"/>
                      <a:pt x="266700" y="856377"/>
                      <a:pt x="273050" y="854260"/>
                    </a:cubicBezTo>
                    <a:cubicBezTo>
                      <a:pt x="282575" y="851085"/>
                      <a:pt x="291885" y="847170"/>
                      <a:pt x="301625" y="844735"/>
                    </a:cubicBezTo>
                    <a:cubicBezTo>
                      <a:pt x="305858" y="843677"/>
                      <a:pt x="310145" y="842814"/>
                      <a:pt x="314325" y="841560"/>
                    </a:cubicBezTo>
                    <a:cubicBezTo>
                      <a:pt x="320736" y="839637"/>
                      <a:pt x="327025" y="837327"/>
                      <a:pt x="333375" y="835210"/>
                    </a:cubicBezTo>
                    <a:lnTo>
                      <a:pt x="342900" y="832035"/>
                    </a:lnTo>
                    <a:cubicBezTo>
                      <a:pt x="345017" y="828860"/>
                      <a:pt x="347357" y="825823"/>
                      <a:pt x="349250" y="822510"/>
                    </a:cubicBezTo>
                    <a:cubicBezTo>
                      <a:pt x="351598" y="818401"/>
                      <a:pt x="352253" y="813157"/>
                      <a:pt x="355600" y="809810"/>
                    </a:cubicBezTo>
                    <a:cubicBezTo>
                      <a:pt x="357967" y="807443"/>
                      <a:pt x="361950" y="807693"/>
                      <a:pt x="365125" y="806635"/>
                    </a:cubicBezTo>
                    <a:cubicBezTo>
                      <a:pt x="367242" y="803460"/>
                      <a:pt x="368495" y="799494"/>
                      <a:pt x="371475" y="797110"/>
                    </a:cubicBezTo>
                    <a:cubicBezTo>
                      <a:pt x="374088" y="795019"/>
                      <a:pt x="378007" y="795432"/>
                      <a:pt x="381000" y="793935"/>
                    </a:cubicBezTo>
                    <a:cubicBezTo>
                      <a:pt x="384413" y="792228"/>
                      <a:pt x="387212" y="789478"/>
                      <a:pt x="390525" y="787585"/>
                    </a:cubicBezTo>
                    <a:cubicBezTo>
                      <a:pt x="401510" y="781308"/>
                      <a:pt x="402064" y="781622"/>
                      <a:pt x="412750" y="778060"/>
                    </a:cubicBezTo>
                    <a:cubicBezTo>
                      <a:pt x="424483" y="760461"/>
                      <a:pt x="412387" y="774381"/>
                      <a:pt x="428625" y="765360"/>
                    </a:cubicBezTo>
                    <a:cubicBezTo>
                      <a:pt x="461377" y="747164"/>
                      <a:pt x="435647" y="756669"/>
                      <a:pt x="457200" y="749485"/>
                    </a:cubicBezTo>
                    <a:cubicBezTo>
                      <a:pt x="461433" y="743135"/>
                      <a:pt x="462660" y="732848"/>
                      <a:pt x="469900" y="730435"/>
                    </a:cubicBezTo>
                    <a:cubicBezTo>
                      <a:pt x="498042" y="721054"/>
                      <a:pt x="482297" y="724824"/>
                      <a:pt x="517525" y="720910"/>
                    </a:cubicBezTo>
                    <a:cubicBezTo>
                      <a:pt x="523875" y="718793"/>
                      <a:pt x="534458" y="720910"/>
                      <a:pt x="536575" y="714560"/>
                    </a:cubicBezTo>
                    <a:cubicBezTo>
                      <a:pt x="540966" y="701386"/>
                      <a:pt x="539695" y="698703"/>
                      <a:pt x="558800" y="692335"/>
                    </a:cubicBezTo>
                    <a:lnTo>
                      <a:pt x="587375" y="682810"/>
                    </a:lnTo>
                    <a:lnTo>
                      <a:pt x="596900" y="679635"/>
                    </a:lnTo>
                    <a:cubicBezTo>
                      <a:pt x="600075" y="676460"/>
                      <a:pt x="603550" y="673559"/>
                      <a:pt x="606425" y="670110"/>
                    </a:cubicBezTo>
                    <a:cubicBezTo>
                      <a:pt x="608868" y="667179"/>
                      <a:pt x="609539" y="662607"/>
                      <a:pt x="612775" y="660585"/>
                    </a:cubicBezTo>
                    <a:cubicBezTo>
                      <a:pt x="618451" y="657037"/>
                      <a:pt x="625475" y="656352"/>
                      <a:pt x="631825" y="654235"/>
                    </a:cubicBezTo>
                    <a:lnTo>
                      <a:pt x="641350" y="651060"/>
                    </a:lnTo>
                    <a:cubicBezTo>
                      <a:pt x="643467" y="647885"/>
                      <a:pt x="645002" y="644233"/>
                      <a:pt x="647700" y="641535"/>
                    </a:cubicBezTo>
                    <a:cubicBezTo>
                      <a:pt x="650398" y="638837"/>
                      <a:pt x="654841" y="638165"/>
                      <a:pt x="657225" y="635185"/>
                    </a:cubicBezTo>
                    <a:cubicBezTo>
                      <a:pt x="659316" y="632572"/>
                      <a:pt x="658033" y="628027"/>
                      <a:pt x="660400" y="625660"/>
                    </a:cubicBezTo>
                    <a:cubicBezTo>
                      <a:pt x="663747" y="622313"/>
                      <a:pt x="668668" y="620972"/>
                      <a:pt x="673100" y="619310"/>
                    </a:cubicBezTo>
                    <a:cubicBezTo>
                      <a:pt x="677186" y="617778"/>
                      <a:pt x="681604" y="617334"/>
                      <a:pt x="685800" y="616135"/>
                    </a:cubicBezTo>
                    <a:cubicBezTo>
                      <a:pt x="689018" y="615216"/>
                      <a:pt x="692150" y="614018"/>
                      <a:pt x="695325" y="612960"/>
                    </a:cubicBezTo>
                    <a:cubicBezTo>
                      <a:pt x="713381" y="594904"/>
                      <a:pt x="695995" y="609450"/>
                      <a:pt x="714375" y="600260"/>
                    </a:cubicBezTo>
                    <a:cubicBezTo>
                      <a:pt x="717788" y="598553"/>
                      <a:pt x="720413" y="595460"/>
                      <a:pt x="723900" y="593910"/>
                    </a:cubicBezTo>
                    <a:cubicBezTo>
                      <a:pt x="730017" y="591192"/>
                      <a:pt x="737381" y="591273"/>
                      <a:pt x="742950" y="587560"/>
                    </a:cubicBezTo>
                    <a:lnTo>
                      <a:pt x="762000" y="574860"/>
                    </a:lnTo>
                    <a:cubicBezTo>
                      <a:pt x="765175" y="572743"/>
                      <a:pt x="767905" y="569717"/>
                      <a:pt x="771525" y="568510"/>
                    </a:cubicBezTo>
                    <a:cubicBezTo>
                      <a:pt x="774700" y="567452"/>
                      <a:pt x="778057" y="566832"/>
                      <a:pt x="781050" y="565335"/>
                    </a:cubicBezTo>
                    <a:cubicBezTo>
                      <a:pt x="784463" y="563628"/>
                      <a:pt x="787088" y="560535"/>
                      <a:pt x="790575" y="558985"/>
                    </a:cubicBezTo>
                    <a:cubicBezTo>
                      <a:pt x="797202" y="556040"/>
                      <a:pt x="813929" y="551139"/>
                      <a:pt x="822325" y="549460"/>
                    </a:cubicBezTo>
                    <a:cubicBezTo>
                      <a:pt x="828638" y="548197"/>
                      <a:pt x="835062" y="547548"/>
                      <a:pt x="841375" y="546285"/>
                    </a:cubicBezTo>
                    <a:cubicBezTo>
                      <a:pt x="845654" y="545429"/>
                      <a:pt x="849796" y="543966"/>
                      <a:pt x="854075" y="543110"/>
                    </a:cubicBezTo>
                    <a:cubicBezTo>
                      <a:pt x="865678" y="540789"/>
                      <a:pt x="877430" y="539239"/>
                      <a:pt x="889000" y="536760"/>
                    </a:cubicBezTo>
                    <a:cubicBezTo>
                      <a:pt x="892272" y="536059"/>
                      <a:pt x="898525" y="533585"/>
                      <a:pt x="898525" y="533585"/>
                    </a:cubicBezTo>
                    <a:lnTo>
                      <a:pt x="901700" y="524060"/>
                    </a:lnTo>
                    <a:cubicBezTo>
                      <a:pt x="910167" y="519827"/>
                      <a:pt x="919345" y="516788"/>
                      <a:pt x="927100" y="511360"/>
                    </a:cubicBezTo>
                    <a:cubicBezTo>
                      <a:pt x="930226" y="509172"/>
                      <a:pt x="930470" y="504219"/>
                      <a:pt x="933450" y="501835"/>
                    </a:cubicBezTo>
                    <a:cubicBezTo>
                      <a:pt x="935520" y="500179"/>
                      <a:pt x="954845" y="495692"/>
                      <a:pt x="955675" y="495485"/>
                    </a:cubicBezTo>
                    <a:cubicBezTo>
                      <a:pt x="957792" y="492310"/>
                      <a:pt x="960318" y="489373"/>
                      <a:pt x="962025" y="485960"/>
                    </a:cubicBezTo>
                    <a:cubicBezTo>
                      <a:pt x="963522" y="482967"/>
                      <a:pt x="963109" y="479048"/>
                      <a:pt x="965200" y="476435"/>
                    </a:cubicBezTo>
                    <a:cubicBezTo>
                      <a:pt x="967584" y="473455"/>
                      <a:pt x="971550" y="472202"/>
                      <a:pt x="974725" y="470085"/>
                    </a:cubicBezTo>
                    <a:cubicBezTo>
                      <a:pt x="976842" y="466910"/>
                      <a:pt x="978203" y="463073"/>
                      <a:pt x="981075" y="460560"/>
                    </a:cubicBezTo>
                    <a:cubicBezTo>
                      <a:pt x="999961" y="444035"/>
                      <a:pt x="1000673" y="447791"/>
                      <a:pt x="1025525" y="444685"/>
                    </a:cubicBezTo>
                    <a:cubicBezTo>
                      <a:pt x="1027642" y="441510"/>
                      <a:pt x="1030048" y="438510"/>
                      <a:pt x="1031875" y="435160"/>
                    </a:cubicBezTo>
                    <a:cubicBezTo>
                      <a:pt x="1036408" y="426850"/>
                      <a:pt x="1035595" y="412753"/>
                      <a:pt x="1044575" y="409760"/>
                    </a:cubicBezTo>
                    <a:lnTo>
                      <a:pt x="1054100" y="406585"/>
                    </a:lnTo>
                    <a:cubicBezTo>
                      <a:pt x="1056217" y="403410"/>
                      <a:pt x="1057275" y="399177"/>
                      <a:pt x="1060450" y="397060"/>
                    </a:cubicBezTo>
                    <a:cubicBezTo>
                      <a:pt x="1064081" y="394639"/>
                      <a:pt x="1069064" y="395417"/>
                      <a:pt x="1073150" y="393885"/>
                    </a:cubicBezTo>
                    <a:cubicBezTo>
                      <a:pt x="1077582" y="392223"/>
                      <a:pt x="1081617" y="389652"/>
                      <a:pt x="1085850" y="387535"/>
                    </a:cubicBezTo>
                    <a:cubicBezTo>
                      <a:pt x="1086908" y="384360"/>
                      <a:pt x="1087400" y="380936"/>
                      <a:pt x="1089025" y="378010"/>
                    </a:cubicBezTo>
                    <a:cubicBezTo>
                      <a:pt x="1092731" y="371339"/>
                      <a:pt x="1097492" y="365310"/>
                      <a:pt x="1101725" y="358960"/>
                    </a:cubicBezTo>
                    <a:cubicBezTo>
                      <a:pt x="1103842" y="355785"/>
                      <a:pt x="1104455" y="350642"/>
                      <a:pt x="1108075" y="349435"/>
                    </a:cubicBezTo>
                    <a:cubicBezTo>
                      <a:pt x="1124700" y="343893"/>
                      <a:pt x="1114287" y="346733"/>
                      <a:pt x="1139825" y="343085"/>
                    </a:cubicBezTo>
                    <a:cubicBezTo>
                      <a:pt x="1163766" y="335105"/>
                      <a:pt x="1135184" y="346798"/>
                      <a:pt x="1155700" y="330385"/>
                    </a:cubicBezTo>
                    <a:cubicBezTo>
                      <a:pt x="1158313" y="328294"/>
                      <a:pt x="1162232" y="328707"/>
                      <a:pt x="1165225" y="327210"/>
                    </a:cubicBezTo>
                    <a:cubicBezTo>
                      <a:pt x="1168638" y="325503"/>
                      <a:pt x="1171008" y="321608"/>
                      <a:pt x="1174750" y="320860"/>
                    </a:cubicBezTo>
                    <a:cubicBezTo>
                      <a:pt x="1187247" y="318361"/>
                      <a:pt x="1200150" y="318743"/>
                      <a:pt x="1212850" y="317685"/>
                    </a:cubicBezTo>
                    <a:cubicBezTo>
                      <a:pt x="1218643" y="308996"/>
                      <a:pt x="1218699" y="306266"/>
                      <a:pt x="1228725" y="301810"/>
                    </a:cubicBezTo>
                    <a:cubicBezTo>
                      <a:pt x="1234842" y="299092"/>
                      <a:pt x="1247775" y="295460"/>
                      <a:pt x="1247775" y="295460"/>
                    </a:cubicBezTo>
                    <a:cubicBezTo>
                      <a:pt x="1254460" y="275406"/>
                      <a:pt x="1254125" y="283103"/>
                      <a:pt x="1254125" y="273235"/>
                    </a:cubicBezTo>
                    <a:lnTo>
                      <a:pt x="1254125" y="270060"/>
                    </a:lnTo>
                    <a:cubicBezTo>
                      <a:pt x="1259417" y="261593"/>
                      <a:pt x="1263367" y="252122"/>
                      <a:pt x="1270000" y="244660"/>
                    </a:cubicBezTo>
                    <a:cubicBezTo>
                      <a:pt x="1272223" y="242159"/>
                      <a:pt x="1276532" y="242982"/>
                      <a:pt x="1279525" y="241485"/>
                    </a:cubicBezTo>
                    <a:cubicBezTo>
                      <a:pt x="1282938" y="239778"/>
                      <a:pt x="1285543" y="236638"/>
                      <a:pt x="1289050" y="235135"/>
                    </a:cubicBezTo>
                    <a:cubicBezTo>
                      <a:pt x="1293061" y="233416"/>
                      <a:pt x="1297498" y="232941"/>
                      <a:pt x="1301750" y="231960"/>
                    </a:cubicBezTo>
                    <a:cubicBezTo>
                      <a:pt x="1311257" y="229766"/>
                      <a:pt x="1320897" y="228124"/>
                      <a:pt x="1330325" y="225610"/>
                    </a:cubicBezTo>
                    <a:cubicBezTo>
                      <a:pt x="1336792" y="223885"/>
                      <a:pt x="1343806" y="222973"/>
                      <a:pt x="1349375" y="219260"/>
                    </a:cubicBezTo>
                    <a:lnTo>
                      <a:pt x="1368425" y="206560"/>
                    </a:lnTo>
                    <a:cubicBezTo>
                      <a:pt x="1374473" y="188417"/>
                      <a:pt x="1366611" y="203536"/>
                      <a:pt x="1381125" y="193860"/>
                    </a:cubicBezTo>
                    <a:cubicBezTo>
                      <a:pt x="1384861" y="191369"/>
                      <a:pt x="1387775" y="187784"/>
                      <a:pt x="1390650" y="184335"/>
                    </a:cubicBezTo>
                    <a:cubicBezTo>
                      <a:pt x="1393093" y="181404"/>
                      <a:pt x="1394020" y="177194"/>
                      <a:pt x="1397000" y="174810"/>
                    </a:cubicBezTo>
                    <a:cubicBezTo>
                      <a:pt x="1399613" y="172719"/>
                      <a:pt x="1403532" y="173132"/>
                      <a:pt x="1406525" y="171635"/>
                    </a:cubicBezTo>
                    <a:cubicBezTo>
                      <a:pt x="1409938" y="169928"/>
                      <a:pt x="1412875" y="167402"/>
                      <a:pt x="1416050" y="165285"/>
                    </a:cubicBezTo>
                    <a:cubicBezTo>
                      <a:pt x="1418167" y="162110"/>
                      <a:pt x="1419420" y="158144"/>
                      <a:pt x="1422400" y="155760"/>
                    </a:cubicBezTo>
                    <a:cubicBezTo>
                      <a:pt x="1426514" y="152469"/>
                      <a:pt x="1450780" y="149442"/>
                      <a:pt x="1450975" y="149410"/>
                    </a:cubicBezTo>
                    <a:cubicBezTo>
                      <a:pt x="1454150" y="147293"/>
                      <a:pt x="1457802" y="145758"/>
                      <a:pt x="1460500" y="143060"/>
                    </a:cubicBezTo>
                    <a:cubicBezTo>
                      <a:pt x="1463198" y="140362"/>
                      <a:pt x="1463870" y="135919"/>
                      <a:pt x="1466850" y="133535"/>
                    </a:cubicBezTo>
                    <a:cubicBezTo>
                      <a:pt x="1469463" y="131444"/>
                      <a:pt x="1473200" y="131418"/>
                      <a:pt x="1476375" y="130360"/>
                    </a:cubicBezTo>
                    <a:cubicBezTo>
                      <a:pt x="1506761" y="99974"/>
                      <a:pt x="1467856" y="136040"/>
                      <a:pt x="1495425" y="117660"/>
                    </a:cubicBezTo>
                    <a:cubicBezTo>
                      <a:pt x="1499161" y="115169"/>
                      <a:pt x="1501214" y="110626"/>
                      <a:pt x="1504950" y="108135"/>
                    </a:cubicBezTo>
                    <a:cubicBezTo>
                      <a:pt x="1507735" y="106279"/>
                      <a:pt x="1511228" y="105772"/>
                      <a:pt x="1514475" y="104960"/>
                    </a:cubicBezTo>
                    <a:cubicBezTo>
                      <a:pt x="1556931" y="94346"/>
                      <a:pt x="1530153" y="102909"/>
                      <a:pt x="1552575" y="95435"/>
                    </a:cubicBezTo>
                    <a:cubicBezTo>
                      <a:pt x="1553633" y="92260"/>
                      <a:pt x="1553027" y="87855"/>
                      <a:pt x="1555750" y="85910"/>
                    </a:cubicBezTo>
                    <a:cubicBezTo>
                      <a:pt x="1559912" y="82937"/>
                      <a:pt x="1580711" y="78082"/>
                      <a:pt x="1587500" y="76385"/>
                    </a:cubicBezTo>
                    <a:cubicBezTo>
                      <a:pt x="1590675" y="74268"/>
                      <a:pt x="1593612" y="71742"/>
                      <a:pt x="1597025" y="70035"/>
                    </a:cubicBezTo>
                    <a:cubicBezTo>
                      <a:pt x="1600018" y="68538"/>
                      <a:pt x="1604605" y="69583"/>
                      <a:pt x="1606550" y="66860"/>
                    </a:cubicBezTo>
                    <a:cubicBezTo>
                      <a:pt x="1609779" y="62340"/>
                      <a:pt x="1611655" y="43032"/>
                      <a:pt x="1619250" y="38285"/>
                    </a:cubicBezTo>
                    <a:cubicBezTo>
                      <a:pt x="1624926" y="34737"/>
                      <a:pt x="1632731" y="35648"/>
                      <a:pt x="1638300" y="31935"/>
                    </a:cubicBezTo>
                    <a:cubicBezTo>
                      <a:pt x="1654052" y="21434"/>
                      <a:pt x="1644047" y="26125"/>
                      <a:pt x="1670050" y="22410"/>
                    </a:cubicBezTo>
                    <a:cubicBezTo>
                      <a:pt x="1671108" y="16060"/>
                      <a:pt x="1670031" y="8949"/>
                      <a:pt x="1673225" y="3360"/>
                    </a:cubicBezTo>
                    <a:cubicBezTo>
                      <a:pt x="1675804" y="-1154"/>
                      <a:pt x="1693269" y="185"/>
                      <a:pt x="1695450" y="185"/>
                    </a:cubicBezTo>
                    <a:lnTo>
                      <a:pt x="1695450" y="185"/>
                    </a:lnTo>
                  </a:path>
                </a:pathLst>
              </a:custGeom>
              <a:noFill/>
              <a:ln w="25400">
                <a:solidFill>
                  <a:schemeClr val="accent2"/>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75" name="Freeform 268">
                <a:extLst>
                  <a:ext uri="{FF2B5EF4-FFF2-40B4-BE49-F238E27FC236}">
                    <a16:creationId xmlns:a16="http://schemas.microsoft.com/office/drawing/2014/main" id="{3366EE83-A13A-4A69-810A-5FEC0F49C3CB}"/>
                  </a:ext>
                </a:extLst>
              </p:cNvPr>
              <p:cNvSpPr/>
              <p:nvPr/>
            </p:nvSpPr>
            <p:spPr>
              <a:xfrm>
                <a:off x="7263563" y="1844743"/>
                <a:ext cx="2317583" cy="1343025"/>
              </a:xfrm>
              <a:custGeom>
                <a:avLst/>
                <a:gdLst>
                  <a:gd name="connsiteX0" fmla="*/ 0 w 1720850"/>
                  <a:gd name="connsiteY0" fmla="*/ 1343025 h 1343025"/>
                  <a:gd name="connsiteX1" fmla="*/ 0 w 1720850"/>
                  <a:gd name="connsiteY1" fmla="*/ 1343025 h 1343025"/>
                  <a:gd name="connsiteX2" fmla="*/ 22225 w 1720850"/>
                  <a:gd name="connsiteY2" fmla="*/ 1323975 h 1343025"/>
                  <a:gd name="connsiteX3" fmla="*/ 25400 w 1720850"/>
                  <a:gd name="connsiteY3" fmla="*/ 1285875 h 1343025"/>
                  <a:gd name="connsiteX4" fmla="*/ 28575 w 1720850"/>
                  <a:gd name="connsiteY4" fmla="*/ 1273175 h 1343025"/>
                  <a:gd name="connsiteX5" fmla="*/ 47625 w 1720850"/>
                  <a:gd name="connsiteY5" fmla="*/ 1235075 h 1343025"/>
                  <a:gd name="connsiteX6" fmla="*/ 57150 w 1720850"/>
                  <a:gd name="connsiteY6" fmla="*/ 1228725 h 1343025"/>
                  <a:gd name="connsiteX7" fmla="*/ 69850 w 1720850"/>
                  <a:gd name="connsiteY7" fmla="*/ 1212850 h 1343025"/>
                  <a:gd name="connsiteX8" fmla="*/ 76200 w 1720850"/>
                  <a:gd name="connsiteY8" fmla="*/ 1193800 h 1343025"/>
                  <a:gd name="connsiteX9" fmla="*/ 79375 w 1720850"/>
                  <a:gd name="connsiteY9" fmla="*/ 1184275 h 1343025"/>
                  <a:gd name="connsiteX10" fmla="*/ 85725 w 1720850"/>
                  <a:gd name="connsiteY10" fmla="*/ 1174750 h 1343025"/>
                  <a:gd name="connsiteX11" fmla="*/ 95250 w 1720850"/>
                  <a:gd name="connsiteY11" fmla="*/ 1146175 h 1343025"/>
                  <a:gd name="connsiteX12" fmla="*/ 114300 w 1720850"/>
                  <a:gd name="connsiteY12" fmla="*/ 1136650 h 1343025"/>
                  <a:gd name="connsiteX13" fmla="*/ 117475 w 1720850"/>
                  <a:gd name="connsiteY13" fmla="*/ 1127125 h 1343025"/>
                  <a:gd name="connsiteX14" fmla="*/ 123825 w 1720850"/>
                  <a:gd name="connsiteY14" fmla="*/ 1117600 h 1343025"/>
                  <a:gd name="connsiteX15" fmla="*/ 142875 w 1720850"/>
                  <a:gd name="connsiteY15" fmla="*/ 1085850 h 1343025"/>
                  <a:gd name="connsiteX16" fmla="*/ 146050 w 1720850"/>
                  <a:gd name="connsiteY16" fmla="*/ 1076325 h 1343025"/>
                  <a:gd name="connsiteX17" fmla="*/ 155575 w 1720850"/>
                  <a:gd name="connsiteY17" fmla="*/ 1069975 h 1343025"/>
                  <a:gd name="connsiteX18" fmla="*/ 158750 w 1720850"/>
                  <a:gd name="connsiteY18" fmla="*/ 1044575 h 1343025"/>
                  <a:gd name="connsiteX19" fmla="*/ 177800 w 1720850"/>
                  <a:gd name="connsiteY19" fmla="*/ 1025525 h 1343025"/>
                  <a:gd name="connsiteX20" fmla="*/ 187325 w 1720850"/>
                  <a:gd name="connsiteY20" fmla="*/ 1003300 h 1343025"/>
                  <a:gd name="connsiteX21" fmla="*/ 190500 w 1720850"/>
                  <a:gd name="connsiteY21" fmla="*/ 987425 h 1343025"/>
                  <a:gd name="connsiteX22" fmla="*/ 200025 w 1720850"/>
                  <a:gd name="connsiteY22" fmla="*/ 981075 h 1343025"/>
                  <a:gd name="connsiteX23" fmla="*/ 219075 w 1720850"/>
                  <a:gd name="connsiteY23" fmla="*/ 974725 h 1343025"/>
                  <a:gd name="connsiteX24" fmla="*/ 241300 w 1720850"/>
                  <a:gd name="connsiteY24" fmla="*/ 946150 h 1343025"/>
                  <a:gd name="connsiteX25" fmla="*/ 250825 w 1720850"/>
                  <a:gd name="connsiteY25" fmla="*/ 939800 h 1343025"/>
                  <a:gd name="connsiteX26" fmla="*/ 257175 w 1720850"/>
                  <a:gd name="connsiteY26" fmla="*/ 930275 h 1343025"/>
                  <a:gd name="connsiteX27" fmla="*/ 276225 w 1720850"/>
                  <a:gd name="connsiteY27" fmla="*/ 917575 h 1343025"/>
                  <a:gd name="connsiteX28" fmla="*/ 282575 w 1720850"/>
                  <a:gd name="connsiteY28" fmla="*/ 908050 h 1343025"/>
                  <a:gd name="connsiteX29" fmla="*/ 301625 w 1720850"/>
                  <a:gd name="connsiteY29" fmla="*/ 895350 h 1343025"/>
                  <a:gd name="connsiteX30" fmla="*/ 320675 w 1720850"/>
                  <a:gd name="connsiteY30" fmla="*/ 885825 h 1343025"/>
                  <a:gd name="connsiteX31" fmla="*/ 327025 w 1720850"/>
                  <a:gd name="connsiteY31" fmla="*/ 876300 h 1343025"/>
                  <a:gd name="connsiteX32" fmla="*/ 339725 w 1720850"/>
                  <a:gd name="connsiteY32" fmla="*/ 860425 h 1343025"/>
                  <a:gd name="connsiteX33" fmla="*/ 358775 w 1720850"/>
                  <a:gd name="connsiteY33" fmla="*/ 857250 h 1343025"/>
                  <a:gd name="connsiteX34" fmla="*/ 374650 w 1720850"/>
                  <a:gd name="connsiteY34" fmla="*/ 838200 h 1343025"/>
                  <a:gd name="connsiteX35" fmla="*/ 384175 w 1720850"/>
                  <a:gd name="connsiteY35" fmla="*/ 819150 h 1343025"/>
                  <a:gd name="connsiteX36" fmla="*/ 393700 w 1720850"/>
                  <a:gd name="connsiteY36" fmla="*/ 812800 h 1343025"/>
                  <a:gd name="connsiteX37" fmla="*/ 434975 w 1720850"/>
                  <a:gd name="connsiteY37" fmla="*/ 800100 h 1343025"/>
                  <a:gd name="connsiteX38" fmla="*/ 441325 w 1720850"/>
                  <a:gd name="connsiteY38" fmla="*/ 787400 h 1343025"/>
                  <a:gd name="connsiteX39" fmla="*/ 447675 w 1720850"/>
                  <a:gd name="connsiteY39" fmla="*/ 765175 h 1343025"/>
                  <a:gd name="connsiteX40" fmla="*/ 450850 w 1720850"/>
                  <a:gd name="connsiteY40" fmla="*/ 755650 h 1343025"/>
                  <a:gd name="connsiteX41" fmla="*/ 460375 w 1720850"/>
                  <a:gd name="connsiteY41" fmla="*/ 746125 h 1343025"/>
                  <a:gd name="connsiteX42" fmla="*/ 463550 w 1720850"/>
                  <a:gd name="connsiteY42" fmla="*/ 736600 h 1343025"/>
                  <a:gd name="connsiteX43" fmla="*/ 495300 w 1720850"/>
                  <a:gd name="connsiteY43" fmla="*/ 723900 h 1343025"/>
                  <a:gd name="connsiteX44" fmla="*/ 501650 w 1720850"/>
                  <a:gd name="connsiteY44" fmla="*/ 714375 h 1343025"/>
                  <a:gd name="connsiteX45" fmla="*/ 511175 w 1720850"/>
                  <a:gd name="connsiteY45" fmla="*/ 695325 h 1343025"/>
                  <a:gd name="connsiteX46" fmla="*/ 523875 w 1720850"/>
                  <a:gd name="connsiteY46" fmla="*/ 692150 h 1343025"/>
                  <a:gd name="connsiteX47" fmla="*/ 533400 w 1720850"/>
                  <a:gd name="connsiteY47" fmla="*/ 688975 h 1343025"/>
                  <a:gd name="connsiteX48" fmla="*/ 539750 w 1720850"/>
                  <a:gd name="connsiteY48" fmla="*/ 679450 h 1343025"/>
                  <a:gd name="connsiteX49" fmla="*/ 549275 w 1720850"/>
                  <a:gd name="connsiteY49" fmla="*/ 676275 h 1343025"/>
                  <a:gd name="connsiteX50" fmla="*/ 558800 w 1720850"/>
                  <a:gd name="connsiteY50" fmla="*/ 669925 h 1343025"/>
                  <a:gd name="connsiteX51" fmla="*/ 577850 w 1720850"/>
                  <a:gd name="connsiteY51" fmla="*/ 660400 h 1343025"/>
                  <a:gd name="connsiteX52" fmla="*/ 584200 w 1720850"/>
                  <a:gd name="connsiteY52" fmla="*/ 641350 h 1343025"/>
                  <a:gd name="connsiteX53" fmla="*/ 609600 w 1720850"/>
                  <a:gd name="connsiteY53" fmla="*/ 628650 h 1343025"/>
                  <a:gd name="connsiteX54" fmla="*/ 628650 w 1720850"/>
                  <a:gd name="connsiteY54" fmla="*/ 619125 h 1343025"/>
                  <a:gd name="connsiteX55" fmla="*/ 638175 w 1720850"/>
                  <a:gd name="connsiteY55" fmla="*/ 603250 h 1343025"/>
                  <a:gd name="connsiteX56" fmla="*/ 654050 w 1720850"/>
                  <a:gd name="connsiteY56" fmla="*/ 577850 h 1343025"/>
                  <a:gd name="connsiteX57" fmla="*/ 663575 w 1720850"/>
                  <a:gd name="connsiteY57" fmla="*/ 549275 h 1343025"/>
                  <a:gd name="connsiteX58" fmla="*/ 673100 w 1720850"/>
                  <a:gd name="connsiteY58" fmla="*/ 546100 h 1343025"/>
                  <a:gd name="connsiteX59" fmla="*/ 682625 w 1720850"/>
                  <a:gd name="connsiteY59" fmla="*/ 539750 h 1343025"/>
                  <a:gd name="connsiteX60" fmla="*/ 685800 w 1720850"/>
                  <a:gd name="connsiteY60" fmla="*/ 527050 h 1343025"/>
                  <a:gd name="connsiteX61" fmla="*/ 701675 w 1720850"/>
                  <a:gd name="connsiteY61" fmla="*/ 520700 h 1343025"/>
                  <a:gd name="connsiteX62" fmla="*/ 711200 w 1720850"/>
                  <a:gd name="connsiteY62" fmla="*/ 517525 h 1343025"/>
                  <a:gd name="connsiteX63" fmla="*/ 733425 w 1720850"/>
                  <a:gd name="connsiteY63" fmla="*/ 508000 h 1343025"/>
                  <a:gd name="connsiteX64" fmla="*/ 746125 w 1720850"/>
                  <a:gd name="connsiteY64" fmla="*/ 488950 h 1343025"/>
                  <a:gd name="connsiteX65" fmla="*/ 774700 w 1720850"/>
                  <a:gd name="connsiteY65" fmla="*/ 473075 h 1343025"/>
                  <a:gd name="connsiteX66" fmla="*/ 784225 w 1720850"/>
                  <a:gd name="connsiteY66" fmla="*/ 466725 h 1343025"/>
                  <a:gd name="connsiteX67" fmla="*/ 793750 w 1720850"/>
                  <a:gd name="connsiteY67" fmla="*/ 463550 h 1343025"/>
                  <a:gd name="connsiteX68" fmla="*/ 803275 w 1720850"/>
                  <a:gd name="connsiteY68" fmla="*/ 457200 h 1343025"/>
                  <a:gd name="connsiteX69" fmla="*/ 822325 w 1720850"/>
                  <a:gd name="connsiteY69" fmla="*/ 450850 h 1343025"/>
                  <a:gd name="connsiteX70" fmla="*/ 831850 w 1720850"/>
                  <a:gd name="connsiteY70" fmla="*/ 447675 h 1343025"/>
                  <a:gd name="connsiteX71" fmla="*/ 841375 w 1720850"/>
                  <a:gd name="connsiteY71" fmla="*/ 438150 h 1343025"/>
                  <a:gd name="connsiteX72" fmla="*/ 847725 w 1720850"/>
                  <a:gd name="connsiteY72" fmla="*/ 425450 h 1343025"/>
                  <a:gd name="connsiteX73" fmla="*/ 869950 w 1720850"/>
                  <a:gd name="connsiteY73" fmla="*/ 422275 h 1343025"/>
                  <a:gd name="connsiteX74" fmla="*/ 882650 w 1720850"/>
                  <a:gd name="connsiteY74" fmla="*/ 419100 h 1343025"/>
                  <a:gd name="connsiteX75" fmla="*/ 895350 w 1720850"/>
                  <a:gd name="connsiteY75" fmla="*/ 403225 h 1343025"/>
                  <a:gd name="connsiteX76" fmla="*/ 904875 w 1720850"/>
                  <a:gd name="connsiteY76" fmla="*/ 396875 h 1343025"/>
                  <a:gd name="connsiteX77" fmla="*/ 914400 w 1720850"/>
                  <a:gd name="connsiteY77" fmla="*/ 384175 h 1343025"/>
                  <a:gd name="connsiteX78" fmla="*/ 946150 w 1720850"/>
                  <a:gd name="connsiteY78" fmla="*/ 381000 h 1343025"/>
                  <a:gd name="connsiteX79" fmla="*/ 977900 w 1720850"/>
                  <a:gd name="connsiteY79" fmla="*/ 374650 h 1343025"/>
                  <a:gd name="connsiteX80" fmla="*/ 987425 w 1720850"/>
                  <a:gd name="connsiteY80" fmla="*/ 368300 h 1343025"/>
                  <a:gd name="connsiteX81" fmla="*/ 1003300 w 1720850"/>
                  <a:gd name="connsiteY81" fmla="*/ 346075 h 1343025"/>
                  <a:gd name="connsiteX82" fmla="*/ 1009650 w 1720850"/>
                  <a:gd name="connsiteY82" fmla="*/ 336550 h 1343025"/>
                  <a:gd name="connsiteX83" fmla="*/ 1019175 w 1720850"/>
                  <a:gd name="connsiteY83" fmla="*/ 330200 h 1343025"/>
                  <a:gd name="connsiteX84" fmla="*/ 1060450 w 1720850"/>
                  <a:gd name="connsiteY84" fmla="*/ 320675 h 1343025"/>
                  <a:gd name="connsiteX85" fmla="*/ 1069975 w 1720850"/>
                  <a:gd name="connsiteY85" fmla="*/ 311150 h 1343025"/>
                  <a:gd name="connsiteX86" fmla="*/ 1079500 w 1720850"/>
                  <a:gd name="connsiteY86" fmla="*/ 304800 h 1343025"/>
                  <a:gd name="connsiteX87" fmla="*/ 1092200 w 1720850"/>
                  <a:gd name="connsiteY87" fmla="*/ 285750 h 1343025"/>
                  <a:gd name="connsiteX88" fmla="*/ 1095375 w 1720850"/>
                  <a:gd name="connsiteY88" fmla="*/ 276225 h 1343025"/>
                  <a:gd name="connsiteX89" fmla="*/ 1104900 w 1720850"/>
                  <a:gd name="connsiteY89" fmla="*/ 273050 h 1343025"/>
                  <a:gd name="connsiteX90" fmla="*/ 1111250 w 1720850"/>
                  <a:gd name="connsiteY90" fmla="*/ 263525 h 1343025"/>
                  <a:gd name="connsiteX91" fmla="*/ 1120775 w 1720850"/>
                  <a:gd name="connsiteY91" fmla="*/ 257175 h 1343025"/>
                  <a:gd name="connsiteX92" fmla="*/ 1130300 w 1720850"/>
                  <a:gd name="connsiteY92" fmla="*/ 238125 h 1343025"/>
                  <a:gd name="connsiteX93" fmla="*/ 1143000 w 1720850"/>
                  <a:gd name="connsiteY93" fmla="*/ 231775 h 1343025"/>
                  <a:gd name="connsiteX94" fmla="*/ 1162050 w 1720850"/>
                  <a:gd name="connsiteY94" fmla="*/ 222250 h 1343025"/>
                  <a:gd name="connsiteX95" fmla="*/ 1165225 w 1720850"/>
                  <a:gd name="connsiteY95" fmla="*/ 212725 h 1343025"/>
                  <a:gd name="connsiteX96" fmla="*/ 1174750 w 1720850"/>
                  <a:gd name="connsiteY96" fmla="*/ 206375 h 1343025"/>
                  <a:gd name="connsiteX97" fmla="*/ 1225550 w 1720850"/>
                  <a:gd name="connsiteY97" fmla="*/ 196850 h 1343025"/>
                  <a:gd name="connsiteX98" fmla="*/ 1238250 w 1720850"/>
                  <a:gd name="connsiteY98" fmla="*/ 187325 h 1343025"/>
                  <a:gd name="connsiteX99" fmla="*/ 1244600 w 1720850"/>
                  <a:gd name="connsiteY99" fmla="*/ 177800 h 1343025"/>
                  <a:gd name="connsiteX100" fmla="*/ 1292225 w 1720850"/>
                  <a:gd name="connsiteY100" fmla="*/ 168275 h 1343025"/>
                  <a:gd name="connsiteX101" fmla="*/ 1298575 w 1720850"/>
                  <a:gd name="connsiteY101" fmla="*/ 158750 h 1343025"/>
                  <a:gd name="connsiteX102" fmla="*/ 1308100 w 1720850"/>
                  <a:gd name="connsiteY102" fmla="*/ 152400 h 1343025"/>
                  <a:gd name="connsiteX103" fmla="*/ 1311275 w 1720850"/>
                  <a:gd name="connsiteY103" fmla="*/ 142875 h 1343025"/>
                  <a:gd name="connsiteX104" fmla="*/ 1327150 w 1720850"/>
                  <a:gd name="connsiteY104" fmla="*/ 127000 h 1343025"/>
                  <a:gd name="connsiteX105" fmla="*/ 1339850 w 1720850"/>
                  <a:gd name="connsiteY105" fmla="*/ 123825 h 1343025"/>
                  <a:gd name="connsiteX106" fmla="*/ 1352550 w 1720850"/>
                  <a:gd name="connsiteY106" fmla="*/ 104775 h 1343025"/>
                  <a:gd name="connsiteX107" fmla="*/ 1390650 w 1720850"/>
                  <a:gd name="connsiteY107" fmla="*/ 95250 h 1343025"/>
                  <a:gd name="connsiteX108" fmla="*/ 1397000 w 1720850"/>
                  <a:gd name="connsiteY108" fmla="*/ 85725 h 1343025"/>
                  <a:gd name="connsiteX109" fmla="*/ 1406525 w 1720850"/>
                  <a:gd name="connsiteY109" fmla="*/ 79375 h 1343025"/>
                  <a:gd name="connsiteX110" fmla="*/ 1416050 w 1720850"/>
                  <a:gd name="connsiteY110" fmla="*/ 60325 h 1343025"/>
                  <a:gd name="connsiteX111" fmla="*/ 1425575 w 1720850"/>
                  <a:gd name="connsiteY111" fmla="*/ 57150 h 1343025"/>
                  <a:gd name="connsiteX112" fmla="*/ 1454150 w 1720850"/>
                  <a:gd name="connsiteY112" fmla="*/ 50800 h 1343025"/>
                  <a:gd name="connsiteX113" fmla="*/ 1460500 w 1720850"/>
                  <a:gd name="connsiteY113" fmla="*/ 31750 h 1343025"/>
                  <a:gd name="connsiteX114" fmla="*/ 1470025 w 1720850"/>
                  <a:gd name="connsiteY114" fmla="*/ 25400 h 1343025"/>
                  <a:gd name="connsiteX115" fmla="*/ 1479550 w 1720850"/>
                  <a:gd name="connsiteY115" fmla="*/ 22225 h 1343025"/>
                  <a:gd name="connsiteX116" fmla="*/ 1495425 w 1720850"/>
                  <a:gd name="connsiteY116" fmla="*/ 15875 h 1343025"/>
                  <a:gd name="connsiteX117" fmla="*/ 1511300 w 1720850"/>
                  <a:gd name="connsiteY117" fmla="*/ 3175 h 1343025"/>
                  <a:gd name="connsiteX118" fmla="*/ 1720850 w 1720850"/>
                  <a:gd name="connsiteY118" fmla="*/ 0 h 1343025"/>
                  <a:gd name="connsiteX119" fmla="*/ 1720850 w 1720850"/>
                  <a:gd name="connsiteY119" fmla="*/ 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20850" h="1343025">
                    <a:moveTo>
                      <a:pt x="0" y="1343025"/>
                    </a:moveTo>
                    <a:lnTo>
                      <a:pt x="0" y="1343025"/>
                    </a:lnTo>
                    <a:cubicBezTo>
                      <a:pt x="7408" y="1336675"/>
                      <a:pt x="18262" y="1332891"/>
                      <a:pt x="22225" y="1323975"/>
                    </a:cubicBezTo>
                    <a:cubicBezTo>
                      <a:pt x="27401" y="1312329"/>
                      <a:pt x="23819" y="1298521"/>
                      <a:pt x="25400" y="1285875"/>
                    </a:cubicBezTo>
                    <a:cubicBezTo>
                      <a:pt x="25941" y="1281545"/>
                      <a:pt x="27321" y="1277355"/>
                      <a:pt x="28575" y="1273175"/>
                    </a:cubicBezTo>
                    <a:cubicBezTo>
                      <a:pt x="31744" y="1262610"/>
                      <a:pt x="37590" y="1241765"/>
                      <a:pt x="47625" y="1235075"/>
                    </a:cubicBezTo>
                    <a:lnTo>
                      <a:pt x="57150" y="1228725"/>
                    </a:lnTo>
                    <a:cubicBezTo>
                      <a:pt x="68729" y="1193987"/>
                      <a:pt x="49334" y="1245676"/>
                      <a:pt x="69850" y="1212850"/>
                    </a:cubicBezTo>
                    <a:cubicBezTo>
                      <a:pt x="73398" y="1207174"/>
                      <a:pt x="74083" y="1200150"/>
                      <a:pt x="76200" y="1193800"/>
                    </a:cubicBezTo>
                    <a:cubicBezTo>
                      <a:pt x="77258" y="1190625"/>
                      <a:pt x="77519" y="1187060"/>
                      <a:pt x="79375" y="1184275"/>
                    </a:cubicBezTo>
                    <a:cubicBezTo>
                      <a:pt x="81492" y="1181100"/>
                      <a:pt x="84257" y="1178272"/>
                      <a:pt x="85725" y="1174750"/>
                    </a:cubicBezTo>
                    <a:cubicBezTo>
                      <a:pt x="89587" y="1165482"/>
                      <a:pt x="85725" y="1149350"/>
                      <a:pt x="95250" y="1146175"/>
                    </a:cubicBezTo>
                    <a:cubicBezTo>
                      <a:pt x="108395" y="1141793"/>
                      <a:pt x="101990" y="1144856"/>
                      <a:pt x="114300" y="1136650"/>
                    </a:cubicBezTo>
                    <a:cubicBezTo>
                      <a:pt x="115358" y="1133475"/>
                      <a:pt x="115978" y="1130118"/>
                      <a:pt x="117475" y="1127125"/>
                    </a:cubicBezTo>
                    <a:cubicBezTo>
                      <a:pt x="119182" y="1123712"/>
                      <a:pt x="122357" y="1121122"/>
                      <a:pt x="123825" y="1117600"/>
                    </a:cubicBezTo>
                    <a:cubicBezTo>
                      <a:pt x="137481" y="1084826"/>
                      <a:pt x="122801" y="1092541"/>
                      <a:pt x="142875" y="1085850"/>
                    </a:cubicBezTo>
                    <a:cubicBezTo>
                      <a:pt x="143933" y="1082675"/>
                      <a:pt x="143959" y="1078938"/>
                      <a:pt x="146050" y="1076325"/>
                    </a:cubicBezTo>
                    <a:cubicBezTo>
                      <a:pt x="148434" y="1073345"/>
                      <a:pt x="154158" y="1073518"/>
                      <a:pt x="155575" y="1069975"/>
                    </a:cubicBezTo>
                    <a:cubicBezTo>
                      <a:pt x="158744" y="1062053"/>
                      <a:pt x="156052" y="1052670"/>
                      <a:pt x="158750" y="1044575"/>
                    </a:cubicBezTo>
                    <a:cubicBezTo>
                      <a:pt x="162126" y="1034448"/>
                      <a:pt x="169957" y="1030753"/>
                      <a:pt x="177800" y="1025525"/>
                    </a:cubicBezTo>
                    <a:cubicBezTo>
                      <a:pt x="185973" y="1013266"/>
                      <a:pt x="183908" y="1018677"/>
                      <a:pt x="187325" y="1003300"/>
                    </a:cubicBezTo>
                    <a:cubicBezTo>
                      <a:pt x="188496" y="998032"/>
                      <a:pt x="187823" y="992110"/>
                      <a:pt x="190500" y="987425"/>
                    </a:cubicBezTo>
                    <a:cubicBezTo>
                      <a:pt x="192393" y="984112"/>
                      <a:pt x="196538" y="982625"/>
                      <a:pt x="200025" y="981075"/>
                    </a:cubicBezTo>
                    <a:cubicBezTo>
                      <a:pt x="206142" y="978357"/>
                      <a:pt x="219075" y="974725"/>
                      <a:pt x="219075" y="974725"/>
                    </a:cubicBezTo>
                    <a:cubicBezTo>
                      <a:pt x="227925" y="961450"/>
                      <a:pt x="230109" y="955476"/>
                      <a:pt x="241300" y="946150"/>
                    </a:cubicBezTo>
                    <a:cubicBezTo>
                      <a:pt x="244231" y="943707"/>
                      <a:pt x="247650" y="941917"/>
                      <a:pt x="250825" y="939800"/>
                    </a:cubicBezTo>
                    <a:cubicBezTo>
                      <a:pt x="252942" y="936625"/>
                      <a:pt x="254303" y="932788"/>
                      <a:pt x="257175" y="930275"/>
                    </a:cubicBezTo>
                    <a:cubicBezTo>
                      <a:pt x="262918" y="925249"/>
                      <a:pt x="276225" y="917575"/>
                      <a:pt x="276225" y="917575"/>
                    </a:cubicBezTo>
                    <a:cubicBezTo>
                      <a:pt x="278342" y="914400"/>
                      <a:pt x="279703" y="910563"/>
                      <a:pt x="282575" y="908050"/>
                    </a:cubicBezTo>
                    <a:cubicBezTo>
                      <a:pt x="288318" y="903024"/>
                      <a:pt x="295275" y="899583"/>
                      <a:pt x="301625" y="895350"/>
                    </a:cubicBezTo>
                    <a:cubicBezTo>
                      <a:pt x="313935" y="887144"/>
                      <a:pt x="307530" y="890207"/>
                      <a:pt x="320675" y="885825"/>
                    </a:cubicBezTo>
                    <a:cubicBezTo>
                      <a:pt x="322792" y="882650"/>
                      <a:pt x="325318" y="879713"/>
                      <a:pt x="327025" y="876300"/>
                    </a:cubicBezTo>
                    <a:cubicBezTo>
                      <a:pt x="331876" y="866597"/>
                      <a:pt x="326880" y="864707"/>
                      <a:pt x="339725" y="860425"/>
                    </a:cubicBezTo>
                    <a:cubicBezTo>
                      <a:pt x="345832" y="858389"/>
                      <a:pt x="352425" y="858308"/>
                      <a:pt x="358775" y="857250"/>
                    </a:cubicBezTo>
                    <a:cubicBezTo>
                      <a:pt x="365797" y="850228"/>
                      <a:pt x="370230" y="847041"/>
                      <a:pt x="374650" y="838200"/>
                    </a:cubicBezTo>
                    <a:cubicBezTo>
                      <a:pt x="379815" y="827871"/>
                      <a:pt x="375076" y="828249"/>
                      <a:pt x="384175" y="819150"/>
                    </a:cubicBezTo>
                    <a:cubicBezTo>
                      <a:pt x="386873" y="816452"/>
                      <a:pt x="390525" y="814917"/>
                      <a:pt x="393700" y="812800"/>
                    </a:cubicBezTo>
                    <a:cubicBezTo>
                      <a:pt x="409863" y="788556"/>
                      <a:pt x="386053" y="818916"/>
                      <a:pt x="434975" y="800100"/>
                    </a:cubicBezTo>
                    <a:cubicBezTo>
                      <a:pt x="439393" y="798401"/>
                      <a:pt x="439461" y="791750"/>
                      <a:pt x="441325" y="787400"/>
                    </a:cubicBezTo>
                    <a:cubicBezTo>
                      <a:pt x="444588" y="779787"/>
                      <a:pt x="445373" y="773231"/>
                      <a:pt x="447675" y="765175"/>
                    </a:cubicBezTo>
                    <a:cubicBezTo>
                      <a:pt x="448594" y="761957"/>
                      <a:pt x="448994" y="758435"/>
                      <a:pt x="450850" y="755650"/>
                    </a:cubicBezTo>
                    <a:cubicBezTo>
                      <a:pt x="453341" y="751914"/>
                      <a:pt x="457200" y="749300"/>
                      <a:pt x="460375" y="746125"/>
                    </a:cubicBezTo>
                    <a:cubicBezTo>
                      <a:pt x="461433" y="742950"/>
                      <a:pt x="462053" y="739593"/>
                      <a:pt x="463550" y="736600"/>
                    </a:cubicBezTo>
                    <a:cubicBezTo>
                      <a:pt x="471678" y="720345"/>
                      <a:pt x="472722" y="726722"/>
                      <a:pt x="495300" y="723900"/>
                    </a:cubicBezTo>
                    <a:cubicBezTo>
                      <a:pt x="497417" y="720725"/>
                      <a:pt x="499943" y="717788"/>
                      <a:pt x="501650" y="714375"/>
                    </a:cubicBezTo>
                    <a:cubicBezTo>
                      <a:pt x="504819" y="708036"/>
                      <a:pt x="504351" y="699875"/>
                      <a:pt x="511175" y="695325"/>
                    </a:cubicBezTo>
                    <a:cubicBezTo>
                      <a:pt x="514806" y="692904"/>
                      <a:pt x="519679" y="693349"/>
                      <a:pt x="523875" y="692150"/>
                    </a:cubicBezTo>
                    <a:cubicBezTo>
                      <a:pt x="527093" y="691231"/>
                      <a:pt x="530225" y="690033"/>
                      <a:pt x="533400" y="688975"/>
                    </a:cubicBezTo>
                    <a:cubicBezTo>
                      <a:pt x="535517" y="685800"/>
                      <a:pt x="536770" y="681834"/>
                      <a:pt x="539750" y="679450"/>
                    </a:cubicBezTo>
                    <a:cubicBezTo>
                      <a:pt x="542363" y="677359"/>
                      <a:pt x="546282" y="677772"/>
                      <a:pt x="549275" y="676275"/>
                    </a:cubicBezTo>
                    <a:cubicBezTo>
                      <a:pt x="552688" y="674568"/>
                      <a:pt x="555387" y="671632"/>
                      <a:pt x="558800" y="669925"/>
                    </a:cubicBezTo>
                    <a:cubicBezTo>
                      <a:pt x="585090" y="656780"/>
                      <a:pt x="550553" y="678598"/>
                      <a:pt x="577850" y="660400"/>
                    </a:cubicBezTo>
                    <a:cubicBezTo>
                      <a:pt x="579967" y="654050"/>
                      <a:pt x="578631" y="645063"/>
                      <a:pt x="584200" y="641350"/>
                    </a:cubicBezTo>
                    <a:cubicBezTo>
                      <a:pt x="606268" y="626638"/>
                      <a:pt x="578531" y="644184"/>
                      <a:pt x="609600" y="628650"/>
                    </a:cubicBezTo>
                    <a:cubicBezTo>
                      <a:pt x="634219" y="616340"/>
                      <a:pt x="604709" y="627105"/>
                      <a:pt x="628650" y="619125"/>
                    </a:cubicBezTo>
                    <a:cubicBezTo>
                      <a:pt x="636313" y="607631"/>
                      <a:pt x="633293" y="613013"/>
                      <a:pt x="638175" y="603250"/>
                    </a:cubicBezTo>
                    <a:lnTo>
                      <a:pt x="654050" y="577850"/>
                    </a:lnTo>
                    <a:cubicBezTo>
                      <a:pt x="657225" y="568325"/>
                      <a:pt x="658409" y="557884"/>
                      <a:pt x="663575" y="549275"/>
                    </a:cubicBezTo>
                    <a:cubicBezTo>
                      <a:pt x="665297" y="546405"/>
                      <a:pt x="670107" y="547597"/>
                      <a:pt x="673100" y="546100"/>
                    </a:cubicBezTo>
                    <a:cubicBezTo>
                      <a:pt x="676513" y="544393"/>
                      <a:pt x="679450" y="541867"/>
                      <a:pt x="682625" y="539750"/>
                    </a:cubicBezTo>
                    <a:cubicBezTo>
                      <a:pt x="683683" y="535517"/>
                      <a:pt x="682714" y="530136"/>
                      <a:pt x="685800" y="527050"/>
                    </a:cubicBezTo>
                    <a:cubicBezTo>
                      <a:pt x="689830" y="523020"/>
                      <a:pt x="696339" y="522701"/>
                      <a:pt x="701675" y="520700"/>
                    </a:cubicBezTo>
                    <a:cubicBezTo>
                      <a:pt x="704809" y="519525"/>
                      <a:pt x="708124" y="518843"/>
                      <a:pt x="711200" y="517525"/>
                    </a:cubicBezTo>
                    <a:cubicBezTo>
                      <a:pt x="738663" y="505755"/>
                      <a:pt x="711087" y="515446"/>
                      <a:pt x="733425" y="508000"/>
                    </a:cubicBezTo>
                    <a:cubicBezTo>
                      <a:pt x="737658" y="501650"/>
                      <a:pt x="738885" y="491363"/>
                      <a:pt x="746125" y="488950"/>
                    </a:cubicBezTo>
                    <a:cubicBezTo>
                      <a:pt x="762890" y="483362"/>
                      <a:pt x="752865" y="487631"/>
                      <a:pt x="774700" y="473075"/>
                    </a:cubicBezTo>
                    <a:cubicBezTo>
                      <a:pt x="777875" y="470958"/>
                      <a:pt x="780605" y="467932"/>
                      <a:pt x="784225" y="466725"/>
                    </a:cubicBezTo>
                    <a:cubicBezTo>
                      <a:pt x="787400" y="465667"/>
                      <a:pt x="790757" y="465047"/>
                      <a:pt x="793750" y="463550"/>
                    </a:cubicBezTo>
                    <a:cubicBezTo>
                      <a:pt x="797163" y="461843"/>
                      <a:pt x="799788" y="458750"/>
                      <a:pt x="803275" y="457200"/>
                    </a:cubicBezTo>
                    <a:cubicBezTo>
                      <a:pt x="809392" y="454482"/>
                      <a:pt x="815975" y="452967"/>
                      <a:pt x="822325" y="450850"/>
                    </a:cubicBezTo>
                    <a:lnTo>
                      <a:pt x="831850" y="447675"/>
                    </a:lnTo>
                    <a:cubicBezTo>
                      <a:pt x="835025" y="444500"/>
                      <a:pt x="838765" y="441804"/>
                      <a:pt x="841375" y="438150"/>
                    </a:cubicBezTo>
                    <a:cubicBezTo>
                      <a:pt x="844126" y="434299"/>
                      <a:pt x="843588" y="427749"/>
                      <a:pt x="847725" y="425450"/>
                    </a:cubicBezTo>
                    <a:cubicBezTo>
                      <a:pt x="854267" y="421816"/>
                      <a:pt x="862587" y="423614"/>
                      <a:pt x="869950" y="422275"/>
                    </a:cubicBezTo>
                    <a:cubicBezTo>
                      <a:pt x="874243" y="421494"/>
                      <a:pt x="878417" y="420158"/>
                      <a:pt x="882650" y="419100"/>
                    </a:cubicBezTo>
                    <a:cubicBezTo>
                      <a:pt x="909947" y="400902"/>
                      <a:pt x="877823" y="425133"/>
                      <a:pt x="895350" y="403225"/>
                    </a:cubicBezTo>
                    <a:cubicBezTo>
                      <a:pt x="897734" y="400245"/>
                      <a:pt x="902177" y="399573"/>
                      <a:pt x="904875" y="396875"/>
                    </a:cubicBezTo>
                    <a:cubicBezTo>
                      <a:pt x="908617" y="393133"/>
                      <a:pt x="909461" y="386075"/>
                      <a:pt x="914400" y="384175"/>
                    </a:cubicBezTo>
                    <a:cubicBezTo>
                      <a:pt x="924327" y="380357"/>
                      <a:pt x="935632" y="382578"/>
                      <a:pt x="946150" y="381000"/>
                    </a:cubicBezTo>
                    <a:cubicBezTo>
                      <a:pt x="956824" y="379399"/>
                      <a:pt x="967317" y="376767"/>
                      <a:pt x="977900" y="374650"/>
                    </a:cubicBezTo>
                    <a:cubicBezTo>
                      <a:pt x="981075" y="372533"/>
                      <a:pt x="985403" y="371536"/>
                      <a:pt x="987425" y="368300"/>
                    </a:cubicBezTo>
                    <a:cubicBezTo>
                      <a:pt x="1003021" y="343346"/>
                      <a:pt x="983331" y="352731"/>
                      <a:pt x="1003300" y="346075"/>
                    </a:cubicBezTo>
                    <a:cubicBezTo>
                      <a:pt x="1005417" y="342900"/>
                      <a:pt x="1006952" y="339248"/>
                      <a:pt x="1009650" y="336550"/>
                    </a:cubicBezTo>
                    <a:cubicBezTo>
                      <a:pt x="1012348" y="333852"/>
                      <a:pt x="1015688" y="331750"/>
                      <a:pt x="1019175" y="330200"/>
                    </a:cubicBezTo>
                    <a:cubicBezTo>
                      <a:pt x="1035690" y="322860"/>
                      <a:pt x="1042370" y="323258"/>
                      <a:pt x="1060450" y="320675"/>
                    </a:cubicBezTo>
                    <a:cubicBezTo>
                      <a:pt x="1063625" y="317500"/>
                      <a:pt x="1066526" y="314025"/>
                      <a:pt x="1069975" y="311150"/>
                    </a:cubicBezTo>
                    <a:cubicBezTo>
                      <a:pt x="1072906" y="308707"/>
                      <a:pt x="1076987" y="307672"/>
                      <a:pt x="1079500" y="304800"/>
                    </a:cubicBezTo>
                    <a:cubicBezTo>
                      <a:pt x="1084526" y="299057"/>
                      <a:pt x="1089787" y="292990"/>
                      <a:pt x="1092200" y="285750"/>
                    </a:cubicBezTo>
                    <a:cubicBezTo>
                      <a:pt x="1093258" y="282575"/>
                      <a:pt x="1093008" y="278592"/>
                      <a:pt x="1095375" y="276225"/>
                    </a:cubicBezTo>
                    <a:cubicBezTo>
                      <a:pt x="1097742" y="273858"/>
                      <a:pt x="1101725" y="274108"/>
                      <a:pt x="1104900" y="273050"/>
                    </a:cubicBezTo>
                    <a:cubicBezTo>
                      <a:pt x="1107017" y="269875"/>
                      <a:pt x="1108552" y="266223"/>
                      <a:pt x="1111250" y="263525"/>
                    </a:cubicBezTo>
                    <a:cubicBezTo>
                      <a:pt x="1113948" y="260827"/>
                      <a:pt x="1118391" y="260155"/>
                      <a:pt x="1120775" y="257175"/>
                    </a:cubicBezTo>
                    <a:cubicBezTo>
                      <a:pt x="1132044" y="243089"/>
                      <a:pt x="1114241" y="251507"/>
                      <a:pt x="1130300" y="238125"/>
                    </a:cubicBezTo>
                    <a:cubicBezTo>
                      <a:pt x="1133936" y="235095"/>
                      <a:pt x="1138891" y="234123"/>
                      <a:pt x="1143000" y="231775"/>
                    </a:cubicBezTo>
                    <a:cubicBezTo>
                      <a:pt x="1160234" y="221927"/>
                      <a:pt x="1144586" y="228071"/>
                      <a:pt x="1162050" y="222250"/>
                    </a:cubicBezTo>
                    <a:cubicBezTo>
                      <a:pt x="1163108" y="219075"/>
                      <a:pt x="1163134" y="215338"/>
                      <a:pt x="1165225" y="212725"/>
                    </a:cubicBezTo>
                    <a:cubicBezTo>
                      <a:pt x="1167609" y="209745"/>
                      <a:pt x="1171263" y="207925"/>
                      <a:pt x="1174750" y="206375"/>
                    </a:cubicBezTo>
                    <a:cubicBezTo>
                      <a:pt x="1194490" y="197602"/>
                      <a:pt x="1202077" y="199197"/>
                      <a:pt x="1225550" y="196850"/>
                    </a:cubicBezTo>
                    <a:cubicBezTo>
                      <a:pt x="1229783" y="193675"/>
                      <a:pt x="1234508" y="191067"/>
                      <a:pt x="1238250" y="187325"/>
                    </a:cubicBezTo>
                    <a:cubicBezTo>
                      <a:pt x="1240948" y="184627"/>
                      <a:pt x="1241364" y="179822"/>
                      <a:pt x="1244600" y="177800"/>
                    </a:cubicBezTo>
                    <a:cubicBezTo>
                      <a:pt x="1256769" y="170194"/>
                      <a:pt x="1279866" y="169648"/>
                      <a:pt x="1292225" y="168275"/>
                    </a:cubicBezTo>
                    <a:cubicBezTo>
                      <a:pt x="1294342" y="165100"/>
                      <a:pt x="1295877" y="161448"/>
                      <a:pt x="1298575" y="158750"/>
                    </a:cubicBezTo>
                    <a:cubicBezTo>
                      <a:pt x="1301273" y="156052"/>
                      <a:pt x="1305716" y="155380"/>
                      <a:pt x="1308100" y="152400"/>
                    </a:cubicBezTo>
                    <a:cubicBezTo>
                      <a:pt x="1310191" y="149787"/>
                      <a:pt x="1309778" y="145868"/>
                      <a:pt x="1311275" y="142875"/>
                    </a:cubicBezTo>
                    <a:cubicBezTo>
                      <a:pt x="1315123" y="135178"/>
                      <a:pt x="1319068" y="130464"/>
                      <a:pt x="1327150" y="127000"/>
                    </a:cubicBezTo>
                    <a:cubicBezTo>
                      <a:pt x="1331161" y="125281"/>
                      <a:pt x="1335617" y="124883"/>
                      <a:pt x="1339850" y="123825"/>
                    </a:cubicBezTo>
                    <a:cubicBezTo>
                      <a:pt x="1344083" y="117475"/>
                      <a:pt x="1345310" y="107188"/>
                      <a:pt x="1352550" y="104775"/>
                    </a:cubicBezTo>
                    <a:cubicBezTo>
                      <a:pt x="1377707" y="96389"/>
                      <a:pt x="1364998" y="99525"/>
                      <a:pt x="1390650" y="95250"/>
                    </a:cubicBezTo>
                    <a:cubicBezTo>
                      <a:pt x="1392767" y="92075"/>
                      <a:pt x="1394302" y="88423"/>
                      <a:pt x="1397000" y="85725"/>
                    </a:cubicBezTo>
                    <a:cubicBezTo>
                      <a:pt x="1399698" y="83027"/>
                      <a:pt x="1404141" y="82355"/>
                      <a:pt x="1406525" y="79375"/>
                    </a:cubicBezTo>
                    <a:cubicBezTo>
                      <a:pt x="1416750" y="66593"/>
                      <a:pt x="1401181" y="72220"/>
                      <a:pt x="1416050" y="60325"/>
                    </a:cubicBezTo>
                    <a:cubicBezTo>
                      <a:pt x="1418663" y="58234"/>
                      <a:pt x="1422328" y="57962"/>
                      <a:pt x="1425575" y="57150"/>
                    </a:cubicBezTo>
                    <a:cubicBezTo>
                      <a:pt x="1435041" y="54783"/>
                      <a:pt x="1444625" y="52917"/>
                      <a:pt x="1454150" y="50800"/>
                    </a:cubicBezTo>
                    <a:cubicBezTo>
                      <a:pt x="1456267" y="44450"/>
                      <a:pt x="1454931" y="35463"/>
                      <a:pt x="1460500" y="31750"/>
                    </a:cubicBezTo>
                    <a:cubicBezTo>
                      <a:pt x="1463675" y="29633"/>
                      <a:pt x="1466612" y="27107"/>
                      <a:pt x="1470025" y="25400"/>
                    </a:cubicBezTo>
                    <a:cubicBezTo>
                      <a:pt x="1473018" y="23903"/>
                      <a:pt x="1476416" y="23400"/>
                      <a:pt x="1479550" y="22225"/>
                    </a:cubicBezTo>
                    <a:cubicBezTo>
                      <a:pt x="1484886" y="20224"/>
                      <a:pt x="1490133" y="17992"/>
                      <a:pt x="1495425" y="15875"/>
                    </a:cubicBezTo>
                    <a:cubicBezTo>
                      <a:pt x="1500549" y="8189"/>
                      <a:pt x="1500859" y="3501"/>
                      <a:pt x="1511300" y="3175"/>
                    </a:cubicBezTo>
                    <a:cubicBezTo>
                      <a:pt x="1615676" y="-87"/>
                      <a:pt x="1648160" y="0"/>
                      <a:pt x="1720850" y="0"/>
                    </a:cubicBezTo>
                    <a:lnTo>
                      <a:pt x="1720850" y="0"/>
                    </a:lnTo>
                  </a:path>
                </a:pathLst>
              </a:custGeom>
              <a:noFill/>
              <a:ln w="25400">
                <a:solidFill>
                  <a:schemeClr val="accent2"/>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76" name="Freeform 269">
                <a:extLst>
                  <a:ext uri="{FF2B5EF4-FFF2-40B4-BE49-F238E27FC236}">
                    <a16:creationId xmlns:a16="http://schemas.microsoft.com/office/drawing/2014/main" id="{FC2A60DB-229F-4C30-8DC9-8A295CE81515}"/>
                  </a:ext>
                </a:extLst>
              </p:cNvPr>
              <p:cNvSpPr/>
              <p:nvPr/>
            </p:nvSpPr>
            <p:spPr>
              <a:xfrm>
                <a:off x="1054945" y="4746316"/>
                <a:ext cx="2304755" cy="727286"/>
              </a:xfrm>
              <a:custGeom>
                <a:avLst/>
                <a:gdLst>
                  <a:gd name="connsiteX0" fmla="*/ 0 w 1711325"/>
                  <a:gd name="connsiteY0" fmla="*/ 727286 h 727286"/>
                  <a:gd name="connsiteX1" fmla="*/ 0 w 1711325"/>
                  <a:gd name="connsiteY1" fmla="*/ 727286 h 727286"/>
                  <a:gd name="connsiteX2" fmla="*/ 22225 w 1711325"/>
                  <a:gd name="connsiteY2" fmla="*/ 711411 h 727286"/>
                  <a:gd name="connsiteX3" fmla="*/ 41275 w 1711325"/>
                  <a:gd name="connsiteY3" fmla="*/ 705061 h 727286"/>
                  <a:gd name="connsiteX4" fmla="*/ 50800 w 1711325"/>
                  <a:gd name="connsiteY4" fmla="*/ 701886 h 727286"/>
                  <a:gd name="connsiteX5" fmla="*/ 60325 w 1711325"/>
                  <a:gd name="connsiteY5" fmla="*/ 698711 h 727286"/>
                  <a:gd name="connsiteX6" fmla="*/ 73025 w 1711325"/>
                  <a:gd name="connsiteY6" fmla="*/ 695536 h 727286"/>
                  <a:gd name="connsiteX7" fmla="*/ 88900 w 1711325"/>
                  <a:gd name="connsiteY7" fmla="*/ 673311 h 727286"/>
                  <a:gd name="connsiteX8" fmla="*/ 92075 w 1711325"/>
                  <a:gd name="connsiteY8" fmla="*/ 663786 h 727286"/>
                  <a:gd name="connsiteX9" fmla="*/ 101600 w 1711325"/>
                  <a:gd name="connsiteY9" fmla="*/ 657436 h 727286"/>
                  <a:gd name="connsiteX10" fmla="*/ 114300 w 1711325"/>
                  <a:gd name="connsiteY10" fmla="*/ 647911 h 727286"/>
                  <a:gd name="connsiteX11" fmla="*/ 117475 w 1711325"/>
                  <a:gd name="connsiteY11" fmla="*/ 638386 h 727286"/>
                  <a:gd name="connsiteX12" fmla="*/ 149225 w 1711325"/>
                  <a:gd name="connsiteY12" fmla="*/ 622511 h 727286"/>
                  <a:gd name="connsiteX13" fmla="*/ 158750 w 1711325"/>
                  <a:gd name="connsiteY13" fmla="*/ 619336 h 727286"/>
                  <a:gd name="connsiteX14" fmla="*/ 177800 w 1711325"/>
                  <a:gd name="connsiteY14" fmla="*/ 616161 h 727286"/>
                  <a:gd name="connsiteX15" fmla="*/ 206375 w 1711325"/>
                  <a:gd name="connsiteY15" fmla="*/ 600286 h 727286"/>
                  <a:gd name="connsiteX16" fmla="*/ 215900 w 1711325"/>
                  <a:gd name="connsiteY16" fmla="*/ 597111 h 727286"/>
                  <a:gd name="connsiteX17" fmla="*/ 244475 w 1711325"/>
                  <a:gd name="connsiteY17" fmla="*/ 584411 h 727286"/>
                  <a:gd name="connsiteX18" fmla="*/ 254000 w 1711325"/>
                  <a:gd name="connsiteY18" fmla="*/ 581236 h 727286"/>
                  <a:gd name="connsiteX19" fmla="*/ 263525 w 1711325"/>
                  <a:gd name="connsiteY19" fmla="*/ 578061 h 727286"/>
                  <a:gd name="connsiteX20" fmla="*/ 273050 w 1711325"/>
                  <a:gd name="connsiteY20" fmla="*/ 559011 h 727286"/>
                  <a:gd name="connsiteX21" fmla="*/ 285750 w 1711325"/>
                  <a:gd name="connsiteY21" fmla="*/ 552661 h 727286"/>
                  <a:gd name="connsiteX22" fmla="*/ 295275 w 1711325"/>
                  <a:gd name="connsiteY22" fmla="*/ 549486 h 727286"/>
                  <a:gd name="connsiteX23" fmla="*/ 317500 w 1711325"/>
                  <a:gd name="connsiteY23" fmla="*/ 543136 h 727286"/>
                  <a:gd name="connsiteX24" fmla="*/ 330200 w 1711325"/>
                  <a:gd name="connsiteY24" fmla="*/ 536786 h 727286"/>
                  <a:gd name="connsiteX25" fmla="*/ 355600 w 1711325"/>
                  <a:gd name="connsiteY25" fmla="*/ 530436 h 727286"/>
                  <a:gd name="connsiteX26" fmla="*/ 377825 w 1711325"/>
                  <a:gd name="connsiteY26" fmla="*/ 520911 h 727286"/>
                  <a:gd name="connsiteX27" fmla="*/ 400050 w 1711325"/>
                  <a:gd name="connsiteY27" fmla="*/ 508211 h 727286"/>
                  <a:gd name="connsiteX28" fmla="*/ 419100 w 1711325"/>
                  <a:gd name="connsiteY28" fmla="*/ 501861 h 727286"/>
                  <a:gd name="connsiteX29" fmla="*/ 428625 w 1711325"/>
                  <a:gd name="connsiteY29" fmla="*/ 492336 h 727286"/>
                  <a:gd name="connsiteX30" fmla="*/ 444500 w 1711325"/>
                  <a:gd name="connsiteY30" fmla="*/ 489161 h 727286"/>
                  <a:gd name="connsiteX31" fmla="*/ 479425 w 1711325"/>
                  <a:gd name="connsiteY31" fmla="*/ 485986 h 727286"/>
                  <a:gd name="connsiteX32" fmla="*/ 498475 w 1711325"/>
                  <a:gd name="connsiteY32" fmla="*/ 473286 h 727286"/>
                  <a:gd name="connsiteX33" fmla="*/ 501650 w 1711325"/>
                  <a:gd name="connsiteY33" fmla="*/ 463761 h 727286"/>
                  <a:gd name="connsiteX34" fmla="*/ 520700 w 1711325"/>
                  <a:gd name="connsiteY34" fmla="*/ 457411 h 727286"/>
                  <a:gd name="connsiteX35" fmla="*/ 530225 w 1711325"/>
                  <a:gd name="connsiteY35" fmla="*/ 454236 h 727286"/>
                  <a:gd name="connsiteX36" fmla="*/ 539750 w 1711325"/>
                  <a:gd name="connsiteY36" fmla="*/ 451061 h 727286"/>
                  <a:gd name="connsiteX37" fmla="*/ 552450 w 1711325"/>
                  <a:gd name="connsiteY37" fmla="*/ 447886 h 727286"/>
                  <a:gd name="connsiteX38" fmla="*/ 590550 w 1711325"/>
                  <a:gd name="connsiteY38" fmla="*/ 441536 h 727286"/>
                  <a:gd name="connsiteX39" fmla="*/ 628650 w 1711325"/>
                  <a:gd name="connsiteY39" fmla="*/ 428836 h 727286"/>
                  <a:gd name="connsiteX40" fmla="*/ 638175 w 1711325"/>
                  <a:gd name="connsiteY40" fmla="*/ 425661 h 727286"/>
                  <a:gd name="connsiteX41" fmla="*/ 657225 w 1711325"/>
                  <a:gd name="connsiteY41" fmla="*/ 412961 h 727286"/>
                  <a:gd name="connsiteX42" fmla="*/ 669925 w 1711325"/>
                  <a:gd name="connsiteY42" fmla="*/ 403436 h 727286"/>
                  <a:gd name="connsiteX43" fmla="*/ 669925 w 1711325"/>
                  <a:gd name="connsiteY43" fmla="*/ 403436 h 727286"/>
                  <a:gd name="connsiteX44" fmla="*/ 698500 w 1711325"/>
                  <a:gd name="connsiteY44" fmla="*/ 397086 h 727286"/>
                  <a:gd name="connsiteX45" fmla="*/ 708025 w 1711325"/>
                  <a:gd name="connsiteY45" fmla="*/ 393911 h 727286"/>
                  <a:gd name="connsiteX46" fmla="*/ 714375 w 1711325"/>
                  <a:gd name="connsiteY46" fmla="*/ 384386 h 727286"/>
                  <a:gd name="connsiteX47" fmla="*/ 762000 w 1711325"/>
                  <a:gd name="connsiteY47" fmla="*/ 374861 h 727286"/>
                  <a:gd name="connsiteX48" fmla="*/ 774700 w 1711325"/>
                  <a:gd name="connsiteY48" fmla="*/ 371686 h 727286"/>
                  <a:gd name="connsiteX49" fmla="*/ 803275 w 1711325"/>
                  <a:gd name="connsiteY49" fmla="*/ 365336 h 727286"/>
                  <a:gd name="connsiteX50" fmla="*/ 825500 w 1711325"/>
                  <a:gd name="connsiteY50" fmla="*/ 355811 h 727286"/>
                  <a:gd name="connsiteX51" fmla="*/ 835025 w 1711325"/>
                  <a:gd name="connsiteY51" fmla="*/ 349461 h 727286"/>
                  <a:gd name="connsiteX52" fmla="*/ 844550 w 1711325"/>
                  <a:gd name="connsiteY52" fmla="*/ 346286 h 727286"/>
                  <a:gd name="connsiteX53" fmla="*/ 854075 w 1711325"/>
                  <a:gd name="connsiteY53" fmla="*/ 336761 h 727286"/>
                  <a:gd name="connsiteX54" fmla="*/ 873125 w 1711325"/>
                  <a:gd name="connsiteY54" fmla="*/ 330411 h 727286"/>
                  <a:gd name="connsiteX55" fmla="*/ 882650 w 1711325"/>
                  <a:gd name="connsiteY55" fmla="*/ 327236 h 727286"/>
                  <a:gd name="connsiteX56" fmla="*/ 895350 w 1711325"/>
                  <a:gd name="connsiteY56" fmla="*/ 320886 h 727286"/>
                  <a:gd name="connsiteX57" fmla="*/ 908050 w 1711325"/>
                  <a:gd name="connsiteY57" fmla="*/ 317711 h 727286"/>
                  <a:gd name="connsiteX58" fmla="*/ 927100 w 1711325"/>
                  <a:gd name="connsiteY58" fmla="*/ 308186 h 727286"/>
                  <a:gd name="connsiteX59" fmla="*/ 946150 w 1711325"/>
                  <a:gd name="connsiteY59" fmla="*/ 301836 h 727286"/>
                  <a:gd name="connsiteX60" fmla="*/ 955675 w 1711325"/>
                  <a:gd name="connsiteY60" fmla="*/ 298661 h 727286"/>
                  <a:gd name="connsiteX61" fmla="*/ 981075 w 1711325"/>
                  <a:gd name="connsiteY61" fmla="*/ 292311 h 727286"/>
                  <a:gd name="connsiteX62" fmla="*/ 990600 w 1711325"/>
                  <a:gd name="connsiteY62" fmla="*/ 289136 h 727286"/>
                  <a:gd name="connsiteX63" fmla="*/ 1019175 w 1711325"/>
                  <a:gd name="connsiteY63" fmla="*/ 282786 h 727286"/>
                  <a:gd name="connsiteX64" fmla="*/ 1028700 w 1711325"/>
                  <a:gd name="connsiteY64" fmla="*/ 279611 h 727286"/>
                  <a:gd name="connsiteX65" fmla="*/ 1047750 w 1711325"/>
                  <a:gd name="connsiteY65" fmla="*/ 266911 h 727286"/>
                  <a:gd name="connsiteX66" fmla="*/ 1073150 w 1711325"/>
                  <a:gd name="connsiteY66" fmla="*/ 257386 h 727286"/>
                  <a:gd name="connsiteX67" fmla="*/ 1082675 w 1711325"/>
                  <a:gd name="connsiteY67" fmla="*/ 254211 h 727286"/>
                  <a:gd name="connsiteX68" fmla="*/ 1114425 w 1711325"/>
                  <a:gd name="connsiteY68" fmla="*/ 247861 h 727286"/>
                  <a:gd name="connsiteX69" fmla="*/ 1123950 w 1711325"/>
                  <a:gd name="connsiteY69" fmla="*/ 244686 h 727286"/>
                  <a:gd name="connsiteX70" fmla="*/ 1123950 w 1711325"/>
                  <a:gd name="connsiteY70" fmla="*/ 244686 h 727286"/>
                  <a:gd name="connsiteX71" fmla="*/ 1143000 w 1711325"/>
                  <a:gd name="connsiteY71" fmla="*/ 222461 h 727286"/>
                  <a:gd name="connsiteX72" fmla="*/ 1152525 w 1711325"/>
                  <a:gd name="connsiteY72" fmla="*/ 219286 h 727286"/>
                  <a:gd name="connsiteX73" fmla="*/ 1158875 w 1711325"/>
                  <a:gd name="connsiteY73" fmla="*/ 209761 h 727286"/>
                  <a:gd name="connsiteX74" fmla="*/ 1181100 w 1711325"/>
                  <a:gd name="connsiteY74" fmla="*/ 203411 h 727286"/>
                  <a:gd name="connsiteX75" fmla="*/ 1200150 w 1711325"/>
                  <a:gd name="connsiteY75" fmla="*/ 197061 h 727286"/>
                  <a:gd name="connsiteX76" fmla="*/ 1209675 w 1711325"/>
                  <a:gd name="connsiteY76" fmla="*/ 193886 h 727286"/>
                  <a:gd name="connsiteX77" fmla="*/ 1219200 w 1711325"/>
                  <a:gd name="connsiteY77" fmla="*/ 187536 h 727286"/>
                  <a:gd name="connsiteX78" fmla="*/ 1231900 w 1711325"/>
                  <a:gd name="connsiteY78" fmla="*/ 184361 h 727286"/>
                  <a:gd name="connsiteX79" fmla="*/ 1257300 w 1711325"/>
                  <a:gd name="connsiteY79" fmla="*/ 174836 h 727286"/>
                  <a:gd name="connsiteX80" fmla="*/ 1276350 w 1711325"/>
                  <a:gd name="connsiteY80" fmla="*/ 162136 h 727286"/>
                  <a:gd name="connsiteX81" fmla="*/ 1285875 w 1711325"/>
                  <a:gd name="connsiteY81" fmla="*/ 155786 h 727286"/>
                  <a:gd name="connsiteX82" fmla="*/ 1298575 w 1711325"/>
                  <a:gd name="connsiteY82" fmla="*/ 152611 h 727286"/>
                  <a:gd name="connsiteX83" fmla="*/ 1323975 w 1711325"/>
                  <a:gd name="connsiteY83" fmla="*/ 143086 h 727286"/>
                  <a:gd name="connsiteX84" fmla="*/ 1336675 w 1711325"/>
                  <a:gd name="connsiteY84" fmla="*/ 124036 h 727286"/>
                  <a:gd name="connsiteX85" fmla="*/ 1362075 w 1711325"/>
                  <a:gd name="connsiteY85" fmla="*/ 117686 h 727286"/>
                  <a:gd name="connsiteX86" fmla="*/ 1371600 w 1711325"/>
                  <a:gd name="connsiteY86" fmla="*/ 111336 h 727286"/>
                  <a:gd name="connsiteX87" fmla="*/ 1381125 w 1711325"/>
                  <a:gd name="connsiteY87" fmla="*/ 108161 h 727286"/>
                  <a:gd name="connsiteX88" fmla="*/ 1425575 w 1711325"/>
                  <a:gd name="connsiteY88" fmla="*/ 98636 h 727286"/>
                  <a:gd name="connsiteX89" fmla="*/ 1431925 w 1711325"/>
                  <a:gd name="connsiteY89" fmla="*/ 89111 h 727286"/>
                  <a:gd name="connsiteX90" fmla="*/ 1441450 w 1711325"/>
                  <a:gd name="connsiteY90" fmla="*/ 82761 h 727286"/>
                  <a:gd name="connsiteX91" fmla="*/ 1466850 w 1711325"/>
                  <a:gd name="connsiteY91" fmla="*/ 73236 h 727286"/>
                  <a:gd name="connsiteX92" fmla="*/ 1476375 w 1711325"/>
                  <a:gd name="connsiteY92" fmla="*/ 66886 h 727286"/>
                  <a:gd name="connsiteX93" fmla="*/ 1482725 w 1711325"/>
                  <a:gd name="connsiteY93" fmla="*/ 57361 h 727286"/>
                  <a:gd name="connsiteX94" fmla="*/ 1492250 w 1711325"/>
                  <a:gd name="connsiteY94" fmla="*/ 54186 h 727286"/>
                  <a:gd name="connsiteX95" fmla="*/ 1558925 w 1711325"/>
                  <a:gd name="connsiteY95" fmla="*/ 47836 h 727286"/>
                  <a:gd name="connsiteX96" fmla="*/ 1565275 w 1711325"/>
                  <a:gd name="connsiteY96" fmla="*/ 38311 h 727286"/>
                  <a:gd name="connsiteX97" fmla="*/ 1574800 w 1711325"/>
                  <a:gd name="connsiteY97" fmla="*/ 28786 h 727286"/>
                  <a:gd name="connsiteX98" fmla="*/ 1584325 w 1711325"/>
                  <a:gd name="connsiteY98" fmla="*/ 25611 h 727286"/>
                  <a:gd name="connsiteX99" fmla="*/ 1619250 w 1711325"/>
                  <a:gd name="connsiteY99" fmla="*/ 22436 h 727286"/>
                  <a:gd name="connsiteX100" fmla="*/ 1673225 w 1711325"/>
                  <a:gd name="connsiteY100" fmla="*/ 6561 h 727286"/>
                  <a:gd name="connsiteX101" fmla="*/ 1711325 w 1711325"/>
                  <a:gd name="connsiteY101" fmla="*/ 211 h 727286"/>
                  <a:gd name="connsiteX102" fmla="*/ 1711325 w 1711325"/>
                  <a:gd name="connsiteY102" fmla="*/ 211 h 72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711325" h="727286">
                    <a:moveTo>
                      <a:pt x="0" y="727286"/>
                    </a:moveTo>
                    <a:lnTo>
                      <a:pt x="0" y="727286"/>
                    </a:lnTo>
                    <a:cubicBezTo>
                      <a:pt x="7408" y="721994"/>
                      <a:pt x="14209" y="715727"/>
                      <a:pt x="22225" y="711411"/>
                    </a:cubicBezTo>
                    <a:cubicBezTo>
                      <a:pt x="28118" y="708238"/>
                      <a:pt x="34925" y="707178"/>
                      <a:pt x="41275" y="705061"/>
                    </a:cubicBezTo>
                    <a:lnTo>
                      <a:pt x="50800" y="701886"/>
                    </a:lnTo>
                    <a:cubicBezTo>
                      <a:pt x="53975" y="700828"/>
                      <a:pt x="57078" y="699523"/>
                      <a:pt x="60325" y="698711"/>
                    </a:cubicBezTo>
                    <a:lnTo>
                      <a:pt x="73025" y="695536"/>
                    </a:lnTo>
                    <a:cubicBezTo>
                      <a:pt x="79629" y="669119"/>
                      <a:pt x="70107" y="695863"/>
                      <a:pt x="88900" y="673311"/>
                    </a:cubicBezTo>
                    <a:cubicBezTo>
                      <a:pt x="91043" y="670740"/>
                      <a:pt x="89984" y="666399"/>
                      <a:pt x="92075" y="663786"/>
                    </a:cubicBezTo>
                    <a:cubicBezTo>
                      <a:pt x="94459" y="660806"/>
                      <a:pt x="98495" y="659654"/>
                      <a:pt x="101600" y="657436"/>
                    </a:cubicBezTo>
                    <a:cubicBezTo>
                      <a:pt x="105906" y="654360"/>
                      <a:pt x="110067" y="651086"/>
                      <a:pt x="114300" y="647911"/>
                    </a:cubicBezTo>
                    <a:cubicBezTo>
                      <a:pt x="115358" y="644736"/>
                      <a:pt x="115108" y="640753"/>
                      <a:pt x="117475" y="638386"/>
                    </a:cubicBezTo>
                    <a:cubicBezTo>
                      <a:pt x="131329" y="624532"/>
                      <a:pt x="134168" y="626813"/>
                      <a:pt x="149225" y="622511"/>
                    </a:cubicBezTo>
                    <a:cubicBezTo>
                      <a:pt x="152443" y="621592"/>
                      <a:pt x="155483" y="620062"/>
                      <a:pt x="158750" y="619336"/>
                    </a:cubicBezTo>
                    <a:cubicBezTo>
                      <a:pt x="165034" y="617939"/>
                      <a:pt x="171516" y="617558"/>
                      <a:pt x="177800" y="616161"/>
                    </a:cubicBezTo>
                    <a:cubicBezTo>
                      <a:pt x="206525" y="609778"/>
                      <a:pt x="157267" y="616655"/>
                      <a:pt x="206375" y="600286"/>
                    </a:cubicBezTo>
                    <a:cubicBezTo>
                      <a:pt x="209550" y="599228"/>
                      <a:pt x="212907" y="598608"/>
                      <a:pt x="215900" y="597111"/>
                    </a:cubicBezTo>
                    <a:cubicBezTo>
                      <a:pt x="246089" y="582017"/>
                      <a:pt x="195328" y="600793"/>
                      <a:pt x="244475" y="584411"/>
                    </a:cubicBezTo>
                    <a:lnTo>
                      <a:pt x="254000" y="581236"/>
                    </a:lnTo>
                    <a:lnTo>
                      <a:pt x="263525" y="578061"/>
                    </a:lnTo>
                    <a:cubicBezTo>
                      <a:pt x="265692" y="571560"/>
                      <a:pt x="267369" y="563745"/>
                      <a:pt x="273050" y="559011"/>
                    </a:cubicBezTo>
                    <a:cubicBezTo>
                      <a:pt x="276686" y="555981"/>
                      <a:pt x="281400" y="554525"/>
                      <a:pt x="285750" y="552661"/>
                    </a:cubicBezTo>
                    <a:cubicBezTo>
                      <a:pt x="288826" y="551343"/>
                      <a:pt x="292069" y="550448"/>
                      <a:pt x="295275" y="549486"/>
                    </a:cubicBezTo>
                    <a:cubicBezTo>
                      <a:pt x="302655" y="547272"/>
                      <a:pt x="310259" y="545769"/>
                      <a:pt x="317500" y="543136"/>
                    </a:cubicBezTo>
                    <a:cubicBezTo>
                      <a:pt x="321948" y="541519"/>
                      <a:pt x="325710" y="538283"/>
                      <a:pt x="330200" y="536786"/>
                    </a:cubicBezTo>
                    <a:cubicBezTo>
                      <a:pt x="341069" y="533163"/>
                      <a:pt x="346096" y="535188"/>
                      <a:pt x="355600" y="530436"/>
                    </a:cubicBezTo>
                    <a:cubicBezTo>
                      <a:pt x="377526" y="519473"/>
                      <a:pt x="351394" y="527519"/>
                      <a:pt x="377825" y="520911"/>
                    </a:cubicBezTo>
                    <a:cubicBezTo>
                      <a:pt x="386417" y="515183"/>
                      <a:pt x="389979" y="512239"/>
                      <a:pt x="400050" y="508211"/>
                    </a:cubicBezTo>
                    <a:cubicBezTo>
                      <a:pt x="406265" y="505725"/>
                      <a:pt x="419100" y="501861"/>
                      <a:pt x="419100" y="501861"/>
                    </a:cubicBezTo>
                    <a:cubicBezTo>
                      <a:pt x="422275" y="498686"/>
                      <a:pt x="424609" y="494344"/>
                      <a:pt x="428625" y="492336"/>
                    </a:cubicBezTo>
                    <a:cubicBezTo>
                      <a:pt x="433452" y="489923"/>
                      <a:pt x="439145" y="489830"/>
                      <a:pt x="444500" y="489161"/>
                    </a:cubicBezTo>
                    <a:cubicBezTo>
                      <a:pt x="456099" y="487711"/>
                      <a:pt x="467783" y="487044"/>
                      <a:pt x="479425" y="485986"/>
                    </a:cubicBezTo>
                    <a:cubicBezTo>
                      <a:pt x="489411" y="482657"/>
                      <a:pt x="491680" y="483479"/>
                      <a:pt x="498475" y="473286"/>
                    </a:cubicBezTo>
                    <a:cubicBezTo>
                      <a:pt x="500331" y="470501"/>
                      <a:pt x="498927" y="465706"/>
                      <a:pt x="501650" y="463761"/>
                    </a:cubicBezTo>
                    <a:cubicBezTo>
                      <a:pt x="507097" y="459870"/>
                      <a:pt x="514350" y="459528"/>
                      <a:pt x="520700" y="457411"/>
                    </a:cubicBezTo>
                    <a:lnTo>
                      <a:pt x="530225" y="454236"/>
                    </a:lnTo>
                    <a:cubicBezTo>
                      <a:pt x="533400" y="453178"/>
                      <a:pt x="536503" y="451873"/>
                      <a:pt x="539750" y="451061"/>
                    </a:cubicBezTo>
                    <a:cubicBezTo>
                      <a:pt x="543983" y="450003"/>
                      <a:pt x="548190" y="448833"/>
                      <a:pt x="552450" y="447886"/>
                    </a:cubicBezTo>
                    <a:cubicBezTo>
                      <a:pt x="569164" y="444172"/>
                      <a:pt x="571996" y="444187"/>
                      <a:pt x="590550" y="441536"/>
                    </a:cubicBezTo>
                    <a:lnTo>
                      <a:pt x="628650" y="428836"/>
                    </a:lnTo>
                    <a:cubicBezTo>
                      <a:pt x="631825" y="427778"/>
                      <a:pt x="635390" y="427517"/>
                      <a:pt x="638175" y="425661"/>
                    </a:cubicBezTo>
                    <a:lnTo>
                      <a:pt x="657225" y="412961"/>
                    </a:lnTo>
                    <a:cubicBezTo>
                      <a:pt x="667995" y="405781"/>
                      <a:pt x="664052" y="409309"/>
                      <a:pt x="669925" y="403436"/>
                    </a:cubicBezTo>
                    <a:lnTo>
                      <a:pt x="669925" y="403436"/>
                    </a:lnTo>
                    <a:cubicBezTo>
                      <a:pt x="679450" y="401319"/>
                      <a:pt x="689034" y="399453"/>
                      <a:pt x="698500" y="397086"/>
                    </a:cubicBezTo>
                    <a:cubicBezTo>
                      <a:pt x="701747" y="396274"/>
                      <a:pt x="705412" y="396002"/>
                      <a:pt x="708025" y="393911"/>
                    </a:cubicBezTo>
                    <a:cubicBezTo>
                      <a:pt x="711005" y="391527"/>
                      <a:pt x="711139" y="386408"/>
                      <a:pt x="714375" y="384386"/>
                    </a:cubicBezTo>
                    <a:cubicBezTo>
                      <a:pt x="726544" y="376780"/>
                      <a:pt x="749641" y="376234"/>
                      <a:pt x="762000" y="374861"/>
                    </a:cubicBezTo>
                    <a:cubicBezTo>
                      <a:pt x="766233" y="373803"/>
                      <a:pt x="770440" y="372633"/>
                      <a:pt x="774700" y="371686"/>
                    </a:cubicBezTo>
                    <a:cubicBezTo>
                      <a:pt x="810977" y="363624"/>
                      <a:pt x="772302" y="373079"/>
                      <a:pt x="803275" y="365336"/>
                    </a:cubicBezTo>
                    <a:cubicBezTo>
                      <a:pt x="827188" y="349394"/>
                      <a:pt x="796797" y="368112"/>
                      <a:pt x="825500" y="355811"/>
                    </a:cubicBezTo>
                    <a:cubicBezTo>
                      <a:pt x="829007" y="354308"/>
                      <a:pt x="831612" y="351168"/>
                      <a:pt x="835025" y="349461"/>
                    </a:cubicBezTo>
                    <a:cubicBezTo>
                      <a:pt x="838018" y="347964"/>
                      <a:pt x="841375" y="347344"/>
                      <a:pt x="844550" y="346286"/>
                    </a:cubicBezTo>
                    <a:cubicBezTo>
                      <a:pt x="847725" y="343111"/>
                      <a:pt x="850150" y="338942"/>
                      <a:pt x="854075" y="336761"/>
                    </a:cubicBezTo>
                    <a:cubicBezTo>
                      <a:pt x="859926" y="333510"/>
                      <a:pt x="866775" y="332528"/>
                      <a:pt x="873125" y="330411"/>
                    </a:cubicBezTo>
                    <a:lnTo>
                      <a:pt x="882650" y="327236"/>
                    </a:lnTo>
                    <a:cubicBezTo>
                      <a:pt x="887140" y="325739"/>
                      <a:pt x="890918" y="322548"/>
                      <a:pt x="895350" y="320886"/>
                    </a:cubicBezTo>
                    <a:cubicBezTo>
                      <a:pt x="899436" y="319354"/>
                      <a:pt x="903854" y="318910"/>
                      <a:pt x="908050" y="317711"/>
                    </a:cubicBezTo>
                    <a:cubicBezTo>
                      <a:pt x="932366" y="310763"/>
                      <a:pt x="902053" y="319318"/>
                      <a:pt x="927100" y="308186"/>
                    </a:cubicBezTo>
                    <a:cubicBezTo>
                      <a:pt x="933217" y="305468"/>
                      <a:pt x="939800" y="303953"/>
                      <a:pt x="946150" y="301836"/>
                    </a:cubicBezTo>
                    <a:cubicBezTo>
                      <a:pt x="949325" y="300778"/>
                      <a:pt x="952428" y="299473"/>
                      <a:pt x="955675" y="298661"/>
                    </a:cubicBezTo>
                    <a:cubicBezTo>
                      <a:pt x="964142" y="296544"/>
                      <a:pt x="972796" y="295071"/>
                      <a:pt x="981075" y="292311"/>
                    </a:cubicBezTo>
                    <a:cubicBezTo>
                      <a:pt x="984250" y="291253"/>
                      <a:pt x="987353" y="289948"/>
                      <a:pt x="990600" y="289136"/>
                    </a:cubicBezTo>
                    <a:cubicBezTo>
                      <a:pt x="1016789" y="282589"/>
                      <a:pt x="996360" y="289305"/>
                      <a:pt x="1019175" y="282786"/>
                    </a:cubicBezTo>
                    <a:cubicBezTo>
                      <a:pt x="1022393" y="281867"/>
                      <a:pt x="1025774" y="281236"/>
                      <a:pt x="1028700" y="279611"/>
                    </a:cubicBezTo>
                    <a:cubicBezTo>
                      <a:pt x="1035371" y="275905"/>
                      <a:pt x="1040924" y="270324"/>
                      <a:pt x="1047750" y="266911"/>
                    </a:cubicBezTo>
                    <a:cubicBezTo>
                      <a:pt x="1067479" y="257047"/>
                      <a:pt x="1052976" y="263150"/>
                      <a:pt x="1073150" y="257386"/>
                    </a:cubicBezTo>
                    <a:cubicBezTo>
                      <a:pt x="1076368" y="256467"/>
                      <a:pt x="1079408" y="254937"/>
                      <a:pt x="1082675" y="254211"/>
                    </a:cubicBezTo>
                    <a:cubicBezTo>
                      <a:pt x="1110742" y="247974"/>
                      <a:pt x="1092285" y="254187"/>
                      <a:pt x="1114425" y="247861"/>
                    </a:cubicBezTo>
                    <a:cubicBezTo>
                      <a:pt x="1117643" y="246942"/>
                      <a:pt x="1123950" y="244686"/>
                      <a:pt x="1123950" y="244686"/>
                    </a:cubicBezTo>
                    <a:lnTo>
                      <a:pt x="1123950" y="244686"/>
                    </a:lnTo>
                    <a:cubicBezTo>
                      <a:pt x="1130300" y="237278"/>
                      <a:pt x="1135707" y="228943"/>
                      <a:pt x="1143000" y="222461"/>
                    </a:cubicBezTo>
                    <a:cubicBezTo>
                      <a:pt x="1145501" y="220238"/>
                      <a:pt x="1149912" y="221377"/>
                      <a:pt x="1152525" y="219286"/>
                    </a:cubicBezTo>
                    <a:cubicBezTo>
                      <a:pt x="1155505" y="216902"/>
                      <a:pt x="1155895" y="212145"/>
                      <a:pt x="1158875" y="209761"/>
                    </a:cubicBezTo>
                    <a:cubicBezTo>
                      <a:pt x="1161009" y="208054"/>
                      <a:pt x="1180187" y="203685"/>
                      <a:pt x="1181100" y="203411"/>
                    </a:cubicBezTo>
                    <a:cubicBezTo>
                      <a:pt x="1187511" y="201488"/>
                      <a:pt x="1193800" y="199178"/>
                      <a:pt x="1200150" y="197061"/>
                    </a:cubicBezTo>
                    <a:cubicBezTo>
                      <a:pt x="1203325" y="196003"/>
                      <a:pt x="1206890" y="195742"/>
                      <a:pt x="1209675" y="193886"/>
                    </a:cubicBezTo>
                    <a:cubicBezTo>
                      <a:pt x="1212850" y="191769"/>
                      <a:pt x="1215693" y="189039"/>
                      <a:pt x="1219200" y="187536"/>
                    </a:cubicBezTo>
                    <a:cubicBezTo>
                      <a:pt x="1223211" y="185817"/>
                      <a:pt x="1227704" y="185560"/>
                      <a:pt x="1231900" y="184361"/>
                    </a:cubicBezTo>
                    <a:cubicBezTo>
                      <a:pt x="1240610" y="181872"/>
                      <a:pt x="1248913" y="178191"/>
                      <a:pt x="1257300" y="174836"/>
                    </a:cubicBezTo>
                    <a:cubicBezTo>
                      <a:pt x="1268461" y="158094"/>
                      <a:pt x="1257214" y="170337"/>
                      <a:pt x="1276350" y="162136"/>
                    </a:cubicBezTo>
                    <a:cubicBezTo>
                      <a:pt x="1279857" y="160633"/>
                      <a:pt x="1282368" y="157289"/>
                      <a:pt x="1285875" y="155786"/>
                    </a:cubicBezTo>
                    <a:cubicBezTo>
                      <a:pt x="1289886" y="154067"/>
                      <a:pt x="1294489" y="154143"/>
                      <a:pt x="1298575" y="152611"/>
                    </a:cubicBezTo>
                    <a:cubicBezTo>
                      <a:pt x="1331781" y="140159"/>
                      <a:pt x="1291376" y="151236"/>
                      <a:pt x="1323975" y="143086"/>
                    </a:cubicBezTo>
                    <a:cubicBezTo>
                      <a:pt x="1328208" y="136736"/>
                      <a:pt x="1329271" y="125887"/>
                      <a:pt x="1336675" y="124036"/>
                    </a:cubicBezTo>
                    <a:lnTo>
                      <a:pt x="1362075" y="117686"/>
                    </a:lnTo>
                    <a:cubicBezTo>
                      <a:pt x="1365250" y="115569"/>
                      <a:pt x="1368187" y="113043"/>
                      <a:pt x="1371600" y="111336"/>
                    </a:cubicBezTo>
                    <a:cubicBezTo>
                      <a:pt x="1374593" y="109839"/>
                      <a:pt x="1377896" y="109042"/>
                      <a:pt x="1381125" y="108161"/>
                    </a:cubicBezTo>
                    <a:cubicBezTo>
                      <a:pt x="1405989" y="101380"/>
                      <a:pt x="1402919" y="102412"/>
                      <a:pt x="1425575" y="98636"/>
                    </a:cubicBezTo>
                    <a:cubicBezTo>
                      <a:pt x="1427692" y="95461"/>
                      <a:pt x="1429227" y="91809"/>
                      <a:pt x="1431925" y="89111"/>
                    </a:cubicBezTo>
                    <a:cubicBezTo>
                      <a:pt x="1434623" y="86413"/>
                      <a:pt x="1438137" y="84654"/>
                      <a:pt x="1441450" y="82761"/>
                    </a:cubicBezTo>
                    <a:cubicBezTo>
                      <a:pt x="1454363" y="75382"/>
                      <a:pt x="1452960" y="76709"/>
                      <a:pt x="1466850" y="73236"/>
                    </a:cubicBezTo>
                    <a:cubicBezTo>
                      <a:pt x="1470025" y="71119"/>
                      <a:pt x="1473677" y="69584"/>
                      <a:pt x="1476375" y="66886"/>
                    </a:cubicBezTo>
                    <a:cubicBezTo>
                      <a:pt x="1479073" y="64188"/>
                      <a:pt x="1479745" y="59745"/>
                      <a:pt x="1482725" y="57361"/>
                    </a:cubicBezTo>
                    <a:cubicBezTo>
                      <a:pt x="1485338" y="55270"/>
                      <a:pt x="1488949" y="54736"/>
                      <a:pt x="1492250" y="54186"/>
                    </a:cubicBezTo>
                    <a:cubicBezTo>
                      <a:pt x="1505997" y="51895"/>
                      <a:pt x="1547835" y="48760"/>
                      <a:pt x="1558925" y="47836"/>
                    </a:cubicBezTo>
                    <a:cubicBezTo>
                      <a:pt x="1561042" y="44661"/>
                      <a:pt x="1562832" y="41242"/>
                      <a:pt x="1565275" y="38311"/>
                    </a:cubicBezTo>
                    <a:cubicBezTo>
                      <a:pt x="1568150" y="34862"/>
                      <a:pt x="1571064" y="31277"/>
                      <a:pt x="1574800" y="28786"/>
                    </a:cubicBezTo>
                    <a:cubicBezTo>
                      <a:pt x="1577585" y="26930"/>
                      <a:pt x="1581012" y="26084"/>
                      <a:pt x="1584325" y="25611"/>
                    </a:cubicBezTo>
                    <a:cubicBezTo>
                      <a:pt x="1595897" y="23958"/>
                      <a:pt x="1607608" y="23494"/>
                      <a:pt x="1619250" y="22436"/>
                    </a:cubicBezTo>
                    <a:cubicBezTo>
                      <a:pt x="1648026" y="3252"/>
                      <a:pt x="1630700" y="10427"/>
                      <a:pt x="1673225" y="6561"/>
                    </a:cubicBezTo>
                    <a:cubicBezTo>
                      <a:pt x="1698299" y="-1797"/>
                      <a:pt x="1685582" y="211"/>
                      <a:pt x="1711325" y="211"/>
                    </a:cubicBezTo>
                    <a:lnTo>
                      <a:pt x="1711325" y="211"/>
                    </a:lnTo>
                  </a:path>
                </a:pathLst>
              </a:custGeom>
              <a:noFill/>
              <a:ln w="25400">
                <a:solidFill>
                  <a:schemeClr val="accent2"/>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73" name="Freeform 264">
                <a:extLst>
                  <a:ext uri="{FF2B5EF4-FFF2-40B4-BE49-F238E27FC236}">
                    <a16:creationId xmlns:a16="http://schemas.microsoft.com/office/drawing/2014/main" id="{7342CB8D-612C-4C5D-812E-640223AF152A}"/>
                  </a:ext>
                </a:extLst>
              </p:cNvPr>
              <p:cNvSpPr/>
              <p:nvPr/>
            </p:nvSpPr>
            <p:spPr>
              <a:xfrm>
                <a:off x="1062096" y="2333050"/>
                <a:ext cx="2309344" cy="854075"/>
              </a:xfrm>
              <a:custGeom>
                <a:avLst/>
                <a:gdLst>
                  <a:gd name="connsiteX0" fmla="*/ 0 w 1714732"/>
                  <a:gd name="connsiteY0" fmla="*/ 854075 h 854075"/>
                  <a:gd name="connsiteX1" fmla="*/ 0 w 1714732"/>
                  <a:gd name="connsiteY1" fmla="*/ 854075 h 854075"/>
                  <a:gd name="connsiteX2" fmla="*/ 31750 w 1714732"/>
                  <a:gd name="connsiteY2" fmla="*/ 850900 h 854075"/>
                  <a:gd name="connsiteX3" fmla="*/ 50800 w 1714732"/>
                  <a:gd name="connsiteY3" fmla="*/ 838200 h 854075"/>
                  <a:gd name="connsiteX4" fmla="*/ 60325 w 1714732"/>
                  <a:gd name="connsiteY4" fmla="*/ 835025 h 854075"/>
                  <a:gd name="connsiteX5" fmla="*/ 79375 w 1714732"/>
                  <a:gd name="connsiteY5" fmla="*/ 822325 h 854075"/>
                  <a:gd name="connsiteX6" fmla="*/ 88900 w 1714732"/>
                  <a:gd name="connsiteY6" fmla="*/ 815975 h 854075"/>
                  <a:gd name="connsiteX7" fmla="*/ 95250 w 1714732"/>
                  <a:gd name="connsiteY7" fmla="*/ 806450 h 854075"/>
                  <a:gd name="connsiteX8" fmla="*/ 104775 w 1714732"/>
                  <a:gd name="connsiteY8" fmla="*/ 803275 h 854075"/>
                  <a:gd name="connsiteX9" fmla="*/ 117475 w 1714732"/>
                  <a:gd name="connsiteY9" fmla="*/ 784225 h 854075"/>
                  <a:gd name="connsiteX10" fmla="*/ 123825 w 1714732"/>
                  <a:gd name="connsiteY10" fmla="*/ 774700 h 854075"/>
                  <a:gd name="connsiteX11" fmla="*/ 152400 w 1714732"/>
                  <a:gd name="connsiteY11" fmla="*/ 755650 h 854075"/>
                  <a:gd name="connsiteX12" fmla="*/ 174625 w 1714732"/>
                  <a:gd name="connsiteY12" fmla="*/ 742950 h 854075"/>
                  <a:gd name="connsiteX13" fmla="*/ 184150 w 1714732"/>
                  <a:gd name="connsiteY13" fmla="*/ 739775 h 854075"/>
                  <a:gd name="connsiteX14" fmla="*/ 187325 w 1714732"/>
                  <a:gd name="connsiteY14" fmla="*/ 730250 h 854075"/>
                  <a:gd name="connsiteX15" fmla="*/ 196850 w 1714732"/>
                  <a:gd name="connsiteY15" fmla="*/ 727075 h 854075"/>
                  <a:gd name="connsiteX16" fmla="*/ 219075 w 1714732"/>
                  <a:gd name="connsiteY16" fmla="*/ 723900 h 854075"/>
                  <a:gd name="connsiteX17" fmla="*/ 228600 w 1714732"/>
                  <a:gd name="connsiteY17" fmla="*/ 717550 h 854075"/>
                  <a:gd name="connsiteX18" fmla="*/ 250825 w 1714732"/>
                  <a:gd name="connsiteY18" fmla="*/ 711200 h 854075"/>
                  <a:gd name="connsiteX19" fmla="*/ 260350 w 1714732"/>
                  <a:gd name="connsiteY19" fmla="*/ 704850 h 854075"/>
                  <a:gd name="connsiteX20" fmla="*/ 279400 w 1714732"/>
                  <a:gd name="connsiteY20" fmla="*/ 698500 h 854075"/>
                  <a:gd name="connsiteX21" fmla="*/ 298450 w 1714732"/>
                  <a:gd name="connsiteY21" fmla="*/ 685800 h 854075"/>
                  <a:gd name="connsiteX22" fmla="*/ 327025 w 1714732"/>
                  <a:gd name="connsiteY22" fmla="*/ 663575 h 854075"/>
                  <a:gd name="connsiteX23" fmla="*/ 336550 w 1714732"/>
                  <a:gd name="connsiteY23" fmla="*/ 660400 h 854075"/>
                  <a:gd name="connsiteX24" fmla="*/ 361950 w 1714732"/>
                  <a:gd name="connsiteY24" fmla="*/ 638175 h 854075"/>
                  <a:gd name="connsiteX25" fmla="*/ 381000 w 1714732"/>
                  <a:gd name="connsiteY25" fmla="*/ 631825 h 854075"/>
                  <a:gd name="connsiteX26" fmla="*/ 387350 w 1714732"/>
                  <a:gd name="connsiteY26" fmla="*/ 622300 h 854075"/>
                  <a:gd name="connsiteX27" fmla="*/ 406400 w 1714732"/>
                  <a:gd name="connsiteY27" fmla="*/ 615950 h 854075"/>
                  <a:gd name="connsiteX28" fmla="*/ 415925 w 1714732"/>
                  <a:gd name="connsiteY28" fmla="*/ 612775 h 854075"/>
                  <a:gd name="connsiteX29" fmla="*/ 425450 w 1714732"/>
                  <a:gd name="connsiteY29" fmla="*/ 606425 h 854075"/>
                  <a:gd name="connsiteX30" fmla="*/ 466725 w 1714732"/>
                  <a:gd name="connsiteY30" fmla="*/ 596900 h 854075"/>
                  <a:gd name="connsiteX31" fmla="*/ 482600 w 1714732"/>
                  <a:gd name="connsiteY31" fmla="*/ 581025 h 854075"/>
                  <a:gd name="connsiteX32" fmla="*/ 498475 w 1714732"/>
                  <a:gd name="connsiteY32" fmla="*/ 568325 h 854075"/>
                  <a:gd name="connsiteX33" fmla="*/ 504825 w 1714732"/>
                  <a:gd name="connsiteY33" fmla="*/ 555625 h 854075"/>
                  <a:gd name="connsiteX34" fmla="*/ 508000 w 1714732"/>
                  <a:gd name="connsiteY34" fmla="*/ 546100 h 854075"/>
                  <a:gd name="connsiteX35" fmla="*/ 514350 w 1714732"/>
                  <a:gd name="connsiteY35" fmla="*/ 536575 h 854075"/>
                  <a:gd name="connsiteX36" fmla="*/ 565150 w 1714732"/>
                  <a:gd name="connsiteY36" fmla="*/ 539750 h 854075"/>
                  <a:gd name="connsiteX37" fmla="*/ 577850 w 1714732"/>
                  <a:gd name="connsiteY37" fmla="*/ 523875 h 854075"/>
                  <a:gd name="connsiteX38" fmla="*/ 587375 w 1714732"/>
                  <a:gd name="connsiteY38" fmla="*/ 520700 h 854075"/>
                  <a:gd name="connsiteX39" fmla="*/ 625475 w 1714732"/>
                  <a:gd name="connsiteY39" fmla="*/ 517525 h 854075"/>
                  <a:gd name="connsiteX40" fmla="*/ 635000 w 1714732"/>
                  <a:gd name="connsiteY40" fmla="*/ 514350 h 854075"/>
                  <a:gd name="connsiteX41" fmla="*/ 638175 w 1714732"/>
                  <a:gd name="connsiteY41" fmla="*/ 504825 h 854075"/>
                  <a:gd name="connsiteX42" fmla="*/ 647700 w 1714732"/>
                  <a:gd name="connsiteY42" fmla="*/ 495300 h 854075"/>
                  <a:gd name="connsiteX43" fmla="*/ 654050 w 1714732"/>
                  <a:gd name="connsiteY43" fmla="*/ 485775 h 854075"/>
                  <a:gd name="connsiteX44" fmla="*/ 679450 w 1714732"/>
                  <a:gd name="connsiteY44" fmla="*/ 473075 h 854075"/>
                  <a:gd name="connsiteX45" fmla="*/ 685800 w 1714732"/>
                  <a:gd name="connsiteY45" fmla="*/ 463550 h 854075"/>
                  <a:gd name="connsiteX46" fmla="*/ 714375 w 1714732"/>
                  <a:gd name="connsiteY46" fmla="*/ 447675 h 854075"/>
                  <a:gd name="connsiteX47" fmla="*/ 720725 w 1714732"/>
                  <a:gd name="connsiteY47" fmla="*/ 438150 h 854075"/>
                  <a:gd name="connsiteX48" fmla="*/ 739775 w 1714732"/>
                  <a:gd name="connsiteY48" fmla="*/ 431800 h 854075"/>
                  <a:gd name="connsiteX49" fmla="*/ 762000 w 1714732"/>
                  <a:gd name="connsiteY49" fmla="*/ 425450 h 854075"/>
                  <a:gd name="connsiteX50" fmla="*/ 800100 w 1714732"/>
                  <a:gd name="connsiteY50" fmla="*/ 415925 h 854075"/>
                  <a:gd name="connsiteX51" fmla="*/ 812800 w 1714732"/>
                  <a:gd name="connsiteY51" fmla="*/ 409575 h 854075"/>
                  <a:gd name="connsiteX52" fmla="*/ 844550 w 1714732"/>
                  <a:gd name="connsiteY52" fmla="*/ 400050 h 854075"/>
                  <a:gd name="connsiteX53" fmla="*/ 866775 w 1714732"/>
                  <a:gd name="connsiteY53" fmla="*/ 374650 h 854075"/>
                  <a:gd name="connsiteX54" fmla="*/ 873125 w 1714732"/>
                  <a:gd name="connsiteY54" fmla="*/ 361950 h 854075"/>
                  <a:gd name="connsiteX55" fmla="*/ 882650 w 1714732"/>
                  <a:gd name="connsiteY55" fmla="*/ 358775 h 854075"/>
                  <a:gd name="connsiteX56" fmla="*/ 892175 w 1714732"/>
                  <a:gd name="connsiteY56" fmla="*/ 352425 h 854075"/>
                  <a:gd name="connsiteX57" fmla="*/ 901700 w 1714732"/>
                  <a:gd name="connsiteY57" fmla="*/ 349250 h 854075"/>
                  <a:gd name="connsiteX58" fmla="*/ 920750 w 1714732"/>
                  <a:gd name="connsiteY58" fmla="*/ 336550 h 854075"/>
                  <a:gd name="connsiteX59" fmla="*/ 939800 w 1714732"/>
                  <a:gd name="connsiteY59" fmla="*/ 330200 h 854075"/>
                  <a:gd name="connsiteX60" fmla="*/ 958850 w 1714732"/>
                  <a:gd name="connsiteY60" fmla="*/ 317500 h 854075"/>
                  <a:gd name="connsiteX61" fmla="*/ 968375 w 1714732"/>
                  <a:gd name="connsiteY61" fmla="*/ 311150 h 854075"/>
                  <a:gd name="connsiteX62" fmla="*/ 1006475 w 1714732"/>
                  <a:gd name="connsiteY62" fmla="*/ 307975 h 854075"/>
                  <a:gd name="connsiteX63" fmla="*/ 1016000 w 1714732"/>
                  <a:gd name="connsiteY63" fmla="*/ 301625 h 854075"/>
                  <a:gd name="connsiteX64" fmla="*/ 1057275 w 1714732"/>
                  <a:gd name="connsiteY64" fmla="*/ 298450 h 854075"/>
                  <a:gd name="connsiteX65" fmla="*/ 1057275 w 1714732"/>
                  <a:gd name="connsiteY65" fmla="*/ 295275 h 854075"/>
                  <a:gd name="connsiteX66" fmla="*/ 1082675 w 1714732"/>
                  <a:gd name="connsiteY66" fmla="*/ 282575 h 854075"/>
                  <a:gd name="connsiteX67" fmla="*/ 1092200 w 1714732"/>
                  <a:gd name="connsiteY67" fmla="*/ 273050 h 854075"/>
                  <a:gd name="connsiteX68" fmla="*/ 1114425 w 1714732"/>
                  <a:gd name="connsiteY68" fmla="*/ 266700 h 854075"/>
                  <a:gd name="connsiteX69" fmla="*/ 1123950 w 1714732"/>
                  <a:gd name="connsiteY69" fmla="*/ 260350 h 854075"/>
                  <a:gd name="connsiteX70" fmla="*/ 1130300 w 1714732"/>
                  <a:gd name="connsiteY70" fmla="*/ 250825 h 854075"/>
                  <a:gd name="connsiteX71" fmla="*/ 1139825 w 1714732"/>
                  <a:gd name="connsiteY71" fmla="*/ 247650 h 854075"/>
                  <a:gd name="connsiteX72" fmla="*/ 1158875 w 1714732"/>
                  <a:gd name="connsiteY72" fmla="*/ 231775 h 854075"/>
                  <a:gd name="connsiteX73" fmla="*/ 1171575 w 1714732"/>
                  <a:gd name="connsiteY73" fmla="*/ 212725 h 854075"/>
                  <a:gd name="connsiteX74" fmla="*/ 1181100 w 1714732"/>
                  <a:gd name="connsiteY74" fmla="*/ 209550 h 854075"/>
                  <a:gd name="connsiteX75" fmla="*/ 1203325 w 1714732"/>
                  <a:gd name="connsiteY75" fmla="*/ 196850 h 854075"/>
                  <a:gd name="connsiteX76" fmla="*/ 1206500 w 1714732"/>
                  <a:gd name="connsiteY76" fmla="*/ 187325 h 854075"/>
                  <a:gd name="connsiteX77" fmla="*/ 1216025 w 1714732"/>
                  <a:gd name="connsiteY77" fmla="*/ 184150 h 854075"/>
                  <a:gd name="connsiteX78" fmla="*/ 1231900 w 1714732"/>
                  <a:gd name="connsiteY78" fmla="*/ 180975 h 854075"/>
                  <a:gd name="connsiteX79" fmla="*/ 1250950 w 1714732"/>
                  <a:gd name="connsiteY79" fmla="*/ 168275 h 854075"/>
                  <a:gd name="connsiteX80" fmla="*/ 1263650 w 1714732"/>
                  <a:gd name="connsiteY80" fmla="*/ 165100 h 854075"/>
                  <a:gd name="connsiteX81" fmla="*/ 1282700 w 1714732"/>
                  <a:gd name="connsiteY81" fmla="*/ 161925 h 854075"/>
                  <a:gd name="connsiteX82" fmla="*/ 1292225 w 1714732"/>
                  <a:gd name="connsiteY82" fmla="*/ 158750 h 854075"/>
                  <a:gd name="connsiteX83" fmla="*/ 1295400 w 1714732"/>
                  <a:gd name="connsiteY83" fmla="*/ 149225 h 854075"/>
                  <a:gd name="connsiteX84" fmla="*/ 1317625 w 1714732"/>
                  <a:gd name="connsiteY84" fmla="*/ 142875 h 854075"/>
                  <a:gd name="connsiteX85" fmla="*/ 1323975 w 1714732"/>
                  <a:gd name="connsiteY85" fmla="*/ 123825 h 854075"/>
                  <a:gd name="connsiteX86" fmla="*/ 1333500 w 1714732"/>
                  <a:gd name="connsiteY86" fmla="*/ 120650 h 854075"/>
                  <a:gd name="connsiteX87" fmla="*/ 1343025 w 1714732"/>
                  <a:gd name="connsiteY87" fmla="*/ 114300 h 854075"/>
                  <a:gd name="connsiteX88" fmla="*/ 1397000 w 1714732"/>
                  <a:gd name="connsiteY88" fmla="*/ 107950 h 854075"/>
                  <a:gd name="connsiteX89" fmla="*/ 1406525 w 1714732"/>
                  <a:gd name="connsiteY89" fmla="*/ 104775 h 854075"/>
                  <a:gd name="connsiteX90" fmla="*/ 1435100 w 1714732"/>
                  <a:gd name="connsiteY90" fmla="*/ 98425 h 854075"/>
                  <a:gd name="connsiteX91" fmla="*/ 1454150 w 1714732"/>
                  <a:gd name="connsiteY91" fmla="*/ 92075 h 854075"/>
                  <a:gd name="connsiteX92" fmla="*/ 1473200 w 1714732"/>
                  <a:gd name="connsiteY92" fmla="*/ 79375 h 854075"/>
                  <a:gd name="connsiteX93" fmla="*/ 1492250 w 1714732"/>
                  <a:gd name="connsiteY93" fmla="*/ 53975 h 854075"/>
                  <a:gd name="connsiteX94" fmla="*/ 1514475 w 1714732"/>
                  <a:gd name="connsiteY94" fmla="*/ 34925 h 854075"/>
                  <a:gd name="connsiteX95" fmla="*/ 1533525 w 1714732"/>
                  <a:gd name="connsiteY95" fmla="*/ 38100 h 854075"/>
                  <a:gd name="connsiteX96" fmla="*/ 1549400 w 1714732"/>
                  <a:gd name="connsiteY96" fmla="*/ 31750 h 854075"/>
                  <a:gd name="connsiteX97" fmla="*/ 1593850 w 1714732"/>
                  <a:gd name="connsiteY97" fmla="*/ 28575 h 854075"/>
                  <a:gd name="connsiteX98" fmla="*/ 1603375 w 1714732"/>
                  <a:gd name="connsiteY98" fmla="*/ 22225 h 854075"/>
                  <a:gd name="connsiteX99" fmla="*/ 1714500 w 1714732"/>
                  <a:gd name="connsiteY99" fmla="*/ 9525 h 854075"/>
                  <a:gd name="connsiteX100" fmla="*/ 1714500 w 1714732"/>
                  <a:gd name="connsiteY100" fmla="*/ 0 h 854075"/>
                  <a:gd name="connsiteX101" fmla="*/ 1714500 w 1714732"/>
                  <a:gd name="connsiteY101" fmla="*/ 0 h 85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714732" h="854075">
                    <a:moveTo>
                      <a:pt x="0" y="854075"/>
                    </a:moveTo>
                    <a:lnTo>
                      <a:pt x="0" y="854075"/>
                    </a:lnTo>
                    <a:cubicBezTo>
                      <a:pt x="10583" y="853017"/>
                      <a:pt x="21598" y="854072"/>
                      <a:pt x="31750" y="850900"/>
                    </a:cubicBezTo>
                    <a:cubicBezTo>
                      <a:pt x="39034" y="848624"/>
                      <a:pt x="43560" y="840613"/>
                      <a:pt x="50800" y="838200"/>
                    </a:cubicBezTo>
                    <a:cubicBezTo>
                      <a:pt x="53975" y="837142"/>
                      <a:pt x="57399" y="836650"/>
                      <a:pt x="60325" y="835025"/>
                    </a:cubicBezTo>
                    <a:cubicBezTo>
                      <a:pt x="66996" y="831319"/>
                      <a:pt x="73025" y="826558"/>
                      <a:pt x="79375" y="822325"/>
                    </a:cubicBezTo>
                    <a:lnTo>
                      <a:pt x="88900" y="815975"/>
                    </a:lnTo>
                    <a:cubicBezTo>
                      <a:pt x="91017" y="812800"/>
                      <a:pt x="92270" y="808834"/>
                      <a:pt x="95250" y="806450"/>
                    </a:cubicBezTo>
                    <a:cubicBezTo>
                      <a:pt x="97863" y="804359"/>
                      <a:pt x="102408" y="805642"/>
                      <a:pt x="104775" y="803275"/>
                    </a:cubicBezTo>
                    <a:cubicBezTo>
                      <a:pt x="110171" y="797879"/>
                      <a:pt x="113242" y="790575"/>
                      <a:pt x="117475" y="784225"/>
                    </a:cubicBezTo>
                    <a:cubicBezTo>
                      <a:pt x="119592" y="781050"/>
                      <a:pt x="120650" y="776817"/>
                      <a:pt x="123825" y="774700"/>
                    </a:cubicBezTo>
                    <a:lnTo>
                      <a:pt x="152400" y="755650"/>
                    </a:lnTo>
                    <a:cubicBezTo>
                      <a:pt x="161966" y="749273"/>
                      <a:pt x="163346" y="747784"/>
                      <a:pt x="174625" y="742950"/>
                    </a:cubicBezTo>
                    <a:cubicBezTo>
                      <a:pt x="177701" y="741632"/>
                      <a:pt x="180975" y="740833"/>
                      <a:pt x="184150" y="739775"/>
                    </a:cubicBezTo>
                    <a:cubicBezTo>
                      <a:pt x="185208" y="736600"/>
                      <a:pt x="184958" y="732617"/>
                      <a:pt x="187325" y="730250"/>
                    </a:cubicBezTo>
                    <a:cubicBezTo>
                      <a:pt x="189692" y="727883"/>
                      <a:pt x="193568" y="727731"/>
                      <a:pt x="196850" y="727075"/>
                    </a:cubicBezTo>
                    <a:cubicBezTo>
                      <a:pt x="204188" y="725607"/>
                      <a:pt x="211667" y="724958"/>
                      <a:pt x="219075" y="723900"/>
                    </a:cubicBezTo>
                    <a:cubicBezTo>
                      <a:pt x="222250" y="721783"/>
                      <a:pt x="225093" y="719053"/>
                      <a:pt x="228600" y="717550"/>
                    </a:cubicBezTo>
                    <a:cubicBezTo>
                      <a:pt x="242842" y="711446"/>
                      <a:pt x="238468" y="717379"/>
                      <a:pt x="250825" y="711200"/>
                    </a:cubicBezTo>
                    <a:cubicBezTo>
                      <a:pt x="254238" y="709493"/>
                      <a:pt x="256863" y="706400"/>
                      <a:pt x="260350" y="704850"/>
                    </a:cubicBezTo>
                    <a:cubicBezTo>
                      <a:pt x="266467" y="702132"/>
                      <a:pt x="273831" y="702213"/>
                      <a:pt x="279400" y="698500"/>
                    </a:cubicBezTo>
                    <a:cubicBezTo>
                      <a:pt x="285750" y="694267"/>
                      <a:pt x="293054" y="691196"/>
                      <a:pt x="298450" y="685800"/>
                    </a:cubicBezTo>
                    <a:cubicBezTo>
                      <a:pt x="306668" y="677582"/>
                      <a:pt x="315632" y="667373"/>
                      <a:pt x="327025" y="663575"/>
                    </a:cubicBezTo>
                    <a:lnTo>
                      <a:pt x="336550" y="660400"/>
                    </a:lnTo>
                    <a:cubicBezTo>
                      <a:pt x="343958" y="649287"/>
                      <a:pt x="346075" y="643467"/>
                      <a:pt x="361950" y="638175"/>
                    </a:cubicBezTo>
                    <a:lnTo>
                      <a:pt x="381000" y="631825"/>
                    </a:lnTo>
                    <a:cubicBezTo>
                      <a:pt x="383117" y="628650"/>
                      <a:pt x="384114" y="624322"/>
                      <a:pt x="387350" y="622300"/>
                    </a:cubicBezTo>
                    <a:cubicBezTo>
                      <a:pt x="393026" y="618752"/>
                      <a:pt x="400050" y="618067"/>
                      <a:pt x="406400" y="615950"/>
                    </a:cubicBezTo>
                    <a:cubicBezTo>
                      <a:pt x="409575" y="614892"/>
                      <a:pt x="413140" y="614631"/>
                      <a:pt x="415925" y="612775"/>
                    </a:cubicBezTo>
                    <a:cubicBezTo>
                      <a:pt x="419100" y="610658"/>
                      <a:pt x="421963" y="607975"/>
                      <a:pt x="425450" y="606425"/>
                    </a:cubicBezTo>
                    <a:cubicBezTo>
                      <a:pt x="441965" y="599085"/>
                      <a:pt x="448645" y="599483"/>
                      <a:pt x="466725" y="596900"/>
                    </a:cubicBezTo>
                    <a:cubicBezTo>
                      <a:pt x="483658" y="571500"/>
                      <a:pt x="461433" y="602192"/>
                      <a:pt x="482600" y="581025"/>
                    </a:cubicBezTo>
                    <a:cubicBezTo>
                      <a:pt x="496961" y="566664"/>
                      <a:pt x="479932" y="574506"/>
                      <a:pt x="498475" y="568325"/>
                    </a:cubicBezTo>
                    <a:cubicBezTo>
                      <a:pt x="500592" y="564092"/>
                      <a:pt x="502961" y="559975"/>
                      <a:pt x="504825" y="555625"/>
                    </a:cubicBezTo>
                    <a:cubicBezTo>
                      <a:pt x="506143" y="552549"/>
                      <a:pt x="506503" y="549093"/>
                      <a:pt x="508000" y="546100"/>
                    </a:cubicBezTo>
                    <a:cubicBezTo>
                      <a:pt x="509707" y="542687"/>
                      <a:pt x="512233" y="539750"/>
                      <a:pt x="514350" y="536575"/>
                    </a:cubicBezTo>
                    <a:cubicBezTo>
                      <a:pt x="531283" y="537633"/>
                      <a:pt x="548207" y="540642"/>
                      <a:pt x="565150" y="539750"/>
                    </a:cubicBezTo>
                    <a:cubicBezTo>
                      <a:pt x="580028" y="538967"/>
                      <a:pt x="571216" y="530509"/>
                      <a:pt x="577850" y="523875"/>
                    </a:cubicBezTo>
                    <a:cubicBezTo>
                      <a:pt x="580217" y="521508"/>
                      <a:pt x="584058" y="521142"/>
                      <a:pt x="587375" y="520700"/>
                    </a:cubicBezTo>
                    <a:cubicBezTo>
                      <a:pt x="600007" y="519016"/>
                      <a:pt x="612775" y="518583"/>
                      <a:pt x="625475" y="517525"/>
                    </a:cubicBezTo>
                    <a:cubicBezTo>
                      <a:pt x="628650" y="516467"/>
                      <a:pt x="632633" y="516717"/>
                      <a:pt x="635000" y="514350"/>
                    </a:cubicBezTo>
                    <a:cubicBezTo>
                      <a:pt x="637367" y="511983"/>
                      <a:pt x="636319" y="507610"/>
                      <a:pt x="638175" y="504825"/>
                    </a:cubicBezTo>
                    <a:cubicBezTo>
                      <a:pt x="640666" y="501089"/>
                      <a:pt x="644825" y="498749"/>
                      <a:pt x="647700" y="495300"/>
                    </a:cubicBezTo>
                    <a:cubicBezTo>
                      <a:pt x="650143" y="492369"/>
                      <a:pt x="650924" y="487963"/>
                      <a:pt x="654050" y="485775"/>
                    </a:cubicBezTo>
                    <a:cubicBezTo>
                      <a:pt x="661805" y="480347"/>
                      <a:pt x="679450" y="473075"/>
                      <a:pt x="679450" y="473075"/>
                    </a:cubicBezTo>
                    <a:cubicBezTo>
                      <a:pt x="681567" y="469900"/>
                      <a:pt x="682928" y="466063"/>
                      <a:pt x="685800" y="463550"/>
                    </a:cubicBezTo>
                    <a:cubicBezTo>
                      <a:pt x="699237" y="451793"/>
                      <a:pt x="701293" y="452036"/>
                      <a:pt x="714375" y="447675"/>
                    </a:cubicBezTo>
                    <a:cubicBezTo>
                      <a:pt x="716492" y="444500"/>
                      <a:pt x="717489" y="440172"/>
                      <a:pt x="720725" y="438150"/>
                    </a:cubicBezTo>
                    <a:cubicBezTo>
                      <a:pt x="726401" y="434602"/>
                      <a:pt x="733425" y="433917"/>
                      <a:pt x="739775" y="431800"/>
                    </a:cubicBezTo>
                    <a:cubicBezTo>
                      <a:pt x="753440" y="427245"/>
                      <a:pt x="746053" y="429437"/>
                      <a:pt x="762000" y="425450"/>
                    </a:cubicBezTo>
                    <a:cubicBezTo>
                      <a:pt x="783037" y="411425"/>
                      <a:pt x="758847" y="425445"/>
                      <a:pt x="800100" y="415925"/>
                    </a:cubicBezTo>
                    <a:cubicBezTo>
                      <a:pt x="804712" y="414861"/>
                      <a:pt x="808406" y="411333"/>
                      <a:pt x="812800" y="409575"/>
                    </a:cubicBezTo>
                    <a:cubicBezTo>
                      <a:pt x="825683" y="404422"/>
                      <a:pt x="832075" y="403169"/>
                      <a:pt x="844550" y="400050"/>
                    </a:cubicBezTo>
                    <a:cubicBezTo>
                      <a:pt x="857647" y="391319"/>
                      <a:pt x="857515" y="393171"/>
                      <a:pt x="866775" y="374650"/>
                    </a:cubicBezTo>
                    <a:cubicBezTo>
                      <a:pt x="868892" y="370417"/>
                      <a:pt x="869778" y="365297"/>
                      <a:pt x="873125" y="361950"/>
                    </a:cubicBezTo>
                    <a:cubicBezTo>
                      <a:pt x="875492" y="359583"/>
                      <a:pt x="879657" y="360272"/>
                      <a:pt x="882650" y="358775"/>
                    </a:cubicBezTo>
                    <a:cubicBezTo>
                      <a:pt x="886063" y="357068"/>
                      <a:pt x="888762" y="354132"/>
                      <a:pt x="892175" y="352425"/>
                    </a:cubicBezTo>
                    <a:cubicBezTo>
                      <a:pt x="895168" y="350928"/>
                      <a:pt x="898774" y="350875"/>
                      <a:pt x="901700" y="349250"/>
                    </a:cubicBezTo>
                    <a:cubicBezTo>
                      <a:pt x="908371" y="345544"/>
                      <a:pt x="913510" y="338963"/>
                      <a:pt x="920750" y="336550"/>
                    </a:cubicBezTo>
                    <a:cubicBezTo>
                      <a:pt x="927100" y="334433"/>
                      <a:pt x="934231" y="333913"/>
                      <a:pt x="939800" y="330200"/>
                    </a:cubicBezTo>
                    <a:lnTo>
                      <a:pt x="958850" y="317500"/>
                    </a:lnTo>
                    <a:cubicBezTo>
                      <a:pt x="962025" y="315383"/>
                      <a:pt x="964572" y="311467"/>
                      <a:pt x="968375" y="311150"/>
                    </a:cubicBezTo>
                    <a:lnTo>
                      <a:pt x="1006475" y="307975"/>
                    </a:lnTo>
                    <a:cubicBezTo>
                      <a:pt x="1009650" y="305858"/>
                      <a:pt x="1012587" y="303332"/>
                      <a:pt x="1016000" y="301625"/>
                    </a:cubicBezTo>
                    <a:cubicBezTo>
                      <a:pt x="1029043" y="295103"/>
                      <a:pt x="1042802" y="298450"/>
                      <a:pt x="1057275" y="298450"/>
                    </a:cubicBezTo>
                    <a:lnTo>
                      <a:pt x="1057275" y="295275"/>
                    </a:lnTo>
                    <a:cubicBezTo>
                      <a:pt x="1065742" y="291042"/>
                      <a:pt x="1074689" y="287657"/>
                      <a:pt x="1082675" y="282575"/>
                    </a:cubicBezTo>
                    <a:cubicBezTo>
                      <a:pt x="1086463" y="280164"/>
                      <a:pt x="1088464" y="275541"/>
                      <a:pt x="1092200" y="273050"/>
                    </a:cubicBezTo>
                    <a:cubicBezTo>
                      <a:pt x="1094933" y="271228"/>
                      <a:pt x="1112731" y="267123"/>
                      <a:pt x="1114425" y="266700"/>
                    </a:cubicBezTo>
                    <a:cubicBezTo>
                      <a:pt x="1117600" y="264583"/>
                      <a:pt x="1121252" y="263048"/>
                      <a:pt x="1123950" y="260350"/>
                    </a:cubicBezTo>
                    <a:cubicBezTo>
                      <a:pt x="1126648" y="257652"/>
                      <a:pt x="1127320" y="253209"/>
                      <a:pt x="1130300" y="250825"/>
                    </a:cubicBezTo>
                    <a:cubicBezTo>
                      <a:pt x="1132913" y="248734"/>
                      <a:pt x="1136832" y="249147"/>
                      <a:pt x="1139825" y="247650"/>
                    </a:cubicBezTo>
                    <a:cubicBezTo>
                      <a:pt x="1146496" y="244315"/>
                      <a:pt x="1154407" y="237520"/>
                      <a:pt x="1158875" y="231775"/>
                    </a:cubicBezTo>
                    <a:cubicBezTo>
                      <a:pt x="1163560" y="225751"/>
                      <a:pt x="1164335" y="215138"/>
                      <a:pt x="1171575" y="212725"/>
                    </a:cubicBezTo>
                    <a:cubicBezTo>
                      <a:pt x="1174750" y="211667"/>
                      <a:pt x="1178024" y="210868"/>
                      <a:pt x="1181100" y="209550"/>
                    </a:cubicBezTo>
                    <a:cubicBezTo>
                      <a:pt x="1192379" y="204716"/>
                      <a:pt x="1193759" y="203227"/>
                      <a:pt x="1203325" y="196850"/>
                    </a:cubicBezTo>
                    <a:cubicBezTo>
                      <a:pt x="1204383" y="193675"/>
                      <a:pt x="1204133" y="189692"/>
                      <a:pt x="1206500" y="187325"/>
                    </a:cubicBezTo>
                    <a:cubicBezTo>
                      <a:pt x="1208867" y="184958"/>
                      <a:pt x="1212778" y="184962"/>
                      <a:pt x="1216025" y="184150"/>
                    </a:cubicBezTo>
                    <a:cubicBezTo>
                      <a:pt x="1221260" y="182841"/>
                      <a:pt x="1226608" y="182033"/>
                      <a:pt x="1231900" y="180975"/>
                    </a:cubicBezTo>
                    <a:cubicBezTo>
                      <a:pt x="1238250" y="176742"/>
                      <a:pt x="1243546" y="170126"/>
                      <a:pt x="1250950" y="168275"/>
                    </a:cubicBezTo>
                    <a:cubicBezTo>
                      <a:pt x="1255183" y="167217"/>
                      <a:pt x="1259371" y="165956"/>
                      <a:pt x="1263650" y="165100"/>
                    </a:cubicBezTo>
                    <a:cubicBezTo>
                      <a:pt x="1269963" y="163837"/>
                      <a:pt x="1276416" y="163322"/>
                      <a:pt x="1282700" y="161925"/>
                    </a:cubicBezTo>
                    <a:cubicBezTo>
                      <a:pt x="1285967" y="161199"/>
                      <a:pt x="1289050" y="159808"/>
                      <a:pt x="1292225" y="158750"/>
                    </a:cubicBezTo>
                    <a:cubicBezTo>
                      <a:pt x="1293283" y="155575"/>
                      <a:pt x="1293033" y="151592"/>
                      <a:pt x="1295400" y="149225"/>
                    </a:cubicBezTo>
                    <a:cubicBezTo>
                      <a:pt x="1296918" y="147707"/>
                      <a:pt x="1317515" y="142902"/>
                      <a:pt x="1317625" y="142875"/>
                    </a:cubicBezTo>
                    <a:cubicBezTo>
                      <a:pt x="1319742" y="136525"/>
                      <a:pt x="1317625" y="125942"/>
                      <a:pt x="1323975" y="123825"/>
                    </a:cubicBezTo>
                    <a:cubicBezTo>
                      <a:pt x="1327150" y="122767"/>
                      <a:pt x="1330507" y="122147"/>
                      <a:pt x="1333500" y="120650"/>
                    </a:cubicBezTo>
                    <a:cubicBezTo>
                      <a:pt x="1336913" y="118943"/>
                      <a:pt x="1339452" y="115640"/>
                      <a:pt x="1343025" y="114300"/>
                    </a:cubicBezTo>
                    <a:cubicBezTo>
                      <a:pt x="1354374" y="110044"/>
                      <a:pt x="1393723" y="108223"/>
                      <a:pt x="1397000" y="107950"/>
                    </a:cubicBezTo>
                    <a:cubicBezTo>
                      <a:pt x="1400175" y="106892"/>
                      <a:pt x="1403278" y="105587"/>
                      <a:pt x="1406525" y="104775"/>
                    </a:cubicBezTo>
                    <a:cubicBezTo>
                      <a:pt x="1424652" y="100243"/>
                      <a:pt x="1418803" y="103314"/>
                      <a:pt x="1435100" y="98425"/>
                    </a:cubicBezTo>
                    <a:cubicBezTo>
                      <a:pt x="1441511" y="96502"/>
                      <a:pt x="1448581" y="95788"/>
                      <a:pt x="1454150" y="92075"/>
                    </a:cubicBezTo>
                    <a:lnTo>
                      <a:pt x="1473200" y="79375"/>
                    </a:lnTo>
                    <a:lnTo>
                      <a:pt x="1492250" y="53975"/>
                    </a:lnTo>
                    <a:cubicBezTo>
                      <a:pt x="1499658" y="47625"/>
                      <a:pt x="1505368" y="38428"/>
                      <a:pt x="1514475" y="34925"/>
                    </a:cubicBezTo>
                    <a:cubicBezTo>
                      <a:pt x="1520483" y="32614"/>
                      <a:pt x="1527114" y="38683"/>
                      <a:pt x="1533525" y="38100"/>
                    </a:cubicBezTo>
                    <a:cubicBezTo>
                      <a:pt x="1539201" y="37584"/>
                      <a:pt x="1543770" y="32639"/>
                      <a:pt x="1549400" y="31750"/>
                    </a:cubicBezTo>
                    <a:cubicBezTo>
                      <a:pt x="1564073" y="29433"/>
                      <a:pt x="1579033" y="29633"/>
                      <a:pt x="1593850" y="28575"/>
                    </a:cubicBezTo>
                    <a:cubicBezTo>
                      <a:pt x="1597025" y="26458"/>
                      <a:pt x="1599572" y="22533"/>
                      <a:pt x="1603375" y="22225"/>
                    </a:cubicBezTo>
                    <a:cubicBezTo>
                      <a:pt x="1636269" y="19558"/>
                      <a:pt x="1707230" y="53145"/>
                      <a:pt x="1714500" y="9525"/>
                    </a:cubicBezTo>
                    <a:cubicBezTo>
                      <a:pt x="1715022" y="6393"/>
                      <a:pt x="1714500" y="3175"/>
                      <a:pt x="1714500" y="0"/>
                    </a:cubicBezTo>
                    <a:lnTo>
                      <a:pt x="1714500" y="0"/>
                    </a:lnTo>
                  </a:path>
                </a:pathLst>
              </a:custGeom>
              <a:noFill/>
              <a:ln w="25400">
                <a:solidFill>
                  <a:schemeClr val="accent2"/>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grpSp>
      </p:grpSp>
      <p:grpSp>
        <p:nvGrpSpPr>
          <p:cNvPr id="28" name="Group 27">
            <a:extLst>
              <a:ext uri="{FF2B5EF4-FFF2-40B4-BE49-F238E27FC236}">
                <a16:creationId xmlns:a16="http://schemas.microsoft.com/office/drawing/2014/main" id="{ED789AB4-0517-41EE-AD55-11D194426F02}"/>
              </a:ext>
            </a:extLst>
          </p:cNvPr>
          <p:cNvGrpSpPr/>
          <p:nvPr/>
        </p:nvGrpSpPr>
        <p:grpSpPr>
          <a:xfrm>
            <a:off x="1050669" y="2647042"/>
            <a:ext cx="8530477" cy="2836085"/>
            <a:chOff x="1050669" y="2647042"/>
            <a:chExt cx="8530477" cy="2836085"/>
          </a:xfrm>
        </p:grpSpPr>
        <p:sp>
          <p:nvSpPr>
            <p:cNvPr id="480" name="Freeform 275">
              <a:extLst>
                <a:ext uri="{FF2B5EF4-FFF2-40B4-BE49-F238E27FC236}">
                  <a16:creationId xmlns:a16="http://schemas.microsoft.com/office/drawing/2014/main" id="{00ECD599-1CF5-4CA0-AE02-AB26A870D7AA}"/>
                </a:ext>
              </a:extLst>
            </p:cNvPr>
            <p:cNvSpPr/>
            <p:nvPr/>
          </p:nvSpPr>
          <p:spPr>
            <a:xfrm>
              <a:off x="4201331" y="2647042"/>
              <a:ext cx="2296204" cy="537623"/>
            </a:xfrm>
            <a:custGeom>
              <a:avLst/>
              <a:gdLst>
                <a:gd name="connsiteX0" fmla="*/ 0 w 1704975"/>
                <a:gd name="connsiteY0" fmla="*/ 537623 h 537623"/>
                <a:gd name="connsiteX1" fmla="*/ 0 w 1704975"/>
                <a:gd name="connsiteY1" fmla="*/ 537623 h 537623"/>
                <a:gd name="connsiteX2" fmla="*/ 38100 w 1704975"/>
                <a:gd name="connsiteY2" fmla="*/ 518573 h 537623"/>
                <a:gd name="connsiteX3" fmla="*/ 63500 w 1704975"/>
                <a:gd name="connsiteY3" fmla="*/ 515398 h 537623"/>
                <a:gd name="connsiteX4" fmla="*/ 82550 w 1704975"/>
                <a:gd name="connsiteY4" fmla="*/ 509048 h 537623"/>
                <a:gd name="connsiteX5" fmla="*/ 114300 w 1704975"/>
                <a:gd name="connsiteY5" fmla="*/ 502698 h 537623"/>
                <a:gd name="connsiteX6" fmla="*/ 133350 w 1704975"/>
                <a:gd name="connsiteY6" fmla="*/ 493173 h 537623"/>
                <a:gd name="connsiteX7" fmla="*/ 146050 w 1704975"/>
                <a:gd name="connsiteY7" fmla="*/ 489998 h 537623"/>
                <a:gd name="connsiteX8" fmla="*/ 174625 w 1704975"/>
                <a:gd name="connsiteY8" fmla="*/ 474123 h 537623"/>
                <a:gd name="connsiteX9" fmla="*/ 231775 w 1704975"/>
                <a:gd name="connsiteY9" fmla="*/ 470948 h 537623"/>
                <a:gd name="connsiteX10" fmla="*/ 250825 w 1704975"/>
                <a:gd name="connsiteY10" fmla="*/ 458248 h 537623"/>
                <a:gd name="connsiteX11" fmla="*/ 260350 w 1704975"/>
                <a:gd name="connsiteY11" fmla="*/ 451898 h 537623"/>
                <a:gd name="connsiteX12" fmla="*/ 276225 w 1704975"/>
                <a:gd name="connsiteY12" fmla="*/ 439198 h 537623"/>
                <a:gd name="connsiteX13" fmla="*/ 292100 w 1704975"/>
                <a:gd name="connsiteY13" fmla="*/ 420148 h 537623"/>
                <a:gd name="connsiteX14" fmla="*/ 304800 w 1704975"/>
                <a:gd name="connsiteY14" fmla="*/ 416973 h 537623"/>
                <a:gd name="connsiteX15" fmla="*/ 361950 w 1704975"/>
                <a:gd name="connsiteY15" fmla="*/ 413798 h 537623"/>
                <a:gd name="connsiteX16" fmla="*/ 371475 w 1704975"/>
                <a:gd name="connsiteY16" fmla="*/ 407448 h 537623"/>
                <a:gd name="connsiteX17" fmla="*/ 390525 w 1704975"/>
                <a:gd name="connsiteY17" fmla="*/ 401098 h 537623"/>
                <a:gd name="connsiteX18" fmla="*/ 396875 w 1704975"/>
                <a:gd name="connsiteY18" fmla="*/ 388398 h 537623"/>
                <a:gd name="connsiteX19" fmla="*/ 406400 w 1704975"/>
                <a:gd name="connsiteY19" fmla="*/ 382048 h 537623"/>
                <a:gd name="connsiteX20" fmla="*/ 469900 w 1704975"/>
                <a:gd name="connsiteY20" fmla="*/ 369348 h 537623"/>
                <a:gd name="connsiteX21" fmla="*/ 498475 w 1704975"/>
                <a:gd name="connsiteY21" fmla="*/ 359823 h 537623"/>
                <a:gd name="connsiteX22" fmla="*/ 508000 w 1704975"/>
                <a:gd name="connsiteY22" fmla="*/ 356648 h 537623"/>
                <a:gd name="connsiteX23" fmla="*/ 533400 w 1704975"/>
                <a:gd name="connsiteY23" fmla="*/ 347123 h 537623"/>
                <a:gd name="connsiteX24" fmla="*/ 571500 w 1704975"/>
                <a:gd name="connsiteY24" fmla="*/ 340773 h 537623"/>
                <a:gd name="connsiteX25" fmla="*/ 593725 w 1704975"/>
                <a:gd name="connsiteY25" fmla="*/ 334423 h 537623"/>
                <a:gd name="connsiteX26" fmla="*/ 603250 w 1704975"/>
                <a:gd name="connsiteY26" fmla="*/ 331248 h 537623"/>
                <a:gd name="connsiteX27" fmla="*/ 609600 w 1704975"/>
                <a:gd name="connsiteY27" fmla="*/ 321723 h 537623"/>
                <a:gd name="connsiteX28" fmla="*/ 625475 w 1704975"/>
                <a:gd name="connsiteY28" fmla="*/ 315373 h 537623"/>
                <a:gd name="connsiteX29" fmla="*/ 660400 w 1704975"/>
                <a:gd name="connsiteY29" fmla="*/ 305848 h 537623"/>
                <a:gd name="connsiteX30" fmla="*/ 669925 w 1704975"/>
                <a:gd name="connsiteY30" fmla="*/ 302673 h 537623"/>
                <a:gd name="connsiteX31" fmla="*/ 682625 w 1704975"/>
                <a:gd name="connsiteY31" fmla="*/ 299498 h 537623"/>
                <a:gd name="connsiteX32" fmla="*/ 701675 w 1704975"/>
                <a:gd name="connsiteY32" fmla="*/ 293148 h 537623"/>
                <a:gd name="connsiteX33" fmla="*/ 714375 w 1704975"/>
                <a:gd name="connsiteY33" fmla="*/ 280448 h 537623"/>
                <a:gd name="connsiteX34" fmla="*/ 717550 w 1704975"/>
                <a:gd name="connsiteY34" fmla="*/ 270923 h 537623"/>
                <a:gd name="connsiteX35" fmla="*/ 730250 w 1704975"/>
                <a:gd name="connsiteY35" fmla="*/ 267748 h 537623"/>
                <a:gd name="connsiteX36" fmla="*/ 762000 w 1704975"/>
                <a:gd name="connsiteY36" fmla="*/ 258223 h 537623"/>
                <a:gd name="connsiteX37" fmla="*/ 777875 w 1704975"/>
                <a:gd name="connsiteY37" fmla="*/ 242348 h 537623"/>
                <a:gd name="connsiteX38" fmla="*/ 781050 w 1704975"/>
                <a:gd name="connsiteY38" fmla="*/ 232823 h 537623"/>
                <a:gd name="connsiteX39" fmla="*/ 809625 w 1704975"/>
                <a:gd name="connsiteY39" fmla="*/ 223298 h 537623"/>
                <a:gd name="connsiteX40" fmla="*/ 819150 w 1704975"/>
                <a:gd name="connsiteY40" fmla="*/ 220123 h 537623"/>
                <a:gd name="connsiteX41" fmla="*/ 828675 w 1704975"/>
                <a:gd name="connsiteY41" fmla="*/ 216948 h 537623"/>
                <a:gd name="connsiteX42" fmla="*/ 828675 w 1704975"/>
                <a:gd name="connsiteY42" fmla="*/ 216948 h 537623"/>
                <a:gd name="connsiteX43" fmla="*/ 854075 w 1704975"/>
                <a:gd name="connsiteY43" fmla="*/ 204248 h 537623"/>
                <a:gd name="connsiteX44" fmla="*/ 882650 w 1704975"/>
                <a:gd name="connsiteY44" fmla="*/ 197898 h 537623"/>
                <a:gd name="connsiteX45" fmla="*/ 892175 w 1704975"/>
                <a:gd name="connsiteY45" fmla="*/ 194723 h 537623"/>
                <a:gd name="connsiteX46" fmla="*/ 908050 w 1704975"/>
                <a:gd name="connsiteY46" fmla="*/ 182023 h 537623"/>
                <a:gd name="connsiteX47" fmla="*/ 917575 w 1704975"/>
                <a:gd name="connsiteY47" fmla="*/ 175673 h 537623"/>
                <a:gd name="connsiteX48" fmla="*/ 949325 w 1704975"/>
                <a:gd name="connsiteY48" fmla="*/ 169323 h 537623"/>
                <a:gd name="connsiteX49" fmla="*/ 993775 w 1704975"/>
                <a:gd name="connsiteY49" fmla="*/ 166148 h 537623"/>
                <a:gd name="connsiteX50" fmla="*/ 1003300 w 1704975"/>
                <a:gd name="connsiteY50" fmla="*/ 159798 h 537623"/>
                <a:gd name="connsiteX51" fmla="*/ 1012825 w 1704975"/>
                <a:gd name="connsiteY51" fmla="*/ 156623 h 537623"/>
                <a:gd name="connsiteX52" fmla="*/ 1073150 w 1704975"/>
                <a:gd name="connsiteY52" fmla="*/ 153448 h 537623"/>
                <a:gd name="connsiteX53" fmla="*/ 1082675 w 1704975"/>
                <a:gd name="connsiteY53" fmla="*/ 147098 h 537623"/>
                <a:gd name="connsiteX54" fmla="*/ 1095375 w 1704975"/>
                <a:gd name="connsiteY54" fmla="*/ 143923 h 537623"/>
                <a:gd name="connsiteX55" fmla="*/ 1133475 w 1704975"/>
                <a:gd name="connsiteY55" fmla="*/ 137573 h 537623"/>
                <a:gd name="connsiteX56" fmla="*/ 1155700 w 1704975"/>
                <a:gd name="connsiteY56" fmla="*/ 128048 h 537623"/>
                <a:gd name="connsiteX57" fmla="*/ 1155700 w 1704975"/>
                <a:gd name="connsiteY57" fmla="*/ 128048 h 537623"/>
                <a:gd name="connsiteX58" fmla="*/ 1168400 w 1704975"/>
                <a:gd name="connsiteY58" fmla="*/ 102648 h 537623"/>
                <a:gd name="connsiteX59" fmla="*/ 1209675 w 1704975"/>
                <a:gd name="connsiteY59" fmla="*/ 93123 h 537623"/>
                <a:gd name="connsiteX60" fmla="*/ 1216025 w 1704975"/>
                <a:gd name="connsiteY60" fmla="*/ 83598 h 537623"/>
                <a:gd name="connsiteX61" fmla="*/ 1228725 w 1704975"/>
                <a:gd name="connsiteY61" fmla="*/ 80423 h 537623"/>
                <a:gd name="connsiteX62" fmla="*/ 1263650 w 1704975"/>
                <a:gd name="connsiteY62" fmla="*/ 77248 h 537623"/>
                <a:gd name="connsiteX63" fmla="*/ 1371600 w 1704975"/>
                <a:gd name="connsiteY63" fmla="*/ 70898 h 537623"/>
                <a:gd name="connsiteX64" fmla="*/ 1371600 w 1704975"/>
                <a:gd name="connsiteY64" fmla="*/ 70898 h 537623"/>
                <a:gd name="connsiteX65" fmla="*/ 1460500 w 1704975"/>
                <a:gd name="connsiteY65" fmla="*/ 51848 h 537623"/>
                <a:gd name="connsiteX66" fmla="*/ 1463675 w 1704975"/>
                <a:gd name="connsiteY66" fmla="*/ 42323 h 537623"/>
                <a:gd name="connsiteX67" fmla="*/ 1473200 w 1704975"/>
                <a:gd name="connsiteY67" fmla="*/ 39148 h 537623"/>
                <a:gd name="connsiteX68" fmla="*/ 1581150 w 1704975"/>
                <a:gd name="connsiteY68" fmla="*/ 26448 h 537623"/>
                <a:gd name="connsiteX69" fmla="*/ 1628775 w 1704975"/>
                <a:gd name="connsiteY69" fmla="*/ 23273 h 537623"/>
                <a:gd name="connsiteX70" fmla="*/ 1635125 w 1704975"/>
                <a:gd name="connsiteY70" fmla="*/ 13748 h 537623"/>
                <a:gd name="connsiteX71" fmla="*/ 1704975 w 1704975"/>
                <a:gd name="connsiteY71" fmla="*/ 4223 h 537623"/>
                <a:gd name="connsiteX72" fmla="*/ 1704975 w 1704975"/>
                <a:gd name="connsiteY72" fmla="*/ 4223 h 53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704975" h="537623">
                  <a:moveTo>
                    <a:pt x="0" y="537623"/>
                  </a:moveTo>
                  <a:lnTo>
                    <a:pt x="0" y="537623"/>
                  </a:lnTo>
                  <a:cubicBezTo>
                    <a:pt x="12700" y="531273"/>
                    <a:pt x="24698" y="523264"/>
                    <a:pt x="38100" y="518573"/>
                  </a:cubicBezTo>
                  <a:cubicBezTo>
                    <a:pt x="46154" y="515754"/>
                    <a:pt x="55157" y="517186"/>
                    <a:pt x="63500" y="515398"/>
                  </a:cubicBezTo>
                  <a:cubicBezTo>
                    <a:pt x="70045" y="513996"/>
                    <a:pt x="75986" y="510361"/>
                    <a:pt x="82550" y="509048"/>
                  </a:cubicBezTo>
                  <a:cubicBezTo>
                    <a:pt x="93133" y="506931"/>
                    <a:pt x="104061" y="506111"/>
                    <a:pt x="114300" y="502698"/>
                  </a:cubicBezTo>
                  <a:cubicBezTo>
                    <a:pt x="154436" y="489319"/>
                    <a:pt x="90266" y="511637"/>
                    <a:pt x="133350" y="493173"/>
                  </a:cubicBezTo>
                  <a:cubicBezTo>
                    <a:pt x="137361" y="491454"/>
                    <a:pt x="141817" y="491056"/>
                    <a:pt x="146050" y="489998"/>
                  </a:cubicBezTo>
                  <a:cubicBezTo>
                    <a:pt x="151955" y="486061"/>
                    <a:pt x="164845" y="475054"/>
                    <a:pt x="174625" y="474123"/>
                  </a:cubicBezTo>
                  <a:cubicBezTo>
                    <a:pt x="193618" y="472314"/>
                    <a:pt x="212725" y="472006"/>
                    <a:pt x="231775" y="470948"/>
                  </a:cubicBezTo>
                  <a:lnTo>
                    <a:pt x="250825" y="458248"/>
                  </a:lnTo>
                  <a:lnTo>
                    <a:pt x="260350" y="451898"/>
                  </a:lnTo>
                  <a:cubicBezTo>
                    <a:pt x="278548" y="424601"/>
                    <a:pt x="254317" y="456725"/>
                    <a:pt x="276225" y="439198"/>
                  </a:cubicBezTo>
                  <a:cubicBezTo>
                    <a:pt x="292663" y="426047"/>
                    <a:pt x="270937" y="432241"/>
                    <a:pt x="292100" y="420148"/>
                  </a:cubicBezTo>
                  <a:cubicBezTo>
                    <a:pt x="295889" y="417983"/>
                    <a:pt x="300454" y="417368"/>
                    <a:pt x="304800" y="416973"/>
                  </a:cubicBezTo>
                  <a:cubicBezTo>
                    <a:pt x="323801" y="415246"/>
                    <a:pt x="342900" y="414856"/>
                    <a:pt x="361950" y="413798"/>
                  </a:cubicBezTo>
                  <a:cubicBezTo>
                    <a:pt x="365125" y="411681"/>
                    <a:pt x="367988" y="408998"/>
                    <a:pt x="371475" y="407448"/>
                  </a:cubicBezTo>
                  <a:cubicBezTo>
                    <a:pt x="377592" y="404730"/>
                    <a:pt x="390525" y="401098"/>
                    <a:pt x="390525" y="401098"/>
                  </a:cubicBezTo>
                  <a:cubicBezTo>
                    <a:pt x="392642" y="396865"/>
                    <a:pt x="393845" y="392034"/>
                    <a:pt x="396875" y="388398"/>
                  </a:cubicBezTo>
                  <a:cubicBezTo>
                    <a:pt x="399318" y="385467"/>
                    <a:pt x="402913" y="383598"/>
                    <a:pt x="406400" y="382048"/>
                  </a:cubicBezTo>
                  <a:cubicBezTo>
                    <a:pt x="427399" y="372715"/>
                    <a:pt x="446215" y="372732"/>
                    <a:pt x="469900" y="369348"/>
                  </a:cubicBezTo>
                  <a:lnTo>
                    <a:pt x="498475" y="359823"/>
                  </a:lnTo>
                  <a:cubicBezTo>
                    <a:pt x="501650" y="358765"/>
                    <a:pt x="504893" y="357891"/>
                    <a:pt x="508000" y="356648"/>
                  </a:cubicBezTo>
                  <a:cubicBezTo>
                    <a:pt x="516387" y="353293"/>
                    <a:pt x="524690" y="349612"/>
                    <a:pt x="533400" y="347123"/>
                  </a:cubicBezTo>
                  <a:cubicBezTo>
                    <a:pt x="549716" y="342461"/>
                    <a:pt x="550886" y="343350"/>
                    <a:pt x="571500" y="340773"/>
                  </a:cubicBezTo>
                  <a:cubicBezTo>
                    <a:pt x="594338" y="333160"/>
                    <a:pt x="565818" y="342396"/>
                    <a:pt x="593725" y="334423"/>
                  </a:cubicBezTo>
                  <a:cubicBezTo>
                    <a:pt x="596943" y="333504"/>
                    <a:pt x="600075" y="332306"/>
                    <a:pt x="603250" y="331248"/>
                  </a:cubicBezTo>
                  <a:cubicBezTo>
                    <a:pt x="605367" y="328073"/>
                    <a:pt x="606495" y="323941"/>
                    <a:pt x="609600" y="321723"/>
                  </a:cubicBezTo>
                  <a:cubicBezTo>
                    <a:pt x="614238" y="318410"/>
                    <a:pt x="620119" y="317321"/>
                    <a:pt x="625475" y="315373"/>
                  </a:cubicBezTo>
                  <a:cubicBezTo>
                    <a:pt x="655445" y="304475"/>
                    <a:pt x="633285" y="312627"/>
                    <a:pt x="660400" y="305848"/>
                  </a:cubicBezTo>
                  <a:cubicBezTo>
                    <a:pt x="663647" y="305036"/>
                    <a:pt x="666707" y="303592"/>
                    <a:pt x="669925" y="302673"/>
                  </a:cubicBezTo>
                  <a:cubicBezTo>
                    <a:pt x="674121" y="301474"/>
                    <a:pt x="678445" y="300752"/>
                    <a:pt x="682625" y="299498"/>
                  </a:cubicBezTo>
                  <a:cubicBezTo>
                    <a:pt x="689036" y="297575"/>
                    <a:pt x="701675" y="293148"/>
                    <a:pt x="701675" y="293148"/>
                  </a:cubicBezTo>
                  <a:cubicBezTo>
                    <a:pt x="710142" y="267748"/>
                    <a:pt x="697442" y="297381"/>
                    <a:pt x="714375" y="280448"/>
                  </a:cubicBezTo>
                  <a:cubicBezTo>
                    <a:pt x="716742" y="278081"/>
                    <a:pt x="714937" y="273014"/>
                    <a:pt x="717550" y="270923"/>
                  </a:cubicBezTo>
                  <a:cubicBezTo>
                    <a:pt x="720957" y="268197"/>
                    <a:pt x="726070" y="269002"/>
                    <a:pt x="730250" y="267748"/>
                  </a:cubicBezTo>
                  <a:cubicBezTo>
                    <a:pt x="768899" y="256153"/>
                    <a:pt x="732728" y="265541"/>
                    <a:pt x="762000" y="258223"/>
                  </a:cubicBezTo>
                  <a:cubicBezTo>
                    <a:pt x="771525" y="251873"/>
                    <a:pt x="772583" y="252931"/>
                    <a:pt x="777875" y="242348"/>
                  </a:cubicBezTo>
                  <a:cubicBezTo>
                    <a:pt x="779372" y="239355"/>
                    <a:pt x="778327" y="234768"/>
                    <a:pt x="781050" y="232823"/>
                  </a:cubicBezTo>
                  <a:lnTo>
                    <a:pt x="809625" y="223298"/>
                  </a:lnTo>
                  <a:lnTo>
                    <a:pt x="819150" y="220123"/>
                  </a:lnTo>
                  <a:lnTo>
                    <a:pt x="828675" y="216948"/>
                  </a:lnTo>
                  <a:lnTo>
                    <a:pt x="828675" y="216948"/>
                  </a:lnTo>
                  <a:cubicBezTo>
                    <a:pt x="837142" y="212715"/>
                    <a:pt x="845149" y="207398"/>
                    <a:pt x="854075" y="204248"/>
                  </a:cubicBezTo>
                  <a:cubicBezTo>
                    <a:pt x="863276" y="201001"/>
                    <a:pt x="873184" y="200265"/>
                    <a:pt x="882650" y="197898"/>
                  </a:cubicBezTo>
                  <a:cubicBezTo>
                    <a:pt x="885897" y="197086"/>
                    <a:pt x="889000" y="195781"/>
                    <a:pt x="892175" y="194723"/>
                  </a:cubicBezTo>
                  <a:cubicBezTo>
                    <a:pt x="902879" y="178666"/>
                    <a:pt x="892714" y="189691"/>
                    <a:pt x="908050" y="182023"/>
                  </a:cubicBezTo>
                  <a:cubicBezTo>
                    <a:pt x="911463" y="180316"/>
                    <a:pt x="914162" y="177380"/>
                    <a:pt x="917575" y="175673"/>
                  </a:cubicBezTo>
                  <a:cubicBezTo>
                    <a:pt x="926010" y="171455"/>
                    <a:pt x="942098" y="170011"/>
                    <a:pt x="949325" y="169323"/>
                  </a:cubicBezTo>
                  <a:cubicBezTo>
                    <a:pt x="964113" y="167915"/>
                    <a:pt x="978958" y="167206"/>
                    <a:pt x="993775" y="166148"/>
                  </a:cubicBezTo>
                  <a:cubicBezTo>
                    <a:pt x="996950" y="164031"/>
                    <a:pt x="999887" y="161505"/>
                    <a:pt x="1003300" y="159798"/>
                  </a:cubicBezTo>
                  <a:cubicBezTo>
                    <a:pt x="1006293" y="158301"/>
                    <a:pt x="1009492" y="156926"/>
                    <a:pt x="1012825" y="156623"/>
                  </a:cubicBezTo>
                  <a:cubicBezTo>
                    <a:pt x="1032878" y="154800"/>
                    <a:pt x="1053042" y="154506"/>
                    <a:pt x="1073150" y="153448"/>
                  </a:cubicBezTo>
                  <a:cubicBezTo>
                    <a:pt x="1076325" y="151331"/>
                    <a:pt x="1079168" y="148601"/>
                    <a:pt x="1082675" y="147098"/>
                  </a:cubicBezTo>
                  <a:cubicBezTo>
                    <a:pt x="1086686" y="145379"/>
                    <a:pt x="1091071" y="144640"/>
                    <a:pt x="1095375" y="143923"/>
                  </a:cubicBezTo>
                  <a:cubicBezTo>
                    <a:pt x="1119013" y="139983"/>
                    <a:pt x="1115613" y="142932"/>
                    <a:pt x="1133475" y="137573"/>
                  </a:cubicBezTo>
                  <a:cubicBezTo>
                    <a:pt x="1152970" y="131724"/>
                    <a:pt x="1148010" y="135738"/>
                    <a:pt x="1155700" y="128048"/>
                  </a:cubicBezTo>
                  <a:lnTo>
                    <a:pt x="1155700" y="128048"/>
                  </a:lnTo>
                  <a:cubicBezTo>
                    <a:pt x="1159933" y="119581"/>
                    <a:pt x="1162487" y="110040"/>
                    <a:pt x="1168400" y="102648"/>
                  </a:cubicBezTo>
                  <a:cubicBezTo>
                    <a:pt x="1175664" y="93569"/>
                    <a:pt x="1204761" y="93669"/>
                    <a:pt x="1209675" y="93123"/>
                  </a:cubicBezTo>
                  <a:cubicBezTo>
                    <a:pt x="1211792" y="89948"/>
                    <a:pt x="1212850" y="85715"/>
                    <a:pt x="1216025" y="83598"/>
                  </a:cubicBezTo>
                  <a:cubicBezTo>
                    <a:pt x="1219656" y="81177"/>
                    <a:pt x="1224400" y="81000"/>
                    <a:pt x="1228725" y="80423"/>
                  </a:cubicBezTo>
                  <a:cubicBezTo>
                    <a:pt x="1240312" y="78878"/>
                    <a:pt x="1251987" y="78043"/>
                    <a:pt x="1263650" y="77248"/>
                  </a:cubicBezTo>
                  <a:cubicBezTo>
                    <a:pt x="1299612" y="74796"/>
                    <a:pt x="1335554" y="70898"/>
                    <a:pt x="1371600" y="70898"/>
                  </a:cubicBezTo>
                  <a:lnTo>
                    <a:pt x="1371600" y="70898"/>
                  </a:lnTo>
                  <a:cubicBezTo>
                    <a:pt x="1419744" y="36509"/>
                    <a:pt x="1365635" y="69096"/>
                    <a:pt x="1460500" y="51848"/>
                  </a:cubicBezTo>
                  <a:cubicBezTo>
                    <a:pt x="1463793" y="51249"/>
                    <a:pt x="1461308" y="44690"/>
                    <a:pt x="1463675" y="42323"/>
                  </a:cubicBezTo>
                  <a:cubicBezTo>
                    <a:pt x="1466042" y="39956"/>
                    <a:pt x="1470025" y="40206"/>
                    <a:pt x="1473200" y="39148"/>
                  </a:cubicBezTo>
                  <a:cubicBezTo>
                    <a:pt x="1498437" y="1292"/>
                    <a:pt x="1474918" y="30968"/>
                    <a:pt x="1581150" y="26448"/>
                  </a:cubicBezTo>
                  <a:cubicBezTo>
                    <a:pt x="1597046" y="25772"/>
                    <a:pt x="1612900" y="24331"/>
                    <a:pt x="1628775" y="23273"/>
                  </a:cubicBezTo>
                  <a:cubicBezTo>
                    <a:pt x="1630892" y="20098"/>
                    <a:pt x="1632682" y="16679"/>
                    <a:pt x="1635125" y="13748"/>
                  </a:cubicBezTo>
                  <a:cubicBezTo>
                    <a:pt x="1654911" y="-9996"/>
                    <a:pt x="1657882" y="4223"/>
                    <a:pt x="1704975" y="4223"/>
                  </a:cubicBezTo>
                  <a:lnTo>
                    <a:pt x="1704975" y="4223"/>
                  </a:lnTo>
                </a:path>
              </a:pathLst>
            </a:custGeom>
            <a:noFill/>
            <a:ln w="25400">
              <a:solidFill>
                <a:schemeClr val="accent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81" name="Freeform 279">
              <a:extLst>
                <a:ext uri="{FF2B5EF4-FFF2-40B4-BE49-F238E27FC236}">
                  <a16:creationId xmlns:a16="http://schemas.microsoft.com/office/drawing/2014/main" id="{F3A59E47-E6E4-4DAB-9B16-65C269528FAB}"/>
                </a:ext>
              </a:extLst>
            </p:cNvPr>
            <p:cNvSpPr/>
            <p:nvPr/>
          </p:nvSpPr>
          <p:spPr>
            <a:xfrm>
              <a:off x="7259287" y="2663893"/>
              <a:ext cx="2321859" cy="520700"/>
            </a:xfrm>
            <a:custGeom>
              <a:avLst/>
              <a:gdLst>
                <a:gd name="connsiteX0" fmla="*/ 0 w 1724025"/>
                <a:gd name="connsiteY0" fmla="*/ 520700 h 520700"/>
                <a:gd name="connsiteX1" fmla="*/ 0 w 1724025"/>
                <a:gd name="connsiteY1" fmla="*/ 520700 h 520700"/>
                <a:gd name="connsiteX2" fmla="*/ 25400 w 1724025"/>
                <a:gd name="connsiteY2" fmla="*/ 511175 h 520700"/>
                <a:gd name="connsiteX3" fmla="*/ 34925 w 1724025"/>
                <a:gd name="connsiteY3" fmla="*/ 508000 h 520700"/>
                <a:gd name="connsiteX4" fmla="*/ 38100 w 1724025"/>
                <a:gd name="connsiteY4" fmla="*/ 498475 h 520700"/>
                <a:gd name="connsiteX5" fmla="*/ 44450 w 1724025"/>
                <a:gd name="connsiteY5" fmla="*/ 492125 h 520700"/>
                <a:gd name="connsiteX6" fmla="*/ 95250 w 1724025"/>
                <a:gd name="connsiteY6" fmla="*/ 488950 h 520700"/>
                <a:gd name="connsiteX7" fmla="*/ 98425 w 1724025"/>
                <a:gd name="connsiteY7" fmla="*/ 460375 h 520700"/>
                <a:gd name="connsiteX8" fmla="*/ 123825 w 1724025"/>
                <a:gd name="connsiteY8" fmla="*/ 444500 h 520700"/>
                <a:gd name="connsiteX9" fmla="*/ 133350 w 1724025"/>
                <a:gd name="connsiteY9" fmla="*/ 441325 h 520700"/>
                <a:gd name="connsiteX10" fmla="*/ 187325 w 1724025"/>
                <a:gd name="connsiteY10" fmla="*/ 438150 h 520700"/>
                <a:gd name="connsiteX11" fmla="*/ 200025 w 1724025"/>
                <a:gd name="connsiteY11" fmla="*/ 419100 h 520700"/>
                <a:gd name="connsiteX12" fmla="*/ 206375 w 1724025"/>
                <a:gd name="connsiteY12" fmla="*/ 409575 h 520700"/>
                <a:gd name="connsiteX13" fmla="*/ 231775 w 1724025"/>
                <a:gd name="connsiteY13" fmla="*/ 403225 h 520700"/>
                <a:gd name="connsiteX14" fmla="*/ 241300 w 1724025"/>
                <a:gd name="connsiteY14" fmla="*/ 387350 h 520700"/>
                <a:gd name="connsiteX15" fmla="*/ 346075 w 1724025"/>
                <a:gd name="connsiteY15" fmla="*/ 387350 h 520700"/>
                <a:gd name="connsiteX16" fmla="*/ 349250 w 1724025"/>
                <a:gd name="connsiteY16" fmla="*/ 381000 h 520700"/>
                <a:gd name="connsiteX17" fmla="*/ 349250 w 1724025"/>
                <a:gd name="connsiteY17" fmla="*/ 381000 h 520700"/>
                <a:gd name="connsiteX18" fmla="*/ 349250 w 1724025"/>
                <a:gd name="connsiteY18" fmla="*/ 381000 h 520700"/>
                <a:gd name="connsiteX19" fmla="*/ 352425 w 1724025"/>
                <a:gd name="connsiteY19" fmla="*/ 377825 h 520700"/>
                <a:gd name="connsiteX20" fmla="*/ 501650 w 1724025"/>
                <a:gd name="connsiteY20" fmla="*/ 371475 h 520700"/>
                <a:gd name="connsiteX21" fmla="*/ 514350 w 1724025"/>
                <a:gd name="connsiteY21" fmla="*/ 346075 h 520700"/>
                <a:gd name="connsiteX22" fmla="*/ 517525 w 1724025"/>
                <a:gd name="connsiteY22" fmla="*/ 336550 h 520700"/>
                <a:gd name="connsiteX23" fmla="*/ 527050 w 1724025"/>
                <a:gd name="connsiteY23" fmla="*/ 333375 h 520700"/>
                <a:gd name="connsiteX24" fmla="*/ 539750 w 1724025"/>
                <a:gd name="connsiteY24" fmla="*/ 320675 h 520700"/>
                <a:gd name="connsiteX25" fmla="*/ 552450 w 1724025"/>
                <a:gd name="connsiteY25" fmla="*/ 307975 h 520700"/>
                <a:gd name="connsiteX26" fmla="*/ 568325 w 1724025"/>
                <a:gd name="connsiteY26" fmla="*/ 279400 h 520700"/>
                <a:gd name="connsiteX27" fmla="*/ 590550 w 1724025"/>
                <a:gd name="connsiteY27" fmla="*/ 276225 h 520700"/>
                <a:gd name="connsiteX28" fmla="*/ 596900 w 1724025"/>
                <a:gd name="connsiteY28" fmla="*/ 257175 h 520700"/>
                <a:gd name="connsiteX29" fmla="*/ 600075 w 1724025"/>
                <a:gd name="connsiteY29" fmla="*/ 247650 h 520700"/>
                <a:gd name="connsiteX30" fmla="*/ 603250 w 1724025"/>
                <a:gd name="connsiteY30" fmla="*/ 231775 h 520700"/>
                <a:gd name="connsiteX31" fmla="*/ 612775 w 1724025"/>
                <a:gd name="connsiteY31" fmla="*/ 228600 h 520700"/>
                <a:gd name="connsiteX32" fmla="*/ 654050 w 1724025"/>
                <a:gd name="connsiteY32" fmla="*/ 225425 h 520700"/>
                <a:gd name="connsiteX33" fmla="*/ 657225 w 1724025"/>
                <a:gd name="connsiteY33" fmla="*/ 212725 h 520700"/>
                <a:gd name="connsiteX34" fmla="*/ 669925 w 1724025"/>
                <a:gd name="connsiteY34" fmla="*/ 209550 h 520700"/>
                <a:gd name="connsiteX35" fmla="*/ 695325 w 1724025"/>
                <a:gd name="connsiteY35" fmla="*/ 206375 h 520700"/>
                <a:gd name="connsiteX36" fmla="*/ 695325 w 1724025"/>
                <a:gd name="connsiteY36" fmla="*/ 196850 h 520700"/>
                <a:gd name="connsiteX37" fmla="*/ 847725 w 1724025"/>
                <a:gd name="connsiteY37" fmla="*/ 196850 h 520700"/>
                <a:gd name="connsiteX38" fmla="*/ 847725 w 1724025"/>
                <a:gd name="connsiteY38" fmla="*/ 196850 h 520700"/>
                <a:gd name="connsiteX39" fmla="*/ 860425 w 1724025"/>
                <a:gd name="connsiteY39" fmla="*/ 171450 h 520700"/>
                <a:gd name="connsiteX40" fmla="*/ 863600 w 1724025"/>
                <a:gd name="connsiteY40" fmla="*/ 161925 h 520700"/>
                <a:gd name="connsiteX41" fmla="*/ 1041400 w 1724025"/>
                <a:gd name="connsiteY41" fmla="*/ 158750 h 520700"/>
                <a:gd name="connsiteX42" fmla="*/ 1041400 w 1724025"/>
                <a:gd name="connsiteY42" fmla="*/ 130175 h 520700"/>
                <a:gd name="connsiteX43" fmla="*/ 1231900 w 1724025"/>
                <a:gd name="connsiteY43" fmla="*/ 130175 h 520700"/>
                <a:gd name="connsiteX44" fmla="*/ 1231900 w 1724025"/>
                <a:gd name="connsiteY44" fmla="*/ 98425 h 520700"/>
                <a:gd name="connsiteX45" fmla="*/ 1260475 w 1724025"/>
                <a:gd name="connsiteY45" fmla="*/ 98425 h 520700"/>
                <a:gd name="connsiteX46" fmla="*/ 1260475 w 1724025"/>
                <a:gd name="connsiteY46" fmla="*/ 66675 h 520700"/>
                <a:gd name="connsiteX47" fmla="*/ 1295400 w 1724025"/>
                <a:gd name="connsiteY47" fmla="*/ 66675 h 520700"/>
                <a:gd name="connsiteX48" fmla="*/ 1295400 w 1724025"/>
                <a:gd name="connsiteY48" fmla="*/ 38100 h 520700"/>
                <a:gd name="connsiteX49" fmla="*/ 1409700 w 1724025"/>
                <a:gd name="connsiteY49" fmla="*/ 38100 h 520700"/>
                <a:gd name="connsiteX50" fmla="*/ 1409700 w 1724025"/>
                <a:gd name="connsiteY50" fmla="*/ 0 h 520700"/>
                <a:gd name="connsiteX51" fmla="*/ 1724025 w 1724025"/>
                <a:gd name="connsiteY51" fmla="*/ 0 h 52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24025" h="520700">
                  <a:moveTo>
                    <a:pt x="0" y="520700"/>
                  </a:moveTo>
                  <a:lnTo>
                    <a:pt x="0" y="520700"/>
                  </a:lnTo>
                  <a:lnTo>
                    <a:pt x="25400" y="511175"/>
                  </a:lnTo>
                  <a:cubicBezTo>
                    <a:pt x="28545" y="510031"/>
                    <a:pt x="32558" y="510367"/>
                    <a:pt x="34925" y="508000"/>
                  </a:cubicBezTo>
                  <a:cubicBezTo>
                    <a:pt x="37292" y="505633"/>
                    <a:pt x="36378" y="501345"/>
                    <a:pt x="38100" y="498475"/>
                  </a:cubicBezTo>
                  <a:cubicBezTo>
                    <a:pt x="39640" y="495908"/>
                    <a:pt x="42333" y="494242"/>
                    <a:pt x="44450" y="492125"/>
                  </a:cubicBezTo>
                  <a:lnTo>
                    <a:pt x="95250" y="488950"/>
                  </a:lnTo>
                  <a:lnTo>
                    <a:pt x="98425" y="460375"/>
                  </a:lnTo>
                  <a:cubicBezTo>
                    <a:pt x="106892" y="455083"/>
                    <a:pt x="115060" y="449281"/>
                    <a:pt x="123825" y="444500"/>
                  </a:cubicBezTo>
                  <a:cubicBezTo>
                    <a:pt x="126763" y="442897"/>
                    <a:pt x="130020" y="441658"/>
                    <a:pt x="133350" y="441325"/>
                  </a:cubicBezTo>
                  <a:cubicBezTo>
                    <a:pt x="151283" y="439532"/>
                    <a:pt x="169333" y="439208"/>
                    <a:pt x="187325" y="438150"/>
                  </a:cubicBezTo>
                  <a:cubicBezTo>
                    <a:pt x="193097" y="415062"/>
                    <a:pt x="185407" y="433718"/>
                    <a:pt x="200025" y="419100"/>
                  </a:cubicBezTo>
                  <a:cubicBezTo>
                    <a:pt x="202723" y="416402"/>
                    <a:pt x="203395" y="411959"/>
                    <a:pt x="206375" y="409575"/>
                  </a:cubicBezTo>
                  <a:cubicBezTo>
                    <a:pt x="209629" y="406972"/>
                    <a:pt x="230984" y="403383"/>
                    <a:pt x="231775" y="403225"/>
                  </a:cubicBezTo>
                  <a:cubicBezTo>
                    <a:pt x="239438" y="391731"/>
                    <a:pt x="236418" y="397113"/>
                    <a:pt x="241300" y="387350"/>
                  </a:cubicBezTo>
                  <a:lnTo>
                    <a:pt x="346075" y="387350"/>
                  </a:lnTo>
                  <a:lnTo>
                    <a:pt x="349250" y="381000"/>
                  </a:lnTo>
                  <a:lnTo>
                    <a:pt x="349250" y="381000"/>
                  </a:lnTo>
                  <a:lnTo>
                    <a:pt x="349250" y="381000"/>
                  </a:lnTo>
                  <a:lnTo>
                    <a:pt x="352425" y="377825"/>
                  </a:lnTo>
                  <a:lnTo>
                    <a:pt x="501650" y="371475"/>
                  </a:lnTo>
                  <a:cubicBezTo>
                    <a:pt x="505883" y="363008"/>
                    <a:pt x="510433" y="354693"/>
                    <a:pt x="514350" y="346075"/>
                  </a:cubicBezTo>
                  <a:cubicBezTo>
                    <a:pt x="515735" y="343028"/>
                    <a:pt x="515158" y="338917"/>
                    <a:pt x="517525" y="336550"/>
                  </a:cubicBezTo>
                  <a:cubicBezTo>
                    <a:pt x="519892" y="334183"/>
                    <a:pt x="523875" y="334433"/>
                    <a:pt x="527050" y="333375"/>
                  </a:cubicBezTo>
                  <a:cubicBezTo>
                    <a:pt x="535517" y="307975"/>
                    <a:pt x="522817" y="337608"/>
                    <a:pt x="539750" y="320675"/>
                  </a:cubicBezTo>
                  <a:cubicBezTo>
                    <a:pt x="556683" y="303742"/>
                    <a:pt x="527050" y="316442"/>
                    <a:pt x="552450" y="307975"/>
                  </a:cubicBezTo>
                  <a:cubicBezTo>
                    <a:pt x="555315" y="299380"/>
                    <a:pt x="557357" y="283787"/>
                    <a:pt x="568325" y="279400"/>
                  </a:cubicBezTo>
                  <a:cubicBezTo>
                    <a:pt x="575273" y="276621"/>
                    <a:pt x="583142" y="277283"/>
                    <a:pt x="590550" y="276225"/>
                  </a:cubicBezTo>
                  <a:lnTo>
                    <a:pt x="596900" y="257175"/>
                  </a:lnTo>
                  <a:cubicBezTo>
                    <a:pt x="597958" y="254000"/>
                    <a:pt x="599419" y="250932"/>
                    <a:pt x="600075" y="247650"/>
                  </a:cubicBezTo>
                  <a:cubicBezTo>
                    <a:pt x="601133" y="242358"/>
                    <a:pt x="600257" y="236265"/>
                    <a:pt x="603250" y="231775"/>
                  </a:cubicBezTo>
                  <a:cubicBezTo>
                    <a:pt x="605106" y="228990"/>
                    <a:pt x="609454" y="229015"/>
                    <a:pt x="612775" y="228600"/>
                  </a:cubicBezTo>
                  <a:cubicBezTo>
                    <a:pt x="626467" y="226888"/>
                    <a:pt x="640292" y="226483"/>
                    <a:pt x="654050" y="225425"/>
                  </a:cubicBezTo>
                  <a:cubicBezTo>
                    <a:pt x="655108" y="221192"/>
                    <a:pt x="654139" y="215811"/>
                    <a:pt x="657225" y="212725"/>
                  </a:cubicBezTo>
                  <a:cubicBezTo>
                    <a:pt x="660311" y="209639"/>
                    <a:pt x="665621" y="210267"/>
                    <a:pt x="669925" y="209550"/>
                  </a:cubicBezTo>
                  <a:cubicBezTo>
                    <a:pt x="678341" y="208147"/>
                    <a:pt x="687693" y="210191"/>
                    <a:pt x="695325" y="206375"/>
                  </a:cubicBezTo>
                  <a:cubicBezTo>
                    <a:pt x="698165" y="204955"/>
                    <a:pt x="695325" y="200025"/>
                    <a:pt x="695325" y="196850"/>
                  </a:cubicBezTo>
                  <a:lnTo>
                    <a:pt x="847725" y="196850"/>
                  </a:lnTo>
                  <a:lnTo>
                    <a:pt x="847725" y="196850"/>
                  </a:lnTo>
                  <a:cubicBezTo>
                    <a:pt x="851958" y="188383"/>
                    <a:pt x="856508" y="180068"/>
                    <a:pt x="860425" y="171450"/>
                  </a:cubicBezTo>
                  <a:cubicBezTo>
                    <a:pt x="861810" y="168403"/>
                    <a:pt x="863600" y="161925"/>
                    <a:pt x="863600" y="161925"/>
                  </a:cubicBezTo>
                  <a:lnTo>
                    <a:pt x="1041400" y="158750"/>
                  </a:lnTo>
                  <a:lnTo>
                    <a:pt x="1041400" y="130175"/>
                  </a:lnTo>
                  <a:lnTo>
                    <a:pt x="1231900" y="130175"/>
                  </a:lnTo>
                  <a:lnTo>
                    <a:pt x="1231900" y="98425"/>
                  </a:lnTo>
                  <a:lnTo>
                    <a:pt x="1260475" y="98425"/>
                  </a:lnTo>
                  <a:lnTo>
                    <a:pt x="1260475" y="66675"/>
                  </a:lnTo>
                  <a:lnTo>
                    <a:pt x="1295400" y="66675"/>
                  </a:lnTo>
                  <a:lnTo>
                    <a:pt x="1295400" y="38100"/>
                  </a:lnTo>
                  <a:lnTo>
                    <a:pt x="1409700" y="38100"/>
                  </a:lnTo>
                  <a:lnTo>
                    <a:pt x="1409700" y="0"/>
                  </a:lnTo>
                  <a:lnTo>
                    <a:pt x="1724025" y="0"/>
                  </a:lnTo>
                </a:path>
              </a:pathLst>
            </a:custGeom>
            <a:noFill/>
            <a:ln w="25400">
              <a:solidFill>
                <a:schemeClr val="accent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82" name="Freeform 280">
              <a:extLst>
                <a:ext uri="{FF2B5EF4-FFF2-40B4-BE49-F238E27FC236}">
                  <a16:creationId xmlns:a16="http://schemas.microsoft.com/office/drawing/2014/main" id="{280152AC-90F8-4B96-9C11-7F7E8FC9D595}"/>
                </a:ext>
              </a:extLst>
            </p:cNvPr>
            <p:cNvSpPr/>
            <p:nvPr/>
          </p:nvSpPr>
          <p:spPr>
            <a:xfrm>
              <a:off x="1050669" y="5124063"/>
              <a:ext cx="2313307" cy="352714"/>
            </a:xfrm>
            <a:custGeom>
              <a:avLst/>
              <a:gdLst>
                <a:gd name="connsiteX0" fmla="*/ 0 w 1717675"/>
                <a:gd name="connsiteY0" fmla="*/ 352714 h 352714"/>
                <a:gd name="connsiteX1" fmla="*/ 0 w 1717675"/>
                <a:gd name="connsiteY1" fmla="*/ 352714 h 352714"/>
                <a:gd name="connsiteX2" fmla="*/ 82550 w 1717675"/>
                <a:gd name="connsiteY2" fmla="*/ 343189 h 352714"/>
                <a:gd name="connsiteX3" fmla="*/ 92075 w 1717675"/>
                <a:gd name="connsiteY3" fmla="*/ 340014 h 352714"/>
                <a:gd name="connsiteX4" fmla="*/ 117475 w 1717675"/>
                <a:gd name="connsiteY4" fmla="*/ 333664 h 352714"/>
                <a:gd name="connsiteX5" fmla="*/ 123825 w 1717675"/>
                <a:gd name="connsiteY5" fmla="*/ 324139 h 352714"/>
                <a:gd name="connsiteX6" fmla="*/ 133350 w 1717675"/>
                <a:gd name="connsiteY6" fmla="*/ 317789 h 352714"/>
                <a:gd name="connsiteX7" fmla="*/ 234950 w 1717675"/>
                <a:gd name="connsiteY7" fmla="*/ 308264 h 352714"/>
                <a:gd name="connsiteX8" fmla="*/ 244475 w 1717675"/>
                <a:gd name="connsiteY8" fmla="*/ 301914 h 352714"/>
                <a:gd name="connsiteX9" fmla="*/ 257175 w 1717675"/>
                <a:gd name="connsiteY9" fmla="*/ 292389 h 352714"/>
                <a:gd name="connsiteX10" fmla="*/ 269875 w 1717675"/>
                <a:gd name="connsiteY10" fmla="*/ 289214 h 352714"/>
                <a:gd name="connsiteX11" fmla="*/ 279400 w 1717675"/>
                <a:gd name="connsiteY11" fmla="*/ 282864 h 352714"/>
                <a:gd name="connsiteX12" fmla="*/ 346075 w 1717675"/>
                <a:gd name="connsiteY12" fmla="*/ 276514 h 352714"/>
                <a:gd name="connsiteX13" fmla="*/ 365125 w 1717675"/>
                <a:gd name="connsiteY13" fmla="*/ 270164 h 352714"/>
                <a:gd name="connsiteX14" fmla="*/ 393700 w 1717675"/>
                <a:gd name="connsiteY14" fmla="*/ 257464 h 352714"/>
                <a:gd name="connsiteX15" fmla="*/ 438150 w 1717675"/>
                <a:gd name="connsiteY15" fmla="*/ 254289 h 352714"/>
                <a:gd name="connsiteX16" fmla="*/ 457200 w 1717675"/>
                <a:gd name="connsiteY16" fmla="*/ 251114 h 352714"/>
                <a:gd name="connsiteX17" fmla="*/ 466725 w 1717675"/>
                <a:gd name="connsiteY17" fmla="*/ 247939 h 352714"/>
                <a:gd name="connsiteX18" fmla="*/ 520700 w 1717675"/>
                <a:gd name="connsiteY18" fmla="*/ 241589 h 352714"/>
                <a:gd name="connsiteX19" fmla="*/ 542925 w 1717675"/>
                <a:gd name="connsiteY19" fmla="*/ 235239 h 352714"/>
                <a:gd name="connsiteX20" fmla="*/ 552450 w 1717675"/>
                <a:gd name="connsiteY20" fmla="*/ 232064 h 352714"/>
                <a:gd name="connsiteX21" fmla="*/ 581025 w 1717675"/>
                <a:gd name="connsiteY21" fmla="*/ 225714 h 352714"/>
                <a:gd name="connsiteX22" fmla="*/ 609600 w 1717675"/>
                <a:gd name="connsiteY22" fmla="*/ 213014 h 352714"/>
                <a:gd name="connsiteX23" fmla="*/ 619125 w 1717675"/>
                <a:gd name="connsiteY23" fmla="*/ 209839 h 352714"/>
                <a:gd name="connsiteX24" fmla="*/ 625475 w 1717675"/>
                <a:gd name="connsiteY24" fmla="*/ 206664 h 352714"/>
                <a:gd name="connsiteX25" fmla="*/ 695325 w 1717675"/>
                <a:gd name="connsiteY25" fmla="*/ 190789 h 352714"/>
                <a:gd name="connsiteX26" fmla="*/ 749300 w 1717675"/>
                <a:gd name="connsiteY26" fmla="*/ 184439 h 352714"/>
                <a:gd name="connsiteX27" fmla="*/ 781050 w 1717675"/>
                <a:gd name="connsiteY27" fmla="*/ 178089 h 352714"/>
                <a:gd name="connsiteX28" fmla="*/ 800100 w 1717675"/>
                <a:gd name="connsiteY28" fmla="*/ 174914 h 352714"/>
                <a:gd name="connsiteX29" fmla="*/ 822325 w 1717675"/>
                <a:gd name="connsiteY29" fmla="*/ 168564 h 352714"/>
                <a:gd name="connsiteX30" fmla="*/ 838200 w 1717675"/>
                <a:gd name="connsiteY30" fmla="*/ 165389 h 352714"/>
                <a:gd name="connsiteX31" fmla="*/ 854075 w 1717675"/>
                <a:gd name="connsiteY31" fmla="*/ 159039 h 352714"/>
                <a:gd name="connsiteX32" fmla="*/ 885825 w 1717675"/>
                <a:gd name="connsiteY32" fmla="*/ 152689 h 352714"/>
                <a:gd name="connsiteX33" fmla="*/ 895350 w 1717675"/>
                <a:gd name="connsiteY33" fmla="*/ 149514 h 352714"/>
                <a:gd name="connsiteX34" fmla="*/ 920750 w 1717675"/>
                <a:gd name="connsiteY34" fmla="*/ 136814 h 352714"/>
                <a:gd name="connsiteX35" fmla="*/ 977900 w 1717675"/>
                <a:gd name="connsiteY35" fmla="*/ 127289 h 352714"/>
                <a:gd name="connsiteX36" fmla="*/ 993775 w 1717675"/>
                <a:gd name="connsiteY36" fmla="*/ 120939 h 352714"/>
                <a:gd name="connsiteX37" fmla="*/ 1108075 w 1717675"/>
                <a:gd name="connsiteY37" fmla="*/ 111414 h 352714"/>
                <a:gd name="connsiteX38" fmla="*/ 1171575 w 1717675"/>
                <a:gd name="connsiteY38" fmla="*/ 101889 h 352714"/>
                <a:gd name="connsiteX39" fmla="*/ 1184275 w 1717675"/>
                <a:gd name="connsiteY39" fmla="*/ 95539 h 352714"/>
                <a:gd name="connsiteX40" fmla="*/ 1193800 w 1717675"/>
                <a:gd name="connsiteY40" fmla="*/ 89189 h 352714"/>
                <a:gd name="connsiteX41" fmla="*/ 1203325 w 1717675"/>
                <a:gd name="connsiteY41" fmla="*/ 86014 h 352714"/>
                <a:gd name="connsiteX42" fmla="*/ 1216025 w 1717675"/>
                <a:gd name="connsiteY42" fmla="*/ 79664 h 352714"/>
                <a:gd name="connsiteX43" fmla="*/ 1235075 w 1717675"/>
                <a:gd name="connsiteY43" fmla="*/ 76489 h 352714"/>
                <a:gd name="connsiteX44" fmla="*/ 1266825 w 1717675"/>
                <a:gd name="connsiteY44" fmla="*/ 70139 h 352714"/>
                <a:gd name="connsiteX45" fmla="*/ 1336675 w 1717675"/>
                <a:gd name="connsiteY45" fmla="*/ 63789 h 352714"/>
                <a:gd name="connsiteX46" fmla="*/ 1403350 w 1717675"/>
                <a:gd name="connsiteY46" fmla="*/ 57439 h 352714"/>
                <a:gd name="connsiteX47" fmla="*/ 1412875 w 1717675"/>
                <a:gd name="connsiteY47" fmla="*/ 54264 h 352714"/>
                <a:gd name="connsiteX48" fmla="*/ 1485900 w 1717675"/>
                <a:gd name="connsiteY48" fmla="*/ 47914 h 352714"/>
                <a:gd name="connsiteX49" fmla="*/ 1511300 w 1717675"/>
                <a:gd name="connsiteY49" fmla="*/ 35214 h 352714"/>
                <a:gd name="connsiteX50" fmla="*/ 1562100 w 1717675"/>
                <a:gd name="connsiteY50" fmla="*/ 28864 h 352714"/>
                <a:gd name="connsiteX51" fmla="*/ 1577975 w 1717675"/>
                <a:gd name="connsiteY51" fmla="*/ 16164 h 352714"/>
                <a:gd name="connsiteX52" fmla="*/ 1587500 w 1717675"/>
                <a:gd name="connsiteY52" fmla="*/ 12989 h 352714"/>
                <a:gd name="connsiteX53" fmla="*/ 1625600 w 1717675"/>
                <a:gd name="connsiteY53" fmla="*/ 6639 h 352714"/>
                <a:gd name="connsiteX54" fmla="*/ 1635125 w 1717675"/>
                <a:gd name="connsiteY54" fmla="*/ 9814 h 352714"/>
                <a:gd name="connsiteX55" fmla="*/ 1717675 w 1717675"/>
                <a:gd name="connsiteY55" fmla="*/ 9814 h 352714"/>
                <a:gd name="connsiteX56" fmla="*/ 1717675 w 1717675"/>
                <a:gd name="connsiteY56" fmla="*/ 9814 h 35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17675" h="352714">
                  <a:moveTo>
                    <a:pt x="0" y="352714"/>
                  </a:moveTo>
                  <a:lnTo>
                    <a:pt x="0" y="352714"/>
                  </a:lnTo>
                  <a:cubicBezTo>
                    <a:pt x="27517" y="349539"/>
                    <a:pt x="55111" y="346974"/>
                    <a:pt x="82550" y="343189"/>
                  </a:cubicBezTo>
                  <a:cubicBezTo>
                    <a:pt x="85865" y="342732"/>
                    <a:pt x="88828" y="340826"/>
                    <a:pt x="92075" y="340014"/>
                  </a:cubicBezTo>
                  <a:lnTo>
                    <a:pt x="117475" y="333664"/>
                  </a:lnTo>
                  <a:cubicBezTo>
                    <a:pt x="119592" y="330489"/>
                    <a:pt x="121127" y="326837"/>
                    <a:pt x="123825" y="324139"/>
                  </a:cubicBezTo>
                  <a:cubicBezTo>
                    <a:pt x="126523" y="321441"/>
                    <a:pt x="129863" y="319339"/>
                    <a:pt x="133350" y="317789"/>
                  </a:cubicBezTo>
                  <a:cubicBezTo>
                    <a:pt x="166161" y="303207"/>
                    <a:pt x="196574" y="309740"/>
                    <a:pt x="234950" y="308264"/>
                  </a:cubicBezTo>
                  <a:cubicBezTo>
                    <a:pt x="238125" y="306147"/>
                    <a:pt x="241370" y="304132"/>
                    <a:pt x="244475" y="301914"/>
                  </a:cubicBezTo>
                  <a:cubicBezTo>
                    <a:pt x="248781" y="298838"/>
                    <a:pt x="252442" y="294756"/>
                    <a:pt x="257175" y="292389"/>
                  </a:cubicBezTo>
                  <a:cubicBezTo>
                    <a:pt x="261078" y="290438"/>
                    <a:pt x="265642" y="290272"/>
                    <a:pt x="269875" y="289214"/>
                  </a:cubicBezTo>
                  <a:cubicBezTo>
                    <a:pt x="273050" y="287097"/>
                    <a:pt x="275987" y="284571"/>
                    <a:pt x="279400" y="282864"/>
                  </a:cubicBezTo>
                  <a:cubicBezTo>
                    <a:pt x="296666" y="274231"/>
                    <a:pt x="344642" y="276594"/>
                    <a:pt x="346075" y="276514"/>
                  </a:cubicBezTo>
                  <a:cubicBezTo>
                    <a:pt x="352425" y="274397"/>
                    <a:pt x="359556" y="273877"/>
                    <a:pt x="365125" y="270164"/>
                  </a:cubicBezTo>
                  <a:cubicBezTo>
                    <a:pt x="374533" y="263892"/>
                    <a:pt x="381005" y="258371"/>
                    <a:pt x="393700" y="257464"/>
                  </a:cubicBezTo>
                  <a:lnTo>
                    <a:pt x="438150" y="254289"/>
                  </a:lnTo>
                  <a:cubicBezTo>
                    <a:pt x="444500" y="253231"/>
                    <a:pt x="450916" y="252511"/>
                    <a:pt x="457200" y="251114"/>
                  </a:cubicBezTo>
                  <a:cubicBezTo>
                    <a:pt x="460467" y="250388"/>
                    <a:pt x="463458" y="248665"/>
                    <a:pt x="466725" y="247939"/>
                  </a:cubicBezTo>
                  <a:cubicBezTo>
                    <a:pt x="484368" y="244018"/>
                    <a:pt x="502857" y="243211"/>
                    <a:pt x="520700" y="241589"/>
                  </a:cubicBezTo>
                  <a:cubicBezTo>
                    <a:pt x="543538" y="233976"/>
                    <a:pt x="515018" y="243212"/>
                    <a:pt x="542925" y="235239"/>
                  </a:cubicBezTo>
                  <a:cubicBezTo>
                    <a:pt x="546143" y="234320"/>
                    <a:pt x="549203" y="232876"/>
                    <a:pt x="552450" y="232064"/>
                  </a:cubicBezTo>
                  <a:cubicBezTo>
                    <a:pt x="561916" y="229697"/>
                    <a:pt x="571597" y="228228"/>
                    <a:pt x="581025" y="225714"/>
                  </a:cubicBezTo>
                  <a:cubicBezTo>
                    <a:pt x="616130" y="216353"/>
                    <a:pt x="587417" y="224106"/>
                    <a:pt x="609600" y="213014"/>
                  </a:cubicBezTo>
                  <a:cubicBezTo>
                    <a:pt x="612593" y="211517"/>
                    <a:pt x="616018" y="211082"/>
                    <a:pt x="619125" y="209839"/>
                  </a:cubicBezTo>
                  <a:cubicBezTo>
                    <a:pt x="621322" y="208960"/>
                    <a:pt x="623358" y="207722"/>
                    <a:pt x="625475" y="206664"/>
                  </a:cubicBezTo>
                  <a:lnTo>
                    <a:pt x="695325" y="190789"/>
                  </a:lnTo>
                  <a:lnTo>
                    <a:pt x="749300" y="184439"/>
                  </a:lnTo>
                  <a:cubicBezTo>
                    <a:pt x="787379" y="178999"/>
                    <a:pt x="752123" y="183874"/>
                    <a:pt x="781050" y="178089"/>
                  </a:cubicBezTo>
                  <a:cubicBezTo>
                    <a:pt x="787363" y="176826"/>
                    <a:pt x="793787" y="176177"/>
                    <a:pt x="800100" y="174914"/>
                  </a:cubicBezTo>
                  <a:cubicBezTo>
                    <a:pt x="829794" y="168975"/>
                    <a:pt x="798116" y="174616"/>
                    <a:pt x="822325" y="168564"/>
                  </a:cubicBezTo>
                  <a:cubicBezTo>
                    <a:pt x="827560" y="167255"/>
                    <a:pt x="833031" y="166940"/>
                    <a:pt x="838200" y="165389"/>
                  </a:cubicBezTo>
                  <a:cubicBezTo>
                    <a:pt x="843659" y="163751"/>
                    <a:pt x="848568" y="160507"/>
                    <a:pt x="854075" y="159039"/>
                  </a:cubicBezTo>
                  <a:cubicBezTo>
                    <a:pt x="864504" y="156258"/>
                    <a:pt x="875586" y="156102"/>
                    <a:pt x="885825" y="152689"/>
                  </a:cubicBezTo>
                  <a:cubicBezTo>
                    <a:pt x="889000" y="151631"/>
                    <a:pt x="892357" y="151011"/>
                    <a:pt x="895350" y="149514"/>
                  </a:cubicBezTo>
                  <a:cubicBezTo>
                    <a:pt x="915741" y="139318"/>
                    <a:pt x="892185" y="145603"/>
                    <a:pt x="920750" y="136814"/>
                  </a:cubicBezTo>
                  <a:cubicBezTo>
                    <a:pt x="946547" y="128877"/>
                    <a:pt x="949558" y="130123"/>
                    <a:pt x="977900" y="127289"/>
                  </a:cubicBezTo>
                  <a:cubicBezTo>
                    <a:pt x="983192" y="125172"/>
                    <a:pt x="988439" y="122940"/>
                    <a:pt x="993775" y="120939"/>
                  </a:cubicBezTo>
                  <a:cubicBezTo>
                    <a:pt x="1030832" y="107043"/>
                    <a:pt x="1059148" y="114379"/>
                    <a:pt x="1108075" y="111414"/>
                  </a:cubicBezTo>
                  <a:cubicBezTo>
                    <a:pt x="1141217" y="100367"/>
                    <a:pt x="1120449" y="105541"/>
                    <a:pt x="1171575" y="101889"/>
                  </a:cubicBezTo>
                  <a:cubicBezTo>
                    <a:pt x="1175808" y="99772"/>
                    <a:pt x="1180166" y="97887"/>
                    <a:pt x="1184275" y="95539"/>
                  </a:cubicBezTo>
                  <a:cubicBezTo>
                    <a:pt x="1187588" y="93646"/>
                    <a:pt x="1190387" y="90896"/>
                    <a:pt x="1193800" y="89189"/>
                  </a:cubicBezTo>
                  <a:cubicBezTo>
                    <a:pt x="1196793" y="87692"/>
                    <a:pt x="1200249" y="87332"/>
                    <a:pt x="1203325" y="86014"/>
                  </a:cubicBezTo>
                  <a:cubicBezTo>
                    <a:pt x="1207675" y="84150"/>
                    <a:pt x="1211492" y="81024"/>
                    <a:pt x="1216025" y="79664"/>
                  </a:cubicBezTo>
                  <a:cubicBezTo>
                    <a:pt x="1222191" y="77814"/>
                    <a:pt x="1228762" y="77752"/>
                    <a:pt x="1235075" y="76489"/>
                  </a:cubicBezTo>
                  <a:cubicBezTo>
                    <a:pt x="1254074" y="72689"/>
                    <a:pt x="1243391" y="72650"/>
                    <a:pt x="1266825" y="70139"/>
                  </a:cubicBezTo>
                  <a:cubicBezTo>
                    <a:pt x="1290071" y="67648"/>
                    <a:pt x="1313392" y="65906"/>
                    <a:pt x="1336675" y="63789"/>
                  </a:cubicBezTo>
                  <a:lnTo>
                    <a:pt x="1403350" y="57439"/>
                  </a:lnTo>
                  <a:cubicBezTo>
                    <a:pt x="1406525" y="56381"/>
                    <a:pt x="1409550" y="54648"/>
                    <a:pt x="1412875" y="54264"/>
                  </a:cubicBezTo>
                  <a:cubicBezTo>
                    <a:pt x="1437147" y="51463"/>
                    <a:pt x="1461912" y="52557"/>
                    <a:pt x="1485900" y="47914"/>
                  </a:cubicBezTo>
                  <a:cubicBezTo>
                    <a:pt x="1495194" y="46115"/>
                    <a:pt x="1501892" y="36259"/>
                    <a:pt x="1511300" y="35214"/>
                  </a:cubicBezTo>
                  <a:cubicBezTo>
                    <a:pt x="1547313" y="31213"/>
                    <a:pt x="1530388" y="33394"/>
                    <a:pt x="1562100" y="28864"/>
                  </a:cubicBezTo>
                  <a:cubicBezTo>
                    <a:pt x="1586041" y="20884"/>
                    <a:pt x="1557459" y="32577"/>
                    <a:pt x="1577975" y="16164"/>
                  </a:cubicBezTo>
                  <a:cubicBezTo>
                    <a:pt x="1580588" y="14073"/>
                    <a:pt x="1584207" y="13588"/>
                    <a:pt x="1587500" y="12989"/>
                  </a:cubicBezTo>
                  <a:cubicBezTo>
                    <a:pt x="1642005" y="3079"/>
                    <a:pt x="1591952" y="15051"/>
                    <a:pt x="1625600" y="6639"/>
                  </a:cubicBezTo>
                  <a:cubicBezTo>
                    <a:pt x="1628775" y="7697"/>
                    <a:pt x="1631778" y="9814"/>
                    <a:pt x="1635125" y="9814"/>
                  </a:cubicBezTo>
                  <a:cubicBezTo>
                    <a:pt x="1719230" y="9814"/>
                    <a:pt x="1695593" y="-12268"/>
                    <a:pt x="1717675" y="9814"/>
                  </a:cubicBezTo>
                  <a:lnTo>
                    <a:pt x="1717675" y="9814"/>
                  </a:lnTo>
                </a:path>
              </a:pathLst>
            </a:custGeom>
            <a:noFill/>
            <a:ln w="25400">
              <a:solidFill>
                <a:schemeClr val="accent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83" name="Freeform 282">
              <a:extLst>
                <a:ext uri="{FF2B5EF4-FFF2-40B4-BE49-F238E27FC236}">
                  <a16:creationId xmlns:a16="http://schemas.microsoft.com/office/drawing/2014/main" id="{E55E0043-C1D3-4097-B68B-FE3D1BBB6A25}"/>
                </a:ext>
              </a:extLst>
            </p:cNvPr>
            <p:cNvSpPr/>
            <p:nvPr/>
          </p:nvSpPr>
          <p:spPr>
            <a:xfrm>
              <a:off x="4201189" y="5044977"/>
              <a:ext cx="2317583" cy="438150"/>
            </a:xfrm>
            <a:custGeom>
              <a:avLst/>
              <a:gdLst>
                <a:gd name="connsiteX0" fmla="*/ 3175 w 1720850"/>
                <a:gd name="connsiteY0" fmla="*/ 438150 h 438150"/>
                <a:gd name="connsiteX1" fmla="*/ 0 w 1720850"/>
                <a:gd name="connsiteY1" fmla="*/ 393700 h 438150"/>
                <a:gd name="connsiteX2" fmla="*/ 34925 w 1720850"/>
                <a:gd name="connsiteY2" fmla="*/ 393700 h 438150"/>
                <a:gd name="connsiteX3" fmla="*/ 34925 w 1720850"/>
                <a:gd name="connsiteY3" fmla="*/ 393700 h 438150"/>
                <a:gd name="connsiteX4" fmla="*/ 38100 w 1720850"/>
                <a:gd name="connsiteY4" fmla="*/ 365125 h 438150"/>
                <a:gd name="connsiteX5" fmla="*/ 168275 w 1720850"/>
                <a:gd name="connsiteY5" fmla="*/ 368300 h 438150"/>
                <a:gd name="connsiteX6" fmla="*/ 168275 w 1720850"/>
                <a:gd name="connsiteY6" fmla="*/ 352425 h 438150"/>
                <a:gd name="connsiteX7" fmla="*/ 241300 w 1720850"/>
                <a:gd name="connsiteY7" fmla="*/ 352425 h 438150"/>
                <a:gd name="connsiteX8" fmla="*/ 247650 w 1720850"/>
                <a:gd name="connsiteY8" fmla="*/ 317500 h 438150"/>
                <a:gd name="connsiteX9" fmla="*/ 358775 w 1720850"/>
                <a:gd name="connsiteY9" fmla="*/ 314325 h 438150"/>
                <a:gd name="connsiteX10" fmla="*/ 358775 w 1720850"/>
                <a:gd name="connsiteY10" fmla="*/ 314325 h 438150"/>
                <a:gd name="connsiteX11" fmla="*/ 358775 w 1720850"/>
                <a:gd name="connsiteY11" fmla="*/ 304800 h 438150"/>
                <a:gd name="connsiteX12" fmla="*/ 358775 w 1720850"/>
                <a:gd name="connsiteY12" fmla="*/ 304800 h 438150"/>
                <a:gd name="connsiteX13" fmla="*/ 358775 w 1720850"/>
                <a:gd name="connsiteY13" fmla="*/ 304800 h 438150"/>
                <a:gd name="connsiteX14" fmla="*/ 358775 w 1720850"/>
                <a:gd name="connsiteY14" fmla="*/ 304800 h 438150"/>
                <a:gd name="connsiteX15" fmla="*/ 358775 w 1720850"/>
                <a:gd name="connsiteY15" fmla="*/ 298450 h 438150"/>
                <a:gd name="connsiteX16" fmla="*/ 527050 w 1720850"/>
                <a:gd name="connsiteY16" fmla="*/ 295275 h 438150"/>
                <a:gd name="connsiteX17" fmla="*/ 527050 w 1720850"/>
                <a:gd name="connsiteY17" fmla="*/ 276225 h 438150"/>
                <a:gd name="connsiteX18" fmla="*/ 660400 w 1720850"/>
                <a:gd name="connsiteY18" fmla="*/ 276225 h 438150"/>
                <a:gd name="connsiteX19" fmla="*/ 660400 w 1720850"/>
                <a:gd name="connsiteY19" fmla="*/ 250825 h 438150"/>
                <a:gd name="connsiteX20" fmla="*/ 708025 w 1720850"/>
                <a:gd name="connsiteY20" fmla="*/ 250825 h 438150"/>
                <a:gd name="connsiteX21" fmla="*/ 708025 w 1720850"/>
                <a:gd name="connsiteY21" fmla="*/ 228600 h 438150"/>
                <a:gd name="connsiteX22" fmla="*/ 752475 w 1720850"/>
                <a:gd name="connsiteY22" fmla="*/ 228600 h 438150"/>
                <a:gd name="connsiteX23" fmla="*/ 752475 w 1720850"/>
                <a:gd name="connsiteY23" fmla="*/ 206375 h 438150"/>
                <a:gd name="connsiteX24" fmla="*/ 863600 w 1720850"/>
                <a:gd name="connsiteY24" fmla="*/ 206375 h 438150"/>
                <a:gd name="connsiteX25" fmla="*/ 863600 w 1720850"/>
                <a:gd name="connsiteY25" fmla="*/ 190500 h 438150"/>
                <a:gd name="connsiteX26" fmla="*/ 936625 w 1720850"/>
                <a:gd name="connsiteY26" fmla="*/ 190500 h 438150"/>
                <a:gd name="connsiteX27" fmla="*/ 936625 w 1720850"/>
                <a:gd name="connsiteY27" fmla="*/ 161925 h 438150"/>
                <a:gd name="connsiteX28" fmla="*/ 1054100 w 1720850"/>
                <a:gd name="connsiteY28" fmla="*/ 161925 h 438150"/>
                <a:gd name="connsiteX29" fmla="*/ 1054100 w 1720850"/>
                <a:gd name="connsiteY29" fmla="*/ 139700 h 438150"/>
                <a:gd name="connsiteX30" fmla="*/ 1082675 w 1720850"/>
                <a:gd name="connsiteY30" fmla="*/ 139700 h 438150"/>
                <a:gd name="connsiteX31" fmla="*/ 1082675 w 1720850"/>
                <a:gd name="connsiteY31" fmla="*/ 107950 h 438150"/>
                <a:gd name="connsiteX32" fmla="*/ 1203325 w 1720850"/>
                <a:gd name="connsiteY32" fmla="*/ 107950 h 438150"/>
                <a:gd name="connsiteX33" fmla="*/ 1203325 w 1720850"/>
                <a:gd name="connsiteY33" fmla="*/ 76200 h 438150"/>
                <a:gd name="connsiteX34" fmla="*/ 1250950 w 1720850"/>
                <a:gd name="connsiteY34" fmla="*/ 76200 h 438150"/>
                <a:gd name="connsiteX35" fmla="*/ 1250950 w 1720850"/>
                <a:gd name="connsiteY35" fmla="*/ 44450 h 438150"/>
                <a:gd name="connsiteX36" fmla="*/ 1377950 w 1720850"/>
                <a:gd name="connsiteY36" fmla="*/ 44450 h 438150"/>
                <a:gd name="connsiteX37" fmla="*/ 1377950 w 1720850"/>
                <a:gd name="connsiteY37" fmla="*/ 0 h 438150"/>
                <a:gd name="connsiteX38" fmla="*/ 1720850 w 1720850"/>
                <a:gd name="connsiteY38"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20850" h="438150">
                  <a:moveTo>
                    <a:pt x="3175" y="438150"/>
                  </a:moveTo>
                  <a:lnTo>
                    <a:pt x="0" y="393700"/>
                  </a:lnTo>
                  <a:lnTo>
                    <a:pt x="34925" y="393700"/>
                  </a:lnTo>
                  <a:lnTo>
                    <a:pt x="34925" y="393700"/>
                  </a:lnTo>
                  <a:lnTo>
                    <a:pt x="38100" y="365125"/>
                  </a:lnTo>
                  <a:lnTo>
                    <a:pt x="168275" y="368300"/>
                  </a:lnTo>
                  <a:lnTo>
                    <a:pt x="168275" y="352425"/>
                  </a:lnTo>
                  <a:lnTo>
                    <a:pt x="241300" y="352425"/>
                  </a:lnTo>
                  <a:cubicBezTo>
                    <a:pt x="244736" y="321498"/>
                    <a:pt x="240189" y="332422"/>
                    <a:pt x="247650" y="317500"/>
                  </a:cubicBezTo>
                  <a:lnTo>
                    <a:pt x="358775" y="314325"/>
                  </a:lnTo>
                  <a:lnTo>
                    <a:pt x="358775" y="314325"/>
                  </a:lnTo>
                  <a:lnTo>
                    <a:pt x="358775" y="304800"/>
                  </a:lnTo>
                  <a:lnTo>
                    <a:pt x="358775" y="304800"/>
                  </a:lnTo>
                  <a:lnTo>
                    <a:pt x="358775" y="304800"/>
                  </a:lnTo>
                  <a:lnTo>
                    <a:pt x="358775" y="304800"/>
                  </a:lnTo>
                  <a:lnTo>
                    <a:pt x="358775" y="298450"/>
                  </a:lnTo>
                  <a:lnTo>
                    <a:pt x="527050" y="295275"/>
                  </a:lnTo>
                  <a:lnTo>
                    <a:pt x="527050" y="276225"/>
                  </a:lnTo>
                  <a:lnTo>
                    <a:pt x="660400" y="276225"/>
                  </a:lnTo>
                  <a:lnTo>
                    <a:pt x="660400" y="250825"/>
                  </a:lnTo>
                  <a:lnTo>
                    <a:pt x="708025" y="250825"/>
                  </a:lnTo>
                  <a:lnTo>
                    <a:pt x="708025" y="228600"/>
                  </a:lnTo>
                  <a:lnTo>
                    <a:pt x="752475" y="228600"/>
                  </a:lnTo>
                  <a:lnTo>
                    <a:pt x="752475" y="206375"/>
                  </a:lnTo>
                  <a:lnTo>
                    <a:pt x="863600" y="206375"/>
                  </a:lnTo>
                  <a:lnTo>
                    <a:pt x="863600" y="190500"/>
                  </a:lnTo>
                  <a:lnTo>
                    <a:pt x="936625" y="190500"/>
                  </a:lnTo>
                  <a:lnTo>
                    <a:pt x="936625" y="161925"/>
                  </a:lnTo>
                  <a:lnTo>
                    <a:pt x="1054100" y="161925"/>
                  </a:lnTo>
                  <a:lnTo>
                    <a:pt x="1054100" y="139700"/>
                  </a:lnTo>
                  <a:lnTo>
                    <a:pt x="1082675" y="139700"/>
                  </a:lnTo>
                  <a:lnTo>
                    <a:pt x="1082675" y="107950"/>
                  </a:lnTo>
                  <a:lnTo>
                    <a:pt x="1203325" y="107950"/>
                  </a:lnTo>
                  <a:lnTo>
                    <a:pt x="1203325" y="76200"/>
                  </a:lnTo>
                  <a:lnTo>
                    <a:pt x="1250950" y="76200"/>
                  </a:lnTo>
                  <a:lnTo>
                    <a:pt x="1250950" y="44450"/>
                  </a:lnTo>
                  <a:lnTo>
                    <a:pt x="1377950" y="44450"/>
                  </a:lnTo>
                  <a:lnTo>
                    <a:pt x="1377950" y="0"/>
                  </a:lnTo>
                  <a:lnTo>
                    <a:pt x="1720850" y="0"/>
                  </a:lnTo>
                </a:path>
              </a:pathLst>
            </a:custGeom>
            <a:noFill/>
            <a:ln w="25400">
              <a:solidFill>
                <a:schemeClr val="accent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90" name="Freeform 283">
              <a:extLst>
                <a:ext uri="{FF2B5EF4-FFF2-40B4-BE49-F238E27FC236}">
                  <a16:creationId xmlns:a16="http://schemas.microsoft.com/office/drawing/2014/main" id="{5E82CB5F-0C12-4727-BC72-7B428A3A2F9F}"/>
                </a:ext>
              </a:extLst>
            </p:cNvPr>
            <p:cNvSpPr/>
            <p:nvPr/>
          </p:nvSpPr>
          <p:spPr>
            <a:xfrm>
              <a:off x="7259287" y="4886227"/>
              <a:ext cx="2296204" cy="587375"/>
            </a:xfrm>
            <a:custGeom>
              <a:avLst/>
              <a:gdLst>
                <a:gd name="connsiteX0" fmla="*/ 0 w 1704975"/>
                <a:gd name="connsiteY0" fmla="*/ 587375 h 587375"/>
                <a:gd name="connsiteX1" fmla="*/ 187325 w 1704975"/>
                <a:gd name="connsiteY1" fmla="*/ 587375 h 587375"/>
                <a:gd name="connsiteX2" fmla="*/ 187325 w 1704975"/>
                <a:gd name="connsiteY2" fmla="*/ 504825 h 587375"/>
                <a:gd name="connsiteX3" fmla="*/ 238125 w 1704975"/>
                <a:gd name="connsiteY3" fmla="*/ 504825 h 587375"/>
                <a:gd name="connsiteX4" fmla="*/ 238125 w 1704975"/>
                <a:gd name="connsiteY4" fmla="*/ 412750 h 587375"/>
                <a:gd name="connsiteX5" fmla="*/ 523875 w 1704975"/>
                <a:gd name="connsiteY5" fmla="*/ 412750 h 587375"/>
                <a:gd name="connsiteX6" fmla="*/ 523875 w 1704975"/>
                <a:gd name="connsiteY6" fmla="*/ 323850 h 587375"/>
                <a:gd name="connsiteX7" fmla="*/ 593725 w 1704975"/>
                <a:gd name="connsiteY7" fmla="*/ 323850 h 587375"/>
                <a:gd name="connsiteX8" fmla="*/ 593725 w 1704975"/>
                <a:gd name="connsiteY8" fmla="*/ 225425 h 587375"/>
                <a:gd name="connsiteX9" fmla="*/ 606425 w 1704975"/>
                <a:gd name="connsiteY9" fmla="*/ 225425 h 587375"/>
                <a:gd name="connsiteX10" fmla="*/ 606425 w 1704975"/>
                <a:gd name="connsiteY10" fmla="*/ 142875 h 587375"/>
                <a:gd name="connsiteX11" fmla="*/ 1228725 w 1704975"/>
                <a:gd name="connsiteY11" fmla="*/ 142875 h 587375"/>
                <a:gd name="connsiteX12" fmla="*/ 1228725 w 1704975"/>
                <a:gd name="connsiteY12" fmla="*/ 0 h 587375"/>
                <a:gd name="connsiteX13" fmla="*/ 1704975 w 1704975"/>
                <a:gd name="connsiteY13" fmla="*/ 0 h 587375"/>
                <a:gd name="connsiteX14" fmla="*/ 1704975 w 1704975"/>
                <a:gd name="connsiteY14" fmla="*/ 0 h 58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4975" h="587375">
                  <a:moveTo>
                    <a:pt x="0" y="587375"/>
                  </a:moveTo>
                  <a:lnTo>
                    <a:pt x="187325" y="587375"/>
                  </a:lnTo>
                  <a:lnTo>
                    <a:pt x="187325" y="504825"/>
                  </a:lnTo>
                  <a:lnTo>
                    <a:pt x="238125" y="504825"/>
                  </a:lnTo>
                  <a:lnTo>
                    <a:pt x="238125" y="412750"/>
                  </a:lnTo>
                  <a:lnTo>
                    <a:pt x="523875" y="412750"/>
                  </a:lnTo>
                  <a:lnTo>
                    <a:pt x="523875" y="323850"/>
                  </a:lnTo>
                  <a:lnTo>
                    <a:pt x="593725" y="323850"/>
                  </a:lnTo>
                  <a:lnTo>
                    <a:pt x="593725" y="225425"/>
                  </a:lnTo>
                  <a:lnTo>
                    <a:pt x="606425" y="225425"/>
                  </a:lnTo>
                  <a:lnTo>
                    <a:pt x="606425" y="142875"/>
                  </a:lnTo>
                  <a:lnTo>
                    <a:pt x="1228725" y="142875"/>
                  </a:lnTo>
                  <a:lnTo>
                    <a:pt x="1228725" y="0"/>
                  </a:lnTo>
                  <a:lnTo>
                    <a:pt x="1704975" y="0"/>
                  </a:lnTo>
                  <a:lnTo>
                    <a:pt x="1704975" y="0"/>
                  </a:lnTo>
                </a:path>
              </a:pathLst>
            </a:custGeom>
            <a:noFill/>
            <a:ln w="25400">
              <a:solidFill>
                <a:schemeClr val="accent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79" name="Freeform 274">
              <a:extLst>
                <a:ext uri="{FF2B5EF4-FFF2-40B4-BE49-F238E27FC236}">
                  <a16:creationId xmlns:a16="http://schemas.microsoft.com/office/drawing/2014/main" id="{B2EFB5A8-71A7-4745-8AE1-1A21CA846844}"/>
                </a:ext>
              </a:extLst>
            </p:cNvPr>
            <p:cNvSpPr/>
            <p:nvPr/>
          </p:nvSpPr>
          <p:spPr>
            <a:xfrm>
              <a:off x="1062096" y="2840936"/>
              <a:ext cx="2317583" cy="346189"/>
            </a:xfrm>
            <a:custGeom>
              <a:avLst/>
              <a:gdLst>
                <a:gd name="connsiteX0" fmla="*/ 0 w 1720850"/>
                <a:gd name="connsiteY0" fmla="*/ 343014 h 346189"/>
                <a:gd name="connsiteX1" fmla="*/ 0 w 1720850"/>
                <a:gd name="connsiteY1" fmla="*/ 343014 h 346189"/>
                <a:gd name="connsiteX2" fmla="*/ 28575 w 1720850"/>
                <a:gd name="connsiteY2" fmla="*/ 346189 h 346189"/>
                <a:gd name="connsiteX3" fmla="*/ 66675 w 1720850"/>
                <a:gd name="connsiteY3" fmla="*/ 336664 h 346189"/>
                <a:gd name="connsiteX4" fmla="*/ 76200 w 1720850"/>
                <a:gd name="connsiteY4" fmla="*/ 330314 h 346189"/>
                <a:gd name="connsiteX5" fmla="*/ 98425 w 1720850"/>
                <a:gd name="connsiteY5" fmla="*/ 323964 h 346189"/>
                <a:gd name="connsiteX6" fmla="*/ 165100 w 1720850"/>
                <a:gd name="connsiteY6" fmla="*/ 314439 h 346189"/>
                <a:gd name="connsiteX7" fmla="*/ 177800 w 1720850"/>
                <a:gd name="connsiteY7" fmla="*/ 308089 h 346189"/>
                <a:gd name="connsiteX8" fmla="*/ 196850 w 1720850"/>
                <a:gd name="connsiteY8" fmla="*/ 301739 h 346189"/>
                <a:gd name="connsiteX9" fmla="*/ 219075 w 1720850"/>
                <a:gd name="connsiteY9" fmla="*/ 289039 h 346189"/>
                <a:gd name="connsiteX10" fmla="*/ 279400 w 1720850"/>
                <a:gd name="connsiteY10" fmla="*/ 285864 h 346189"/>
                <a:gd name="connsiteX11" fmla="*/ 288925 w 1720850"/>
                <a:gd name="connsiteY11" fmla="*/ 279514 h 346189"/>
                <a:gd name="connsiteX12" fmla="*/ 311150 w 1720850"/>
                <a:gd name="connsiteY12" fmla="*/ 273164 h 346189"/>
                <a:gd name="connsiteX13" fmla="*/ 320675 w 1720850"/>
                <a:gd name="connsiteY13" fmla="*/ 266814 h 346189"/>
                <a:gd name="connsiteX14" fmla="*/ 346075 w 1720850"/>
                <a:gd name="connsiteY14" fmla="*/ 260464 h 346189"/>
                <a:gd name="connsiteX15" fmla="*/ 365125 w 1720850"/>
                <a:gd name="connsiteY15" fmla="*/ 254114 h 346189"/>
                <a:gd name="connsiteX16" fmla="*/ 374650 w 1720850"/>
                <a:gd name="connsiteY16" fmla="*/ 250939 h 346189"/>
                <a:gd name="connsiteX17" fmla="*/ 384175 w 1720850"/>
                <a:gd name="connsiteY17" fmla="*/ 247764 h 346189"/>
                <a:gd name="connsiteX18" fmla="*/ 390525 w 1720850"/>
                <a:gd name="connsiteY18" fmla="*/ 238239 h 346189"/>
                <a:gd name="connsiteX19" fmla="*/ 400050 w 1720850"/>
                <a:gd name="connsiteY19" fmla="*/ 235064 h 346189"/>
                <a:gd name="connsiteX20" fmla="*/ 508000 w 1720850"/>
                <a:gd name="connsiteY20" fmla="*/ 228714 h 346189"/>
                <a:gd name="connsiteX21" fmla="*/ 539750 w 1720850"/>
                <a:gd name="connsiteY21" fmla="*/ 222364 h 346189"/>
                <a:gd name="connsiteX22" fmla="*/ 558800 w 1720850"/>
                <a:gd name="connsiteY22" fmla="*/ 216014 h 346189"/>
                <a:gd name="connsiteX23" fmla="*/ 574675 w 1720850"/>
                <a:gd name="connsiteY23" fmla="*/ 209664 h 346189"/>
                <a:gd name="connsiteX24" fmla="*/ 641350 w 1720850"/>
                <a:gd name="connsiteY24" fmla="*/ 206489 h 346189"/>
                <a:gd name="connsiteX25" fmla="*/ 666750 w 1720850"/>
                <a:gd name="connsiteY25" fmla="*/ 200139 h 346189"/>
                <a:gd name="connsiteX26" fmla="*/ 692150 w 1720850"/>
                <a:gd name="connsiteY26" fmla="*/ 193789 h 346189"/>
                <a:gd name="connsiteX27" fmla="*/ 711200 w 1720850"/>
                <a:gd name="connsiteY27" fmla="*/ 187439 h 346189"/>
                <a:gd name="connsiteX28" fmla="*/ 765175 w 1720850"/>
                <a:gd name="connsiteY28" fmla="*/ 181089 h 346189"/>
                <a:gd name="connsiteX29" fmla="*/ 796925 w 1720850"/>
                <a:gd name="connsiteY29" fmla="*/ 174739 h 346189"/>
                <a:gd name="connsiteX30" fmla="*/ 809625 w 1720850"/>
                <a:gd name="connsiteY30" fmla="*/ 168389 h 346189"/>
                <a:gd name="connsiteX31" fmla="*/ 876300 w 1720850"/>
                <a:gd name="connsiteY31" fmla="*/ 162039 h 346189"/>
                <a:gd name="connsiteX32" fmla="*/ 889000 w 1720850"/>
                <a:gd name="connsiteY32" fmla="*/ 158864 h 346189"/>
                <a:gd name="connsiteX33" fmla="*/ 939800 w 1720850"/>
                <a:gd name="connsiteY33" fmla="*/ 152514 h 346189"/>
                <a:gd name="connsiteX34" fmla="*/ 984250 w 1720850"/>
                <a:gd name="connsiteY34" fmla="*/ 139814 h 346189"/>
                <a:gd name="connsiteX35" fmla="*/ 1025525 w 1720850"/>
                <a:gd name="connsiteY35" fmla="*/ 136639 h 346189"/>
                <a:gd name="connsiteX36" fmla="*/ 1028700 w 1720850"/>
                <a:gd name="connsiteY36" fmla="*/ 127114 h 346189"/>
                <a:gd name="connsiteX37" fmla="*/ 1054100 w 1720850"/>
                <a:gd name="connsiteY37" fmla="*/ 123939 h 346189"/>
                <a:gd name="connsiteX38" fmla="*/ 1076325 w 1720850"/>
                <a:gd name="connsiteY38" fmla="*/ 117589 h 346189"/>
                <a:gd name="connsiteX39" fmla="*/ 1085850 w 1720850"/>
                <a:gd name="connsiteY39" fmla="*/ 114414 h 346189"/>
                <a:gd name="connsiteX40" fmla="*/ 1123950 w 1720850"/>
                <a:gd name="connsiteY40" fmla="*/ 108064 h 346189"/>
                <a:gd name="connsiteX41" fmla="*/ 1209675 w 1720850"/>
                <a:gd name="connsiteY41" fmla="*/ 98539 h 346189"/>
                <a:gd name="connsiteX42" fmla="*/ 1228725 w 1720850"/>
                <a:gd name="connsiteY42" fmla="*/ 85839 h 346189"/>
                <a:gd name="connsiteX43" fmla="*/ 1241425 w 1720850"/>
                <a:gd name="connsiteY43" fmla="*/ 82664 h 346189"/>
                <a:gd name="connsiteX44" fmla="*/ 1260475 w 1720850"/>
                <a:gd name="connsiteY44" fmla="*/ 76314 h 346189"/>
                <a:gd name="connsiteX45" fmla="*/ 1304925 w 1720850"/>
                <a:gd name="connsiteY45" fmla="*/ 69964 h 346189"/>
                <a:gd name="connsiteX46" fmla="*/ 1365250 w 1720850"/>
                <a:gd name="connsiteY46" fmla="*/ 63614 h 346189"/>
                <a:gd name="connsiteX47" fmla="*/ 1377950 w 1720850"/>
                <a:gd name="connsiteY47" fmla="*/ 57264 h 346189"/>
                <a:gd name="connsiteX48" fmla="*/ 1397000 w 1720850"/>
                <a:gd name="connsiteY48" fmla="*/ 47739 h 346189"/>
                <a:gd name="connsiteX49" fmla="*/ 1419225 w 1720850"/>
                <a:gd name="connsiteY49" fmla="*/ 50914 h 346189"/>
                <a:gd name="connsiteX50" fmla="*/ 1508125 w 1720850"/>
                <a:gd name="connsiteY50" fmla="*/ 44564 h 346189"/>
                <a:gd name="connsiteX51" fmla="*/ 1527175 w 1720850"/>
                <a:gd name="connsiteY51" fmla="*/ 38214 h 346189"/>
                <a:gd name="connsiteX52" fmla="*/ 1536700 w 1720850"/>
                <a:gd name="connsiteY52" fmla="*/ 19164 h 346189"/>
                <a:gd name="connsiteX53" fmla="*/ 1555750 w 1720850"/>
                <a:gd name="connsiteY53" fmla="*/ 12814 h 346189"/>
                <a:gd name="connsiteX54" fmla="*/ 1565275 w 1720850"/>
                <a:gd name="connsiteY54" fmla="*/ 9639 h 346189"/>
                <a:gd name="connsiteX55" fmla="*/ 1584325 w 1720850"/>
                <a:gd name="connsiteY55" fmla="*/ 114 h 346189"/>
                <a:gd name="connsiteX56" fmla="*/ 1587500 w 1720850"/>
                <a:gd name="connsiteY56" fmla="*/ 114 h 346189"/>
                <a:gd name="connsiteX57" fmla="*/ 1720850 w 1720850"/>
                <a:gd name="connsiteY57" fmla="*/ 114 h 34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20850" h="346189">
                  <a:moveTo>
                    <a:pt x="0" y="343014"/>
                  </a:moveTo>
                  <a:lnTo>
                    <a:pt x="0" y="343014"/>
                  </a:lnTo>
                  <a:cubicBezTo>
                    <a:pt x="9525" y="344072"/>
                    <a:pt x="18991" y="346189"/>
                    <a:pt x="28575" y="346189"/>
                  </a:cubicBezTo>
                  <a:cubicBezTo>
                    <a:pt x="35717" y="346189"/>
                    <a:pt x="60764" y="340604"/>
                    <a:pt x="66675" y="336664"/>
                  </a:cubicBezTo>
                  <a:cubicBezTo>
                    <a:pt x="69850" y="334547"/>
                    <a:pt x="72787" y="332021"/>
                    <a:pt x="76200" y="330314"/>
                  </a:cubicBezTo>
                  <a:cubicBezTo>
                    <a:pt x="80755" y="328037"/>
                    <a:pt x="94356" y="324981"/>
                    <a:pt x="98425" y="323964"/>
                  </a:cubicBezTo>
                  <a:cubicBezTo>
                    <a:pt x="125683" y="305792"/>
                    <a:pt x="94851" y="324018"/>
                    <a:pt x="165100" y="314439"/>
                  </a:cubicBezTo>
                  <a:cubicBezTo>
                    <a:pt x="169790" y="313800"/>
                    <a:pt x="173406" y="309847"/>
                    <a:pt x="177800" y="308089"/>
                  </a:cubicBezTo>
                  <a:cubicBezTo>
                    <a:pt x="184015" y="305603"/>
                    <a:pt x="191281" y="305452"/>
                    <a:pt x="196850" y="301739"/>
                  </a:cubicBezTo>
                  <a:cubicBezTo>
                    <a:pt x="201360" y="298732"/>
                    <a:pt x="214067" y="289692"/>
                    <a:pt x="219075" y="289039"/>
                  </a:cubicBezTo>
                  <a:cubicBezTo>
                    <a:pt x="239042" y="286435"/>
                    <a:pt x="259292" y="286922"/>
                    <a:pt x="279400" y="285864"/>
                  </a:cubicBezTo>
                  <a:cubicBezTo>
                    <a:pt x="282575" y="283747"/>
                    <a:pt x="285512" y="281221"/>
                    <a:pt x="288925" y="279514"/>
                  </a:cubicBezTo>
                  <a:cubicBezTo>
                    <a:pt x="293480" y="277237"/>
                    <a:pt x="307081" y="274181"/>
                    <a:pt x="311150" y="273164"/>
                  </a:cubicBezTo>
                  <a:cubicBezTo>
                    <a:pt x="314325" y="271047"/>
                    <a:pt x="317262" y="268521"/>
                    <a:pt x="320675" y="266814"/>
                  </a:cubicBezTo>
                  <a:cubicBezTo>
                    <a:pt x="328382" y="262961"/>
                    <a:pt x="338105" y="262638"/>
                    <a:pt x="346075" y="260464"/>
                  </a:cubicBezTo>
                  <a:cubicBezTo>
                    <a:pt x="352533" y="258703"/>
                    <a:pt x="358775" y="256231"/>
                    <a:pt x="365125" y="254114"/>
                  </a:cubicBezTo>
                  <a:lnTo>
                    <a:pt x="374650" y="250939"/>
                  </a:lnTo>
                  <a:lnTo>
                    <a:pt x="384175" y="247764"/>
                  </a:lnTo>
                  <a:cubicBezTo>
                    <a:pt x="386292" y="244589"/>
                    <a:pt x="387545" y="240623"/>
                    <a:pt x="390525" y="238239"/>
                  </a:cubicBezTo>
                  <a:cubicBezTo>
                    <a:pt x="393138" y="236148"/>
                    <a:pt x="396714" y="235334"/>
                    <a:pt x="400050" y="235064"/>
                  </a:cubicBezTo>
                  <a:cubicBezTo>
                    <a:pt x="435978" y="232151"/>
                    <a:pt x="472017" y="230831"/>
                    <a:pt x="508000" y="228714"/>
                  </a:cubicBezTo>
                  <a:cubicBezTo>
                    <a:pt x="534414" y="219909"/>
                    <a:pt x="492322" y="233309"/>
                    <a:pt x="539750" y="222364"/>
                  </a:cubicBezTo>
                  <a:cubicBezTo>
                    <a:pt x="546272" y="220859"/>
                    <a:pt x="552585" y="218500"/>
                    <a:pt x="558800" y="216014"/>
                  </a:cubicBezTo>
                  <a:cubicBezTo>
                    <a:pt x="564092" y="213897"/>
                    <a:pt x="569013" y="210317"/>
                    <a:pt x="574675" y="209664"/>
                  </a:cubicBezTo>
                  <a:cubicBezTo>
                    <a:pt x="596779" y="207114"/>
                    <a:pt x="619125" y="207547"/>
                    <a:pt x="641350" y="206489"/>
                  </a:cubicBezTo>
                  <a:cubicBezTo>
                    <a:pt x="680185" y="198722"/>
                    <a:pt x="639902" y="207461"/>
                    <a:pt x="666750" y="200139"/>
                  </a:cubicBezTo>
                  <a:cubicBezTo>
                    <a:pt x="675170" y="197843"/>
                    <a:pt x="683871" y="196549"/>
                    <a:pt x="692150" y="193789"/>
                  </a:cubicBezTo>
                  <a:cubicBezTo>
                    <a:pt x="698500" y="191672"/>
                    <a:pt x="704605" y="188586"/>
                    <a:pt x="711200" y="187439"/>
                  </a:cubicBezTo>
                  <a:cubicBezTo>
                    <a:pt x="729048" y="184335"/>
                    <a:pt x="747255" y="183744"/>
                    <a:pt x="765175" y="181089"/>
                  </a:cubicBezTo>
                  <a:cubicBezTo>
                    <a:pt x="775851" y="179507"/>
                    <a:pt x="796925" y="174739"/>
                    <a:pt x="796925" y="174739"/>
                  </a:cubicBezTo>
                  <a:cubicBezTo>
                    <a:pt x="801158" y="172622"/>
                    <a:pt x="805013" y="169453"/>
                    <a:pt x="809625" y="168389"/>
                  </a:cubicBezTo>
                  <a:cubicBezTo>
                    <a:pt x="817395" y="166596"/>
                    <a:pt x="873158" y="162301"/>
                    <a:pt x="876300" y="162039"/>
                  </a:cubicBezTo>
                  <a:cubicBezTo>
                    <a:pt x="880533" y="160981"/>
                    <a:pt x="884696" y="159581"/>
                    <a:pt x="889000" y="158864"/>
                  </a:cubicBezTo>
                  <a:cubicBezTo>
                    <a:pt x="928896" y="152215"/>
                    <a:pt x="919423" y="152514"/>
                    <a:pt x="939800" y="152514"/>
                  </a:cubicBezTo>
                  <a:lnTo>
                    <a:pt x="984250" y="139814"/>
                  </a:lnTo>
                  <a:cubicBezTo>
                    <a:pt x="998008" y="138756"/>
                    <a:pt x="1012257" y="140430"/>
                    <a:pt x="1025525" y="136639"/>
                  </a:cubicBezTo>
                  <a:cubicBezTo>
                    <a:pt x="1028743" y="135720"/>
                    <a:pt x="1025642" y="128473"/>
                    <a:pt x="1028700" y="127114"/>
                  </a:cubicBezTo>
                  <a:cubicBezTo>
                    <a:pt x="1036497" y="123649"/>
                    <a:pt x="1045633" y="124997"/>
                    <a:pt x="1054100" y="123939"/>
                  </a:cubicBezTo>
                  <a:lnTo>
                    <a:pt x="1076325" y="117589"/>
                  </a:lnTo>
                  <a:cubicBezTo>
                    <a:pt x="1079531" y="116627"/>
                    <a:pt x="1082568" y="115070"/>
                    <a:pt x="1085850" y="114414"/>
                  </a:cubicBezTo>
                  <a:cubicBezTo>
                    <a:pt x="1098475" y="111889"/>
                    <a:pt x="1123950" y="108064"/>
                    <a:pt x="1123950" y="108064"/>
                  </a:cubicBezTo>
                  <a:cubicBezTo>
                    <a:pt x="1157630" y="85611"/>
                    <a:pt x="1109659" y="115208"/>
                    <a:pt x="1209675" y="98539"/>
                  </a:cubicBezTo>
                  <a:cubicBezTo>
                    <a:pt x="1217203" y="97284"/>
                    <a:pt x="1221321" y="87690"/>
                    <a:pt x="1228725" y="85839"/>
                  </a:cubicBezTo>
                  <a:cubicBezTo>
                    <a:pt x="1232958" y="84781"/>
                    <a:pt x="1237245" y="83918"/>
                    <a:pt x="1241425" y="82664"/>
                  </a:cubicBezTo>
                  <a:cubicBezTo>
                    <a:pt x="1247836" y="80741"/>
                    <a:pt x="1253849" y="77261"/>
                    <a:pt x="1260475" y="76314"/>
                  </a:cubicBezTo>
                  <a:lnTo>
                    <a:pt x="1304925" y="69964"/>
                  </a:lnTo>
                  <a:cubicBezTo>
                    <a:pt x="1335643" y="59725"/>
                    <a:pt x="1285270" y="75611"/>
                    <a:pt x="1365250" y="63614"/>
                  </a:cubicBezTo>
                  <a:cubicBezTo>
                    <a:pt x="1369931" y="62912"/>
                    <a:pt x="1373600" y="59128"/>
                    <a:pt x="1377950" y="57264"/>
                  </a:cubicBezTo>
                  <a:cubicBezTo>
                    <a:pt x="1396353" y="49377"/>
                    <a:pt x="1378695" y="59942"/>
                    <a:pt x="1397000" y="47739"/>
                  </a:cubicBezTo>
                  <a:cubicBezTo>
                    <a:pt x="1404408" y="48797"/>
                    <a:pt x="1411741" y="50914"/>
                    <a:pt x="1419225" y="50914"/>
                  </a:cubicBezTo>
                  <a:cubicBezTo>
                    <a:pt x="1468658" y="50914"/>
                    <a:pt x="1472187" y="49698"/>
                    <a:pt x="1508125" y="44564"/>
                  </a:cubicBezTo>
                  <a:cubicBezTo>
                    <a:pt x="1514475" y="42447"/>
                    <a:pt x="1525058" y="44564"/>
                    <a:pt x="1527175" y="38214"/>
                  </a:cubicBezTo>
                  <a:cubicBezTo>
                    <a:pt x="1528905" y="33024"/>
                    <a:pt x="1531517" y="22403"/>
                    <a:pt x="1536700" y="19164"/>
                  </a:cubicBezTo>
                  <a:cubicBezTo>
                    <a:pt x="1542376" y="15616"/>
                    <a:pt x="1549400" y="14931"/>
                    <a:pt x="1555750" y="12814"/>
                  </a:cubicBezTo>
                  <a:cubicBezTo>
                    <a:pt x="1558925" y="11756"/>
                    <a:pt x="1562490" y="11495"/>
                    <a:pt x="1565275" y="9639"/>
                  </a:cubicBezTo>
                  <a:cubicBezTo>
                    <a:pt x="1574587" y="3431"/>
                    <a:pt x="1573809" y="2743"/>
                    <a:pt x="1584325" y="114"/>
                  </a:cubicBezTo>
                  <a:cubicBezTo>
                    <a:pt x="1585352" y="-143"/>
                    <a:pt x="1586442" y="114"/>
                    <a:pt x="1587500" y="114"/>
                  </a:cubicBezTo>
                  <a:lnTo>
                    <a:pt x="1720850" y="114"/>
                  </a:lnTo>
                </a:path>
              </a:pathLst>
            </a:custGeom>
            <a:noFill/>
            <a:ln w="25400">
              <a:solidFill>
                <a:schemeClr val="accent1"/>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grpSp>
      <p:grpSp>
        <p:nvGrpSpPr>
          <p:cNvPr id="29" name="Group 28">
            <a:extLst>
              <a:ext uri="{FF2B5EF4-FFF2-40B4-BE49-F238E27FC236}">
                <a16:creationId xmlns:a16="http://schemas.microsoft.com/office/drawing/2014/main" id="{E3352307-8AA6-4002-ABE6-37770B1DF4DE}"/>
              </a:ext>
            </a:extLst>
          </p:cNvPr>
          <p:cNvGrpSpPr/>
          <p:nvPr/>
        </p:nvGrpSpPr>
        <p:grpSpPr>
          <a:xfrm>
            <a:off x="1046393" y="3013215"/>
            <a:ext cx="8530477" cy="2463562"/>
            <a:chOff x="1046393" y="3013215"/>
            <a:chExt cx="8530477" cy="2463562"/>
          </a:xfrm>
        </p:grpSpPr>
        <p:sp>
          <p:nvSpPr>
            <p:cNvPr id="485" name="Freeform 285">
              <a:extLst>
                <a:ext uri="{FF2B5EF4-FFF2-40B4-BE49-F238E27FC236}">
                  <a16:creationId xmlns:a16="http://schemas.microsoft.com/office/drawing/2014/main" id="{DB31132A-6A8D-4B77-B14E-343C765D2A2E}"/>
                </a:ext>
              </a:extLst>
            </p:cNvPr>
            <p:cNvSpPr/>
            <p:nvPr/>
          </p:nvSpPr>
          <p:spPr>
            <a:xfrm>
              <a:off x="4201331" y="3013215"/>
              <a:ext cx="2296204" cy="177800"/>
            </a:xfrm>
            <a:custGeom>
              <a:avLst/>
              <a:gdLst>
                <a:gd name="connsiteX0" fmla="*/ 0 w 1704975"/>
                <a:gd name="connsiteY0" fmla="*/ 177800 h 177800"/>
                <a:gd name="connsiteX1" fmla="*/ 92075 w 1704975"/>
                <a:gd name="connsiteY1" fmla="*/ 177800 h 177800"/>
                <a:gd name="connsiteX2" fmla="*/ 92075 w 1704975"/>
                <a:gd name="connsiteY2" fmla="*/ 155575 h 177800"/>
                <a:gd name="connsiteX3" fmla="*/ 342900 w 1704975"/>
                <a:gd name="connsiteY3" fmla="*/ 155575 h 177800"/>
                <a:gd name="connsiteX4" fmla="*/ 342900 w 1704975"/>
                <a:gd name="connsiteY4" fmla="*/ 130175 h 177800"/>
                <a:gd name="connsiteX5" fmla="*/ 406400 w 1704975"/>
                <a:gd name="connsiteY5" fmla="*/ 130175 h 177800"/>
                <a:gd name="connsiteX6" fmla="*/ 406400 w 1704975"/>
                <a:gd name="connsiteY6" fmla="*/ 107950 h 177800"/>
                <a:gd name="connsiteX7" fmla="*/ 574675 w 1704975"/>
                <a:gd name="connsiteY7" fmla="*/ 107950 h 177800"/>
                <a:gd name="connsiteX8" fmla="*/ 574675 w 1704975"/>
                <a:gd name="connsiteY8" fmla="*/ 85725 h 177800"/>
                <a:gd name="connsiteX9" fmla="*/ 793750 w 1704975"/>
                <a:gd name="connsiteY9" fmla="*/ 85725 h 177800"/>
                <a:gd name="connsiteX10" fmla="*/ 793750 w 1704975"/>
                <a:gd name="connsiteY10" fmla="*/ 63500 h 177800"/>
                <a:gd name="connsiteX11" fmla="*/ 1111250 w 1704975"/>
                <a:gd name="connsiteY11" fmla="*/ 63500 h 177800"/>
                <a:gd name="connsiteX12" fmla="*/ 1111250 w 1704975"/>
                <a:gd name="connsiteY12" fmla="*/ 31750 h 177800"/>
                <a:gd name="connsiteX13" fmla="*/ 1158875 w 1704975"/>
                <a:gd name="connsiteY13" fmla="*/ 31750 h 177800"/>
                <a:gd name="connsiteX14" fmla="*/ 1158875 w 1704975"/>
                <a:gd name="connsiteY14" fmla="*/ 0 h 177800"/>
                <a:gd name="connsiteX15" fmla="*/ 1704975 w 1704975"/>
                <a:gd name="connsiteY15" fmla="*/ 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4975" h="177800">
                  <a:moveTo>
                    <a:pt x="0" y="177800"/>
                  </a:moveTo>
                  <a:lnTo>
                    <a:pt x="92075" y="177800"/>
                  </a:lnTo>
                  <a:lnTo>
                    <a:pt x="92075" y="155575"/>
                  </a:lnTo>
                  <a:lnTo>
                    <a:pt x="342900" y="155575"/>
                  </a:lnTo>
                  <a:lnTo>
                    <a:pt x="342900" y="130175"/>
                  </a:lnTo>
                  <a:lnTo>
                    <a:pt x="406400" y="130175"/>
                  </a:lnTo>
                  <a:lnTo>
                    <a:pt x="406400" y="107950"/>
                  </a:lnTo>
                  <a:lnTo>
                    <a:pt x="574675" y="107950"/>
                  </a:lnTo>
                  <a:lnTo>
                    <a:pt x="574675" y="85725"/>
                  </a:lnTo>
                  <a:lnTo>
                    <a:pt x="793750" y="85725"/>
                  </a:lnTo>
                  <a:lnTo>
                    <a:pt x="793750" y="63500"/>
                  </a:lnTo>
                  <a:lnTo>
                    <a:pt x="1111250" y="63500"/>
                  </a:lnTo>
                  <a:lnTo>
                    <a:pt x="1111250" y="31750"/>
                  </a:lnTo>
                  <a:lnTo>
                    <a:pt x="1158875" y="31750"/>
                  </a:lnTo>
                  <a:lnTo>
                    <a:pt x="1158875" y="0"/>
                  </a:lnTo>
                  <a:lnTo>
                    <a:pt x="1704975" y="0"/>
                  </a:lnTo>
                </a:path>
              </a:pathLst>
            </a:custGeom>
            <a:noFill/>
            <a:ln w="25400">
              <a:solidFill>
                <a:schemeClr val="accent3">
                  <a:lumMod val="75000"/>
                </a:schemeClr>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87" name="Freeform 288">
              <a:extLst>
                <a:ext uri="{FF2B5EF4-FFF2-40B4-BE49-F238E27FC236}">
                  <a16:creationId xmlns:a16="http://schemas.microsoft.com/office/drawing/2014/main" id="{557CA1E3-1686-471A-AE19-644F3A2B8AD3}"/>
                </a:ext>
              </a:extLst>
            </p:cNvPr>
            <p:cNvSpPr/>
            <p:nvPr/>
          </p:nvSpPr>
          <p:spPr>
            <a:xfrm>
              <a:off x="1046393" y="5372002"/>
              <a:ext cx="2317583" cy="104775"/>
            </a:xfrm>
            <a:custGeom>
              <a:avLst/>
              <a:gdLst>
                <a:gd name="connsiteX0" fmla="*/ 0 w 1720850"/>
                <a:gd name="connsiteY0" fmla="*/ 104775 h 104775"/>
                <a:gd name="connsiteX1" fmla="*/ 0 w 1720850"/>
                <a:gd name="connsiteY1" fmla="*/ 104775 h 104775"/>
                <a:gd name="connsiteX2" fmla="*/ 161925 w 1720850"/>
                <a:gd name="connsiteY2" fmla="*/ 95250 h 104775"/>
                <a:gd name="connsiteX3" fmla="*/ 327025 w 1720850"/>
                <a:gd name="connsiteY3" fmla="*/ 88900 h 104775"/>
                <a:gd name="connsiteX4" fmla="*/ 361950 w 1720850"/>
                <a:gd name="connsiteY4" fmla="*/ 82550 h 104775"/>
                <a:gd name="connsiteX5" fmla="*/ 381000 w 1720850"/>
                <a:gd name="connsiteY5" fmla="*/ 76200 h 104775"/>
                <a:gd name="connsiteX6" fmla="*/ 476250 w 1720850"/>
                <a:gd name="connsiteY6" fmla="*/ 69850 h 104775"/>
                <a:gd name="connsiteX7" fmla="*/ 546100 w 1720850"/>
                <a:gd name="connsiteY7" fmla="*/ 60325 h 104775"/>
                <a:gd name="connsiteX8" fmla="*/ 568325 w 1720850"/>
                <a:gd name="connsiteY8" fmla="*/ 53975 h 104775"/>
                <a:gd name="connsiteX9" fmla="*/ 577850 w 1720850"/>
                <a:gd name="connsiteY9" fmla="*/ 47625 h 104775"/>
                <a:gd name="connsiteX10" fmla="*/ 777875 w 1720850"/>
                <a:gd name="connsiteY10" fmla="*/ 41275 h 104775"/>
                <a:gd name="connsiteX11" fmla="*/ 800100 w 1720850"/>
                <a:gd name="connsiteY11" fmla="*/ 38100 h 104775"/>
                <a:gd name="connsiteX12" fmla="*/ 835025 w 1720850"/>
                <a:gd name="connsiteY12" fmla="*/ 34925 h 104775"/>
                <a:gd name="connsiteX13" fmla="*/ 863600 w 1720850"/>
                <a:gd name="connsiteY13" fmla="*/ 28575 h 104775"/>
                <a:gd name="connsiteX14" fmla="*/ 1006475 w 1720850"/>
                <a:gd name="connsiteY14" fmla="*/ 25400 h 104775"/>
                <a:gd name="connsiteX15" fmla="*/ 1041400 w 1720850"/>
                <a:gd name="connsiteY15" fmla="*/ 22225 h 104775"/>
                <a:gd name="connsiteX16" fmla="*/ 1063625 w 1720850"/>
                <a:gd name="connsiteY16" fmla="*/ 19050 h 104775"/>
                <a:gd name="connsiteX17" fmla="*/ 1098550 w 1720850"/>
                <a:gd name="connsiteY17" fmla="*/ 15875 h 104775"/>
                <a:gd name="connsiteX18" fmla="*/ 1212850 w 1720850"/>
                <a:gd name="connsiteY18" fmla="*/ 6350 h 104775"/>
                <a:gd name="connsiteX19" fmla="*/ 1441450 w 1720850"/>
                <a:gd name="connsiteY19" fmla="*/ 12700 h 104775"/>
                <a:gd name="connsiteX20" fmla="*/ 1536700 w 1720850"/>
                <a:gd name="connsiteY20" fmla="*/ 9525 h 104775"/>
                <a:gd name="connsiteX21" fmla="*/ 1539875 w 1720850"/>
                <a:gd name="connsiteY21" fmla="*/ 0 h 104775"/>
                <a:gd name="connsiteX22" fmla="*/ 1720850 w 1720850"/>
                <a:gd name="connsiteY22"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0850" h="104775">
                  <a:moveTo>
                    <a:pt x="0" y="104775"/>
                  </a:moveTo>
                  <a:lnTo>
                    <a:pt x="0" y="104775"/>
                  </a:lnTo>
                  <a:cubicBezTo>
                    <a:pt x="98688" y="94387"/>
                    <a:pt x="32297" y="99880"/>
                    <a:pt x="161925" y="95250"/>
                  </a:cubicBezTo>
                  <a:lnTo>
                    <a:pt x="327025" y="88900"/>
                  </a:lnTo>
                  <a:cubicBezTo>
                    <a:pt x="342678" y="86664"/>
                    <a:pt x="348341" y="86633"/>
                    <a:pt x="361950" y="82550"/>
                  </a:cubicBezTo>
                  <a:cubicBezTo>
                    <a:pt x="368361" y="80627"/>
                    <a:pt x="374340" y="76866"/>
                    <a:pt x="381000" y="76200"/>
                  </a:cubicBezTo>
                  <a:cubicBezTo>
                    <a:pt x="433838" y="70916"/>
                    <a:pt x="402127" y="73556"/>
                    <a:pt x="476250" y="69850"/>
                  </a:cubicBezTo>
                  <a:cubicBezTo>
                    <a:pt x="519502" y="57492"/>
                    <a:pt x="478957" y="67393"/>
                    <a:pt x="546100" y="60325"/>
                  </a:cubicBezTo>
                  <a:cubicBezTo>
                    <a:pt x="548677" y="60054"/>
                    <a:pt x="564914" y="55680"/>
                    <a:pt x="568325" y="53975"/>
                  </a:cubicBezTo>
                  <a:cubicBezTo>
                    <a:pt x="571738" y="52268"/>
                    <a:pt x="574041" y="47856"/>
                    <a:pt x="577850" y="47625"/>
                  </a:cubicBezTo>
                  <a:cubicBezTo>
                    <a:pt x="644436" y="43589"/>
                    <a:pt x="711200" y="43392"/>
                    <a:pt x="777875" y="41275"/>
                  </a:cubicBezTo>
                  <a:cubicBezTo>
                    <a:pt x="785283" y="40217"/>
                    <a:pt x="792662" y="38926"/>
                    <a:pt x="800100" y="38100"/>
                  </a:cubicBezTo>
                  <a:cubicBezTo>
                    <a:pt x="811718" y="36809"/>
                    <a:pt x="823453" y="36578"/>
                    <a:pt x="835025" y="34925"/>
                  </a:cubicBezTo>
                  <a:cubicBezTo>
                    <a:pt x="865097" y="30629"/>
                    <a:pt x="813472" y="30541"/>
                    <a:pt x="863600" y="28575"/>
                  </a:cubicBezTo>
                  <a:cubicBezTo>
                    <a:pt x="911200" y="26708"/>
                    <a:pt x="958850" y="26458"/>
                    <a:pt x="1006475" y="25400"/>
                  </a:cubicBezTo>
                  <a:cubicBezTo>
                    <a:pt x="1018117" y="24342"/>
                    <a:pt x="1029782" y="23516"/>
                    <a:pt x="1041400" y="22225"/>
                  </a:cubicBezTo>
                  <a:cubicBezTo>
                    <a:pt x="1048838" y="21399"/>
                    <a:pt x="1056187" y="19876"/>
                    <a:pt x="1063625" y="19050"/>
                  </a:cubicBezTo>
                  <a:cubicBezTo>
                    <a:pt x="1075243" y="17759"/>
                    <a:pt x="1086908" y="16933"/>
                    <a:pt x="1098550" y="15875"/>
                  </a:cubicBezTo>
                  <a:cubicBezTo>
                    <a:pt x="1141166" y="7352"/>
                    <a:pt x="1142527" y="6350"/>
                    <a:pt x="1212850" y="6350"/>
                  </a:cubicBezTo>
                  <a:cubicBezTo>
                    <a:pt x="1289079" y="6350"/>
                    <a:pt x="1365250" y="10583"/>
                    <a:pt x="1441450" y="12700"/>
                  </a:cubicBezTo>
                  <a:cubicBezTo>
                    <a:pt x="1473200" y="11642"/>
                    <a:pt x="1505194" y="13590"/>
                    <a:pt x="1536700" y="9525"/>
                  </a:cubicBezTo>
                  <a:cubicBezTo>
                    <a:pt x="1540019" y="9097"/>
                    <a:pt x="1539875" y="0"/>
                    <a:pt x="1539875" y="0"/>
                  </a:cubicBezTo>
                  <a:lnTo>
                    <a:pt x="1720850" y="0"/>
                  </a:lnTo>
                </a:path>
              </a:pathLst>
            </a:custGeom>
            <a:noFill/>
            <a:ln w="25400">
              <a:solidFill>
                <a:schemeClr val="accent3">
                  <a:lumMod val="75000"/>
                </a:schemeClr>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88" name="Freeform 289">
              <a:extLst>
                <a:ext uri="{FF2B5EF4-FFF2-40B4-BE49-F238E27FC236}">
                  <a16:creationId xmlns:a16="http://schemas.microsoft.com/office/drawing/2014/main" id="{F5ACDD39-ADE8-4BCF-B87D-2EB14D8069D0}"/>
                </a:ext>
              </a:extLst>
            </p:cNvPr>
            <p:cNvSpPr/>
            <p:nvPr/>
          </p:nvSpPr>
          <p:spPr>
            <a:xfrm>
              <a:off x="4209741" y="5476777"/>
              <a:ext cx="2304755" cy="0"/>
            </a:xfrm>
            <a:custGeom>
              <a:avLst/>
              <a:gdLst>
                <a:gd name="connsiteX0" fmla="*/ 0 w 1711325"/>
                <a:gd name="connsiteY0" fmla="*/ 0 h 0"/>
                <a:gd name="connsiteX1" fmla="*/ 1711325 w 1711325"/>
                <a:gd name="connsiteY1" fmla="*/ 0 h 0"/>
              </a:gdLst>
              <a:ahLst/>
              <a:cxnLst>
                <a:cxn ang="0">
                  <a:pos x="connsiteX0" y="connsiteY0"/>
                </a:cxn>
                <a:cxn ang="0">
                  <a:pos x="connsiteX1" y="connsiteY1"/>
                </a:cxn>
              </a:cxnLst>
              <a:rect l="l" t="t" r="r" b="b"/>
              <a:pathLst>
                <a:path w="1711325">
                  <a:moveTo>
                    <a:pt x="0" y="0"/>
                  </a:moveTo>
                  <a:lnTo>
                    <a:pt x="1711325" y="0"/>
                  </a:lnTo>
                </a:path>
              </a:pathLst>
            </a:custGeom>
            <a:noFill/>
            <a:ln w="25400">
              <a:solidFill>
                <a:schemeClr val="accent3">
                  <a:lumMod val="75000"/>
                </a:schemeClr>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89" name="Freeform 290">
              <a:extLst>
                <a:ext uri="{FF2B5EF4-FFF2-40B4-BE49-F238E27FC236}">
                  <a16:creationId xmlns:a16="http://schemas.microsoft.com/office/drawing/2014/main" id="{12DE851A-F08D-48D6-B0CC-BA24C8A4343B}"/>
                </a:ext>
              </a:extLst>
            </p:cNvPr>
            <p:cNvSpPr/>
            <p:nvPr/>
          </p:nvSpPr>
          <p:spPr>
            <a:xfrm>
              <a:off x="7259287" y="5473602"/>
              <a:ext cx="2296204" cy="0"/>
            </a:xfrm>
            <a:custGeom>
              <a:avLst/>
              <a:gdLst>
                <a:gd name="connsiteX0" fmla="*/ 0 w 1704975"/>
                <a:gd name="connsiteY0" fmla="*/ 0 h 0"/>
                <a:gd name="connsiteX1" fmla="*/ 1704975 w 1704975"/>
                <a:gd name="connsiteY1" fmla="*/ 0 h 0"/>
              </a:gdLst>
              <a:ahLst/>
              <a:cxnLst>
                <a:cxn ang="0">
                  <a:pos x="connsiteX0" y="connsiteY0"/>
                </a:cxn>
                <a:cxn ang="0">
                  <a:pos x="connsiteX1" y="connsiteY1"/>
                </a:cxn>
              </a:cxnLst>
              <a:rect l="l" t="t" r="r" b="b"/>
              <a:pathLst>
                <a:path w="1704975">
                  <a:moveTo>
                    <a:pt x="0" y="0"/>
                  </a:moveTo>
                  <a:lnTo>
                    <a:pt x="1704975" y="0"/>
                  </a:lnTo>
                </a:path>
              </a:pathLst>
            </a:custGeom>
            <a:noFill/>
            <a:ln w="25400">
              <a:solidFill>
                <a:schemeClr val="accent3">
                  <a:lumMod val="75000"/>
                </a:schemeClr>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84" name="Freeform 284">
              <a:extLst>
                <a:ext uri="{FF2B5EF4-FFF2-40B4-BE49-F238E27FC236}">
                  <a16:creationId xmlns:a16="http://schemas.microsoft.com/office/drawing/2014/main" id="{4449B61D-9F9F-4716-901B-FF50AE200BDC}"/>
                </a:ext>
              </a:extLst>
            </p:cNvPr>
            <p:cNvSpPr/>
            <p:nvPr/>
          </p:nvSpPr>
          <p:spPr>
            <a:xfrm>
              <a:off x="1062096" y="3079175"/>
              <a:ext cx="2317583" cy="111193"/>
            </a:xfrm>
            <a:custGeom>
              <a:avLst/>
              <a:gdLst>
                <a:gd name="connsiteX0" fmla="*/ 0 w 1720850"/>
                <a:gd name="connsiteY0" fmla="*/ 104775 h 111193"/>
                <a:gd name="connsiteX1" fmla="*/ 0 w 1720850"/>
                <a:gd name="connsiteY1" fmla="*/ 104775 h 111193"/>
                <a:gd name="connsiteX2" fmla="*/ 28575 w 1720850"/>
                <a:gd name="connsiteY2" fmla="*/ 107950 h 111193"/>
                <a:gd name="connsiteX3" fmla="*/ 53975 w 1720850"/>
                <a:gd name="connsiteY3" fmla="*/ 111125 h 111193"/>
                <a:gd name="connsiteX4" fmla="*/ 79375 w 1720850"/>
                <a:gd name="connsiteY4" fmla="*/ 104775 h 111193"/>
                <a:gd name="connsiteX5" fmla="*/ 98425 w 1720850"/>
                <a:gd name="connsiteY5" fmla="*/ 98425 h 111193"/>
                <a:gd name="connsiteX6" fmla="*/ 219075 w 1720850"/>
                <a:gd name="connsiteY6" fmla="*/ 95250 h 111193"/>
                <a:gd name="connsiteX7" fmla="*/ 358775 w 1720850"/>
                <a:gd name="connsiteY7" fmla="*/ 88900 h 111193"/>
                <a:gd name="connsiteX8" fmla="*/ 377825 w 1720850"/>
                <a:gd name="connsiteY8" fmla="*/ 79375 h 111193"/>
                <a:gd name="connsiteX9" fmla="*/ 390525 w 1720850"/>
                <a:gd name="connsiteY9" fmla="*/ 76200 h 111193"/>
                <a:gd name="connsiteX10" fmla="*/ 419100 w 1720850"/>
                <a:gd name="connsiteY10" fmla="*/ 69850 h 111193"/>
                <a:gd name="connsiteX11" fmla="*/ 434975 w 1720850"/>
                <a:gd name="connsiteY11" fmla="*/ 76200 h 111193"/>
                <a:gd name="connsiteX12" fmla="*/ 479425 w 1720850"/>
                <a:gd name="connsiteY12" fmla="*/ 69850 h 111193"/>
                <a:gd name="connsiteX13" fmla="*/ 498475 w 1720850"/>
                <a:gd name="connsiteY13" fmla="*/ 63500 h 111193"/>
                <a:gd name="connsiteX14" fmla="*/ 571500 w 1720850"/>
                <a:gd name="connsiteY14" fmla="*/ 57150 h 111193"/>
                <a:gd name="connsiteX15" fmla="*/ 727075 w 1720850"/>
                <a:gd name="connsiteY15" fmla="*/ 47625 h 111193"/>
                <a:gd name="connsiteX16" fmla="*/ 736600 w 1720850"/>
                <a:gd name="connsiteY16" fmla="*/ 44450 h 111193"/>
                <a:gd name="connsiteX17" fmla="*/ 812800 w 1720850"/>
                <a:gd name="connsiteY17" fmla="*/ 38100 h 111193"/>
                <a:gd name="connsiteX18" fmla="*/ 831850 w 1720850"/>
                <a:gd name="connsiteY18" fmla="*/ 28575 h 111193"/>
                <a:gd name="connsiteX19" fmla="*/ 841375 w 1720850"/>
                <a:gd name="connsiteY19" fmla="*/ 25400 h 111193"/>
                <a:gd name="connsiteX20" fmla="*/ 1196975 w 1720850"/>
                <a:gd name="connsiteY20" fmla="*/ 19050 h 111193"/>
                <a:gd name="connsiteX21" fmla="*/ 1212850 w 1720850"/>
                <a:gd name="connsiteY21" fmla="*/ 15875 h 111193"/>
                <a:gd name="connsiteX22" fmla="*/ 1346200 w 1720850"/>
                <a:gd name="connsiteY22" fmla="*/ 6350 h 111193"/>
                <a:gd name="connsiteX23" fmla="*/ 1511300 w 1720850"/>
                <a:gd name="connsiteY23" fmla="*/ 9525 h 111193"/>
                <a:gd name="connsiteX24" fmla="*/ 1530350 w 1720850"/>
                <a:gd name="connsiteY24" fmla="*/ 0 h 111193"/>
                <a:gd name="connsiteX25" fmla="*/ 1720850 w 1720850"/>
                <a:gd name="connsiteY25" fmla="*/ 0 h 11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20850" h="111193">
                  <a:moveTo>
                    <a:pt x="0" y="104775"/>
                  </a:moveTo>
                  <a:lnTo>
                    <a:pt x="0" y="104775"/>
                  </a:lnTo>
                  <a:lnTo>
                    <a:pt x="28575" y="107950"/>
                  </a:lnTo>
                  <a:cubicBezTo>
                    <a:pt x="37049" y="108947"/>
                    <a:pt x="45459" y="111657"/>
                    <a:pt x="53975" y="111125"/>
                  </a:cubicBezTo>
                  <a:cubicBezTo>
                    <a:pt x="62685" y="110581"/>
                    <a:pt x="70984" y="107173"/>
                    <a:pt x="79375" y="104775"/>
                  </a:cubicBezTo>
                  <a:cubicBezTo>
                    <a:pt x="85811" y="102936"/>
                    <a:pt x="91734" y="98601"/>
                    <a:pt x="98425" y="98425"/>
                  </a:cubicBezTo>
                  <a:lnTo>
                    <a:pt x="219075" y="95250"/>
                  </a:lnTo>
                  <a:cubicBezTo>
                    <a:pt x="277873" y="83490"/>
                    <a:pt x="210918" y="95941"/>
                    <a:pt x="358775" y="88900"/>
                  </a:cubicBezTo>
                  <a:cubicBezTo>
                    <a:pt x="368809" y="88422"/>
                    <a:pt x="369063" y="83130"/>
                    <a:pt x="377825" y="79375"/>
                  </a:cubicBezTo>
                  <a:cubicBezTo>
                    <a:pt x="381836" y="77656"/>
                    <a:pt x="386265" y="77147"/>
                    <a:pt x="390525" y="76200"/>
                  </a:cubicBezTo>
                  <a:cubicBezTo>
                    <a:pt x="426802" y="68138"/>
                    <a:pt x="388127" y="77593"/>
                    <a:pt x="419100" y="69850"/>
                  </a:cubicBezTo>
                  <a:cubicBezTo>
                    <a:pt x="424392" y="71967"/>
                    <a:pt x="429288" y="75821"/>
                    <a:pt x="434975" y="76200"/>
                  </a:cubicBezTo>
                  <a:cubicBezTo>
                    <a:pt x="447011" y="77002"/>
                    <a:pt x="466276" y="73795"/>
                    <a:pt x="479425" y="69850"/>
                  </a:cubicBezTo>
                  <a:cubicBezTo>
                    <a:pt x="485836" y="67927"/>
                    <a:pt x="491815" y="64166"/>
                    <a:pt x="498475" y="63500"/>
                  </a:cubicBezTo>
                  <a:cubicBezTo>
                    <a:pt x="543955" y="58952"/>
                    <a:pt x="519620" y="61141"/>
                    <a:pt x="571500" y="57150"/>
                  </a:cubicBezTo>
                  <a:cubicBezTo>
                    <a:pt x="627430" y="29185"/>
                    <a:pt x="573206" y="54036"/>
                    <a:pt x="727075" y="47625"/>
                  </a:cubicBezTo>
                  <a:cubicBezTo>
                    <a:pt x="730419" y="47486"/>
                    <a:pt x="733274" y="44820"/>
                    <a:pt x="736600" y="44450"/>
                  </a:cubicBezTo>
                  <a:cubicBezTo>
                    <a:pt x="761932" y="41635"/>
                    <a:pt x="812800" y="38100"/>
                    <a:pt x="812800" y="38100"/>
                  </a:cubicBezTo>
                  <a:cubicBezTo>
                    <a:pt x="836741" y="30120"/>
                    <a:pt x="807231" y="40885"/>
                    <a:pt x="831850" y="28575"/>
                  </a:cubicBezTo>
                  <a:cubicBezTo>
                    <a:pt x="834843" y="27078"/>
                    <a:pt x="838029" y="25487"/>
                    <a:pt x="841375" y="25400"/>
                  </a:cubicBezTo>
                  <a:lnTo>
                    <a:pt x="1196975" y="19050"/>
                  </a:lnTo>
                  <a:cubicBezTo>
                    <a:pt x="1202267" y="17992"/>
                    <a:pt x="1207459" y="16120"/>
                    <a:pt x="1212850" y="15875"/>
                  </a:cubicBezTo>
                  <a:cubicBezTo>
                    <a:pt x="1344561" y="9888"/>
                    <a:pt x="1301945" y="35854"/>
                    <a:pt x="1346200" y="6350"/>
                  </a:cubicBezTo>
                  <a:lnTo>
                    <a:pt x="1511300" y="9525"/>
                  </a:lnTo>
                  <a:cubicBezTo>
                    <a:pt x="1532438" y="9525"/>
                    <a:pt x="1530350" y="11629"/>
                    <a:pt x="1530350" y="0"/>
                  </a:cubicBezTo>
                  <a:lnTo>
                    <a:pt x="1720850" y="0"/>
                  </a:lnTo>
                </a:path>
              </a:pathLst>
            </a:custGeom>
            <a:noFill/>
            <a:ln w="25400">
              <a:solidFill>
                <a:schemeClr val="accent3">
                  <a:lumMod val="75000"/>
                </a:schemeClr>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sp>
          <p:nvSpPr>
            <p:cNvPr id="486" name="Freeform 286">
              <a:extLst>
                <a:ext uri="{FF2B5EF4-FFF2-40B4-BE49-F238E27FC236}">
                  <a16:creationId xmlns:a16="http://schemas.microsoft.com/office/drawing/2014/main" id="{FC789B9B-1978-4CEC-AA9E-2AEA7F0C7527}"/>
                </a:ext>
              </a:extLst>
            </p:cNvPr>
            <p:cNvSpPr/>
            <p:nvPr/>
          </p:nvSpPr>
          <p:spPr>
            <a:xfrm>
              <a:off x="7263563" y="3078897"/>
              <a:ext cx="2313307" cy="117475"/>
            </a:xfrm>
            <a:custGeom>
              <a:avLst/>
              <a:gdLst>
                <a:gd name="connsiteX0" fmla="*/ 0 w 1717675"/>
                <a:gd name="connsiteY0" fmla="*/ 117475 h 117475"/>
                <a:gd name="connsiteX1" fmla="*/ 949325 w 1717675"/>
                <a:gd name="connsiteY1" fmla="*/ 117475 h 117475"/>
                <a:gd name="connsiteX2" fmla="*/ 949325 w 1717675"/>
                <a:gd name="connsiteY2" fmla="*/ 0 h 117475"/>
                <a:gd name="connsiteX3" fmla="*/ 1717675 w 1717675"/>
                <a:gd name="connsiteY3" fmla="*/ 0 h 117475"/>
              </a:gdLst>
              <a:ahLst/>
              <a:cxnLst>
                <a:cxn ang="0">
                  <a:pos x="connsiteX0" y="connsiteY0"/>
                </a:cxn>
                <a:cxn ang="0">
                  <a:pos x="connsiteX1" y="connsiteY1"/>
                </a:cxn>
                <a:cxn ang="0">
                  <a:pos x="connsiteX2" y="connsiteY2"/>
                </a:cxn>
                <a:cxn ang="0">
                  <a:pos x="connsiteX3" y="connsiteY3"/>
                </a:cxn>
              </a:cxnLst>
              <a:rect l="l" t="t" r="r" b="b"/>
              <a:pathLst>
                <a:path w="1717675" h="117475">
                  <a:moveTo>
                    <a:pt x="0" y="117475"/>
                  </a:moveTo>
                  <a:lnTo>
                    <a:pt x="949325" y="117475"/>
                  </a:lnTo>
                  <a:lnTo>
                    <a:pt x="949325" y="0"/>
                  </a:lnTo>
                  <a:lnTo>
                    <a:pt x="1717675" y="0"/>
                  </a:lnTo>
                </a:path>
              </a:pathLst>
            </a:custGeom>
            <a:noFill/>
            <a:ln w="25400">
              <a:solidFill>
                <a:schemeClr val="accent3">
                  <a:lumMod val="75000"/>
                </a:schemeClr>
              </a:solidFill>
            </a:ln>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Imago" pitchFamily="2" charset="0"/>
              </a:endParaRPr>
            </a:p>
          </p:txBody>
        </p:sp>
      </p:grpSp>
      <p:grpSp>
        <p:nvGrpSpPr>
          <p:cNvPr id="7" name="Group 6">
            <a:extLst>
              <a:ext uri="{FF2B5EF4-FFF2-40B4-BE49-F238E27FC236}">
                <a16:creationId xmlns:a16="http://schemas.microsoft.com/office/drawing/2014/main" id="{581611A7-91EC-4B91-B9CE-C899526A942D}"/>
              </a:ext>
            </a:extLst>
          </p:cNvPr>
          <p:cNvGrpSpPr/>
          <p:nvPr/>
        </p:nvGrpSpPr>
        <p:grpSpPr>
          <a:xfrm>
            <a:off x="260466" y="1585333"/>
            <a:ext cx="9572860" cy="4490224"/>
            <a:chOff x="252077" y="1585333"/>
            <a:chExt cx="9572860" cy="4490224"/>
          </a:xfrm>
        </p:grpSpPr>
        <p:grpSp>
          <p:nvGrpSpPr>
            <p:cNvPr id="746" name="Group 745">
              <a:extLst>
                <a:ext uri="{FF2B5EF4-FFF2-40B4-BE49-F238E27FC236}">
                  <a16:creationId xmlns:a16="http://schemas.microsoft.com/office/drawing/2014/main" id="{5ABA3F75-2B0C-40D5-B2EF-6A920953A1DB}"/>
                </a:ext>
              </a:extLst>
            </p:cNvPr>
            <p:cNvGrpSpPr/>
            <p:nvPr/>
          </p:nvGrpSpPr>
          <p:grpSpPr>
            <a:xfrm>
              <a:off x="6888046" y="1585333"/>
              <a:ext cx="2771033" cy="1657805"/>
              <a:chOff x="703795" y="3971496"/>
              <a:chExt cx="2771033" cy="1657805"/>
            </a:xfrm>
          </p:grpSpPr>
          <p:grpSp>
            <p:nvGrpSpPr>
              <p:cNvPr id="747" name="Group 746">
                <a:extLst>
                  <a:ext uri="{FF2B5EF4-FFF2-40B4-BE49-F238E27FC236}">
                    <a16:creationId xmlns:a16="http://schemas.microsoft.com/office/drawing/2014/main" id="{5BBF413C-36F1-430C-AA9E-14ACB3CEF8FF}"/>
                  </a:ext>
                </a:extLst>
              </p:cNvPr>
              <p:cNvGrpSpPr/>
              <p:nvPr/>
            </p:nvGrpSpPr>
            <p:grpSpPr>
              <a:xfrm>
                <a:off x="703795" y="3971496"/>
                <a:ext cx="267061" cy="1657805"/>
                <a:chOff x="1199698" y="3971496"/>
                <a:chExt cx="267061" cy="1657805"/>
              </a:xfrm>
            </p:grpSpPr>
            <p:sp>
              <p:nvSpPr>
                <p:cNvPr id="752" name="TextBox 751">
                  <a:extLst>
                    <a:ext uri="{FF2B5EF4-FFF2-40B4-BE49-F238E27FC236}">
                      <a16:creationId xmlns:a16="http://schemas.microsoft.com/office/drawing/2014/main" id="{DC21AF11-22E1-4817-99BD-468B747EF20D}"/>
                    </a:ext>
                  </a:extLst>
                </p:cNvPr>
                <p:cNvSpPr txBox="1"/>
                <p:nvPr/>
              </p:nvSpPr>
              <p:spPr>
                <a:xfrm>
                  <a:off x="1310306" y="3971496"/>
                  <a:ext cx="156453" cy="200055"/>
                </a:xfrm>
                <a:prstGeom prst="rect">
                  <a:avLst/>
                </a:prstGeom>
                <a:noFill/>
              </p:spPr>
              <p:txBody>
                <a:bodyPr wrap="none" rIns="0" rtlCol="0">
                  <a:spAutoFit/>
                </a:bodyPr>
                <a:lstStyle/>
                <a:p>
                  <a:pPr algn="ctr"/>
                  <a:r>
                    <a:rPr lang="en-US" sz="700" b="1" dirty="0"/>
                    <a:t>A</a:t>
                  </a:r>
                </a:p>
              </p:txBody>
            </p:sp>
            <p:grpSp>
              <p:nvGrpSpPr>
                <p:cNvPr id="753" name="Group 752">
                  <a:extLst>
                    <a:ext uri="{FF2B5EF4-FFF2-40B4-BE49-F238E27FC236}">
                      <a16:creationId xmlns:a16="http://schemas.microsoft.com/office/drawing/2014/main" id="{69A698F0-110A-4C65-87ED-C9472D51FF4A}"/>
                    </a:ext>
                  </a:extLst>
                </p:cNvPr>
                <p:cNvGrpSpPr/>
                <p:nvPr/>
              </p:nvGrpSpPr>
              <p:grpSpPr>
                <a:xfrm>
                  <a:off x="1199698" y="4136165"/>
                  <a:ext cx="267061" cy="1493136"/>
                  <a:chOff x="1199698" y="4136165"/>
                  <a:chExt cx="267061" cy="1493136"/>
                </a:xfrm>
              </p:grpSpPr>
              <p:sp>
                <p:nvSpPr>
                  <p:cNvPr id="754" name="TextBox 753">
                    <a:extLst>
                      <a:ext uri="{FF2B5EF4-FFF2-40B4-BE49-F238E27FC236}">
                        <a16:creationId xmlns:a16="http://schemas.microsoft.com/office/drawing/2014/main" id="{7127C45D-712A-4D8D-9DBF-1CC8040A7214}"/>
                      </a:ext>
                    </a:extLst>
                  </p:cNvPr>
                  <p:cNvSpPr txBox="1"/>
                  <p:nvPr/>
                </p:nvSpPr>
                <p:spPr>
                  <a:xfrm>
                    <a:off x="1199698" y="4136165"/>
                    <a:ext cx="267061" cy="107722"/>
                  </a:xfrm>
                  <a:prstGeom prst="rect">
                    <a:avLst/>
                  </a:prstGeom>
                  <a:noFill/>
                </p:spPr>
                <p:txBody>
                  <a:bodyPr wrap="none" tIns="0" rIns="0" bIns="0" rtlCol="0" anchor="ctr">
                    <a:spAutoFit/>
                  </a:bodyPr>
                  <a:lstStyle/>
                  <a:p>
                    <a:pPr algn="r"/>
                    <a:r>
                      <a:rPr lang="en-US" sz="700" dirty="0"/>
                      <a:t>0.12</a:t>
                    </a:r>
                  </a:p>
                </p:txBody>
              </p:sp>
              <p:sp>
                <p:nvSpPr>
                  <p:cNvPr id="755" name="TextBox 754">
                    <a:extLst>
                      <a:ext uri="{FF2B5EF4-FFF2-40B4-BE49-F238E27FC236}">
                        <a16:creationId xmlns:a16="http://schemas.microsoft.com/office/drawing/2014/main" id="{84B733E8-2B5F-447E-9C5B-D22E3413A3DF}"/>
                      </a:ext>
                    </a:extLst>
                  </p:cNvPr>
                  <p:cNvSpPr txBox="1"/>
                  <p:nvPr/>
                </p:nvSpPr>
                <p:spPr>
                  <a:xfrm>
                    <a:off x="1324733" y="5521579"/>
                    <a:ext cx="142026" cy="107722"/>
                  </a:xfrm>
                  <a:prstGeom prst="rect">
                    <a:avLst/>
                  </a:prstGeom>
                  <a:noFill/>
                </p:spPr>
                <p:txBody>
                  <a:bodyPr wrap="none" tIns="0" rIns="0" bIns="0" rtlCol="0" anchor="ctr">
                    <a:spAutoFit/>
                  </a:bodyPr>
                  <a:lstStyle/>
                  <a:p>
                    <a:pPr algn="r"/>
                    <a:r>
                      <a:rPr lang="en-US" sz="700" dirty="0"/>
                      <a:t>0</a:t>
                    </a:r>
                  </a:p>
                </p:txBody>
              </p:sp>
              <p:sp>
                <p:nvSpPr>
                  <p:cNvPr id="756" name="TextBox 755">
                    <a:extLst>
                      <a:ext uri="{FF2B5EF4-FFF2-40B4-BE49-F238E27FC236}">
                        <a16:creationId xmlns:a16="http://schemas.microsoft.com/office/drawing/2014/main" id="{B45DFBF1-F44C-48E8-A0BB-713F37C713A1}"/>
                      </a:ext>
                    </a:extLst>
                  </p:cNvPr>
                  <p:cNvSpPr txBox="1"/>
                  <p:nvPr/>
                </p:nvSpPr>
                <p:spPr>
                  <a:xfrm>
                    <a:off x="1199698" y="5059775"/>
                    <a:ext cx="267061" cy="107722"/>
                  </a:xfrm>
                  <a:prstGeom prst="rect">
                    <a:avLst/>
                  </a:prstGeom>
                  <a:noFill/>
                </p:spPr>
                <p:txBody>
                  <a:bodyPr wrap="none" tIns="0" rIns="0" bIns="0" rtlCol="0" anchor="ctr">
                    <a:spAutoFit/>
                  </a:bodyPr>
                  <a:lstStyle/>
                  <a:p>
                    <a:pPr algn="r"/>
                    <a:r>
                      <a:rPr lang="en-US" sz="700" dirty="0"/>
                      <a:t>0.04</a:t>
                    </a:r>
                  </a:p>
                </p:txBody>
              </p:sp>
              <p:sp>
                <p:nvSpPr>
                  <p:cNvPr id="757" name="TextBox 756">
                    <a:extLst>
                      <a:ext uri="{FF2B5EF4-FFF2-40B4-BE49-F238E27FC236}">
                        <a16:creationId xmlns:a16="http://schemas.microsoft.com/office/drawing/2014/main" id="{5ECFDBBF-5E16-4540-BA27-0A3569C7C2B6}"/>
                      </a:ext>
                    </a:extLst>
                  </p:cNvPr>
                  <p:cNvSpPr txBox="1"/>
                  <p:nvPr/>
                </p:nvSpPr>
                <p:spPr>
                  <a:xfrm>
                    <a:off x="1199698" y="4597970"/>
                    <a:ext cx="267061" cy="107722"/>
                  </a:xfrm>
                  <a:prstGeom prst="rect">
                    <a:avLst/>
                  </a:prstGeom>
                  <a:noFill/>
                </p:spPr>
                <p:txBody>
                  <a:bodyPr wrap="none" tIns="0" rIns="0" bIns="0" rtlCol="0" anchor="ctr">
                    <a:spAutoFit/>
                  </a:bodyPr>
                  <a:lstStyle/>
                  <a:p>
                    <a:pPr algn="r"/>
                    <a:r>
                      <a:rPr lang="en-US" sz="700" dirty="0"/>
                      <a:t>0.08</a:t>
                    </a:r>
                  </a:p>
                </p:txBody>
              </p:sp>
            </p:grpSp>
          </p:grpSp>
          <p:grpSp>
            <p:nvGrpSpPr>
              <p:cNvPr id="748" name="Group 747">
                <a:extLst>
                  <a:ext uri="{FF2B5EF4-FFF2-40B4-BE49-F238E27FC236}">
                    <a16:creationId xmlns:a16="http://schemas.microsoft.com/office/drawing/2014/main" id="{7039860A-9EE5-457C-9A69-A8F16B37A56D}"/>
                  </a:ext>
                </a:extLst>
              </p:cNvPr>
              <p:cNvGrpSpPr/>
              <p:nvPr/>
            </p:nvGrpSpPr>
            <p:grpSpPr>
              <a:xfrm>
                <a:off x="996054" y="4193235"/>
                <a:ext cx="2478774" cy="935479"/>
                <a:chOff x="1491958" y="4193235"/>
                <a:chExt cx="48484" cy="935479"/>
              </a:xfrm>
            </p:grpSpPr>
            <p:cxnSp>
              <p:nvCxnSpPr>
                <p:cNvPr id="749" name="Straight Connector 748">
                  <a:extLst>
                    <a:ext uri="{FF2B5EF4-FFF2-40B4-BE49-F238E27FC236}">
                      <a16:creationId xmlns:a16="http://schemas.microsoft.com/office/drawing/2014/main" id="{E90DED51-D078-4F72-87BD-0F54B027BE99}"/>
                    </a:ext>
                  </a:extLst>
                </p:cNvPr>
                <p:cNvCxnSpPr/>
                <p:nvPr/>
              </p:nvCxnSpPr>
              <p:spPr bwMode="auto">
                <a:xfrm flipH="1">
                  <a:off x="1491958" y="5128714"/>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750" name="Straight Connector 749">
                  <a:extLst>
                    <a:ext uri="{FF2B5EF4-FFF2-40B4-BE49-F238E27FC236}">
                      <a16:creationId xmlns:a16="http://schemas.microsoft.com/office/drawing/2014/main" id="{555412EC-2891-4A68-8C98-2EE777336991}"/>
                    </a:ext>
                  </a:extLst>
                </p:cNvPr>
                <p:cNvCxnSpPr/>
                <p:nvPr/>
              </p:nvCxnSpPr>
              <p:spPr bwMode="auto">
                <a:xfrm flipH="1">
                  <a:off x="1491958" y="4193235"/>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751" name="Straight Connector 750">
                  <a:extLst>
                    <a:ext uri="{FF2B5EF4-FFF2-40B4-BE49-F238E27FC236}">
                      <a16:creationId xmlns:a16="http://schemas.microsoft.com/office/drawing/2014/main" id="{39A549AD-6EC4-4DEB-A247-D40BF4082B0D}"/>
                    </a:ext>
                  </a:extLst>
                </p:cNvPr>
                <p:cNvCxnSpPr/>
                <p:nvPr/>
              </p:nvCxnSpPr>
              <p:spPr bwMode="auto">
                <a:xfrm flipH="1">
                  <a:off x="1491958" y="4654820"/>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nvGrpSpPr>
            <p:cNvPr id="686" name="Group 685">
              <a:extLst>
                <a:ext uri="{FF2B5EF4-FFF2-40B4-BE49-F238E27FC236}">
                  <a16:creationId xmlns:a16="http://schemas.microsoft.com/office/drawing/2014/main" id="{EF31F87A-8403-475A-9495-A3299CB99A26}"/>
                </a:ext>
              </a:extLst>
            </p:cNvPr>
            <p:cNvGrpSpPr/>
            <p:nvPr/>
          </p:nvGrpSpPr>
          <p:grpSpPr>
            <a:xfrm>
              <a:off x="3817767" y="1585333"/>
              <a:ext cx="2771033" cy="1657805"/>
              <a:chOff x="703795" y="3971496"/>
              <a:chExt cx="2771033" cy="1657805"/>
            </a:xfrm>
          </p:grpSpPr>
          <p:grpSp>
            <p:nvGrpSpPr>
              <p:cNvPr id="687" name="Group 686">
                <a:extLst>
                  <a:ext uri="{FF2B5EF4-FFF2-40B4-BE49-F238E27FC236}">
                    <a16:creationId xmlns:a16="http://schemas.microsoft.com/office/drawing/2014/main" id="{C330E73A-F6D8-44D9-8E77-9EA2B991A860}"/>
                  </a:ext>
                </a:extLst>
              </p:cNvPr>
              <p:cNvGrpSpPr/>
              <p:nvPr/>
            </p:nvGrpSpPr>
            <p:grpSpPr>
              <a:xfrm>
                <a:off x="703795" y="3971496"/>
                <a:ext cx="267061" cy="1657805"/>
                <a:chOff x="1199698" y="3971496"/>
                <a:chExt cx="267061" cy="1657805"/>
              </a:xfrm>
            </p:grpSpPr>
            <p:sp>
              <p:nvSpPr>
                <p:cNvPr id="692" name="TextBox 691">
                  <a:extLst>
                    <a:ext uri="{FF2B5EF4-FFF2-40B4-BE49-F238E27FC236}">
                      <a16:creationId xmlns:a16="http://schemas.microsoft.com/office/drawing/2014/main" id="{A2EF02B4-35E4-4973-9480-5CE5CDC3C901}"/>
                    </a:ext>
                  </a:extLst>
                </p:cNvPr>
                <p:cNvSpPr txBox="1"/>
                <p:nvPr/>
              </p:nvSpPr>
              <p:spPr>
                <a:xfrm>
                  <a:off x="1310306" y="3971496"/>
                  <a:ext cx="156453" cy="200055"/>
                </a:xfrm>
                <a:prstGeom prst="rect">
                  <a:avLst/>
                </a:prstGeom>
                <a:noFill/>
              </p:spPr>
              <p:txBody>
                <a:bodyPr wrap="none" rIns="0" rtlCol="0">
                  <a:spAutoFit/>
                </a:bodyPr>
                <a:lstStyle/>
                <a:p>
                  <a:pPr algn="ctr"/>
                  <a:r>
                    <a:rPr lang="en-US" sz="700" b="1" dirty="0"/>
                    <a:t>A</a:t>
                  </a:r>
                </a:p>
              </p:txBody>
            </p:sp>
            <p:grpSp>
              <p:nvGrpSpPr>
                <p:cNvPr id="693" name="Group 692">
                  <a:extLst>
                    <a:ext uri="{FF2B5EF4-FFF2-40B4-BE49-F238E27FC236}">
                      <a16:creationId xmlns:a16="http://schemas.microsoft.com/office/drawing/2014/main" id="{839CFEA0-D37D-48BA-B0F9-7B9AD82F8054}"/>
                    </a:ext>
                  </a:extLst>
                </p:cNvPr>
                <p:cNvGrpSpPr/>
                <p:nvPr/>
              </p:nvGrpSpPr>
              <p:grpSpPr>
                <a:xfrm>
                  <a:off x="1199698" y="4136165"/>
                  <a:ext cx="267061" cy="1493136"/>
                  <a:chOff x="1199698" y="4136165"/>
                  <a:chExt cx="267061" cy="1493136"/>
                </a:xfrm>
              </p:grpSpPr>
              <p:sp>
                <p:nvSpPr>
                  <p:cNvPr id="694" name="TextBox 693">
                    <a:extLst>
                      <a:ext uri="{FF2B5EF4-FFF2-40B4-BE49-F238E27FC236}">
                        <a16:creationId xmlns:a16="http://schemas.microsoft.com/office/drawing/2014/main" id="{0D8CCA8C-2489-4244-A03F-5F0F099ECDBE}"/>
                      </a:ext>
                    </a:extLst>
                  </p:cNvPr>
                  <p:cNvSpPr txBox="1"/>
                  <p:nvPr/>
                </p:nvSpPr>
                <p:spPr>
                  <a:xfrm>
                    <a:off x="1199698" y="4136165"/>
                    <a:ext cx="267061" cy="107722"/>
                  </a:xfrm>
                  <a:prstGeom prst="rect">
                    <a:avLst/>
                  </a:prstGeom>
                  <a:noFill/>
                </p:spPr>
                <p:txBody>
                  <a:bodyPr wrap="none" tIns="0" rIns="0" bIns="0" rtlCol="0" anchor="ctr">
                    <a:spAutoFit/>
                  </a:bodyPr>
                  <a:lstStyle/>
                  <a:p>
                    <a:pPr algn="r"/>
                    <a:r>
                      <a:rPr lang="en-US" sz="700" dirty="0"/>
                      <a:t>0.12</a:t>
                    </a:r>
                  </a:p>
                </p:txBody>
              </p:sp>
              <p:sp>
                <p:nvSpPr>
                  <p:cNvPr id="695" name="TextBox 694">
                    <a:extLst>
                      <a:ext uri="{FF2B5EF4-FFF2-40B4-BE49-F238E27FC236}">
                        <a16:creationId xmlns:a16="http://schemas.microsoft.com/office/drawing/2014/main" id="{D6F79821-28C4-4567-A87E-A5D9F91C7F7D}"/>
                      </a:ext>
                    </a:extLst>
                  </p:cNvPr>
                  <p:cNvSpPr txBox="1"/>
                  <p:nvPr/>
                </p:nvSpPr>
                <p:spPr>
                  <a:xfrm>
                    <a:off x="1324733" y="5521579"/>
                    <a:ext cx="142026" cy="107722"/>
                  </a:xfrm>
                  <a:prstGeom prst="rect">
                    <a:avLst/>
                  </a:prstGeom>
                  <a:noFill/>
                </p:spPr>
                <p:txBody>
                  <a:bodyPr wrap="none" tIns="0" rIns="0" bIns="0" rtlCol="0" anchor="ctr">
                    <a:spAutoFit/>
                  </a:bodyPr>
                  <a:lstStyle/>
                  <a:p>
                    <a:pPr algn="r"/>
                    <a:r>
                      <a:rPr lang="en-US" sz="700" dirty="0"/>
                      <a:t>0</a:t>
                    </a:r>
                  </a:p>
                </p:txBody>
              </p:sp>
              <p:sp>
                <p:nvSpPr>
                  <p:cNvPr id="696" name="TextBox 695">
                    <a:extLst>
                      <a:ext uri="{FF2B5EF4-FFF2-40B4-BE49-F238E27FC236}">
                        <a16:creationId xmlns:a16="http://schemas.microsoft.com/office/drawing/2014/main" id="{DE2EEF2D-968A-492A-A003-2B3A5EE0A8F5}"/>
                      </a:ext>
                    </a:extLst>
                  </p:cNvPr>
                  <p:cNvSpPr txBox="1"/>
                  <p:nvPr/>
                </p:nvSpPr>
                <p:spPr>
                  <a:xfrm>
                    <a:off x="1199698" y="5059775"/>
                    <a:ext cx="267061" cy="107722"/>
                  </a:xfrm>
                  <a:prstGeom prst="rect">
                    <a:avLst/>
                  </a:prstGeom>
                  <a:noFill/>
                </p:spPr>
                <p:txBody>
                  <a:bodyPr wrap="none" tIns="0" rIns="0" bIns="0" rtlCol="0" anchor="ctr">
                    <a:spAutoFit/>
                  </a:bodyPr>
                  <a:lstStyle/>
                  <a:p>
                    <a:pPr algn="r"/>
                    <a:r>
                      <a:rPr lang="en-US" sz="700" dirty="0"/>
                      <a:t>0.04</a:t>
                    </a:r>
                  </a:p>
                </p:txBody>
              </p:sp>
              <p:sp>
                <p:nvSpPr>
                  <p:cNvPr id="697" name="TextBox 696">
                    <a:extLst>
                      <a:ext uri="{FF2B5EF4-FFF2-40B4-BE49-F238E27FC236}">
                        <a16:creationId xmlns:a16="http://schemas.microsoft.com/office/drawing/2014/main" id="{58AA4DD8-62F3-4AA4-A5E8-8B6D128B2D1B}"/>
                      </a:ext>
                    </a:extLst>
                  </p:cNvPr>
                  <p:cNvSpPr txBox="1"/>
                  <p:nvPr/>
                </p:nvSpPr>
                <p:spPr>
                  <a:xfrm>
                    <a:off x="1199698" y="4597970"/>
                    <a:ext cx="267061" cy="107722"/>
                  </a:xfrm>
                  <a:prstGeom prst="rect">
                    <a:avLst/>
                  </a:prstGeom>
                  <a:noFill/>
                </p:spPr>
                <p:txBody>
                  <a:bodyPr wrap="none" tIns="0" rIns="0" bIns="0" rtlCol="0" anchor="ctr">
                    <a:spAutoFit/>
                  </a:bodyPr>
                  <a:lstStyle/>
                  <a:p>
                    <a:pPr algn="r"/>
                    <a:r>
                      <a:rPr lang="en-US" sz="700" dirty="0"/>
                      <a:t>0.08</a:t>
                    </a:r>
                  </a:p>
                </p:txBody>
              </p:sp>
            </p:grpSp>
          </p:grpSp>
          <p:grpSp>
            <p:nvGrpSpPr>
              <p:cNvPr id="688" name="Group 687">
                <a:extLst>
                  <a:ext uri="{FF2B5EF4-FFF2-40B4-BE49-F238E27FC236}">
                    <a16:creationId xmlns:a16="http://schemas.microsoft.com/office/drawing/2014/main" id="{402DB58B-6D18-4492-B8AD-BC991D825124}"/>
                  </a:ext>
                </a:extLst>
              </p:cNvPr>
              <p:cNvGrpSpPr/>
              <p:nvPr/>
            </p:nvGrpSpPr>
            <p:grpSpPr>
              <a:xfrm>
                <a:off x="996054" y="4193235"/>
                <a:ext cx="2478774" cy="935479"/>
                <a:chOff x="1491958" y="4193235"/>
                <a:chExt cx="48484" cy="935479"/>
              </a:xfrm>
            </p:grpSpPr>
            <p:cxnSp>
              <p:nvCxnSpPr>
                <p:cNvPr id="689" name="Straight Connector 688">
                  <a:extLst>
                    <a:ext uri="{FF2B5EF4-FFF2-40B4-BE49-F238E27FC236}">
                      <a16:creationId xmlns:a16="http://schemas.microsoft.com/office/drawing/2014/main" id="{92731C36-F5C4-4331-B484-80CA1C153A94}"/>
                    </a:ext>
                  </a:extLst>
                </p:cNvPr>
                <p:cNvCxnSpPr/>
                <p:nvPr/>
              </p:nvCxnSpPr>
              <p:spPr bwMode="auto">
                <a:xfrm flipH="1">
                  <a:off x="1491958" y="5128714"/>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256BED1A-B155-48BF-8475-A31A2AAE39BE}"/>
                    </a:ext>
                  </a:extLst>
                </p:cNvPr>
                <p:cNvCxnSpPr/>
                <p:nvPr/>
              </p:nvCxnSpPr>
              <p:spPr bwMode="auto">
                <a:xfrm flipH="1">
                  <a:off x="1491958" y="4193235"/>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id="{6BE5A494-707B-4045-A96E-ED693B7503CC}"/>
                    </a:ext>
                  </a:extLst>
                </p:cNvPr>
                <p:cNvCxnSpPr/>
                <p:nvPr/>
              </p:nvCxnSpPr>
              <p:spPr bwMode="auto">
                <a:xfrm flipH="1">
                  <a:off x="1491958" y="4654820"/>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nvGrpSpPr>
            <p:cNvPr id="551" name="Group 550">
              <a:extLst>
                <a:ext uri="{FF2B5EF4-FFF2-40B4-BE49-F238E27FC236}">
                  <a16:creationId xmlns:a16="http://schemas.microsoft.com/office/drawing/2014/main" id="{5729498D-ED94-42CC-B192-C499B6630A77}"/>
                </a:ext>
              </a:extLst>
            </p:cNvPr>
            <p:cNvGrpSpPr/>
            <p:nvPr/>
          </p:nvGrpSpPr>
          <p:grpSpPr>
            <a:xfrm>
              <a:off x="6929038" y="3868559"/>
              <a:ext cx="2771033" cy="1657805"/>
              <a:chOff x="703795" y="3971496"/>
              <a:chExt cx="2771033" cy="1657805"/>
            </a:xfrm>
          </p:grpSpPr>
          <p:grpSp>
            <p:nvGrpSpPr>
              <p:cNvPr id="552" name="Group 551">
                <a:extLst>
                  <a:ext uri="{FF2B5EF4-FFF2-40B4-BE49-F238E27FC236}">
                    <a16:creationId xmlns:a16="http://schemas.microsoft.com/office/drawing/2014/main" id="{FFF6B84B-4009-4B3A-AD6B-6DEDF50F2C45}"/>
                  </a:ext>
                </a:extLst>
              </p:cNvPr>
              <p:cNvGrpSpPr/>
              <p:nvPr/>
            </p:nvGrpSpPr>
            <p:grpSpPr>
              <a:xfrm>
                <a:off x="703795" y="3971496"/>
                <a:ext cx="267061" cy="1657805"/>
                <a:chOff x="1199698" y="3971496"/>
                <a:chExt cx="267061" cy="1657805"/>
              </a:xfrm>
            </p:grpSpPr>
            <p:sp>
              <p:nvSpPr>
                <p:cNvPr id="558" name="TextBox 557">
                  <a:extLst>
                    <a:ext uri="{FF2B5EF4-FFF2-40B4-BE49-F238E27FC236}">
                      <a16:creationId xmlns:a16="http://schemas.microsoft.com/office/drawing/2014/main" id="{0D3C5822-F01E-455B-B686-4A67B3718FD6}"/>
                    </a:ext>
                  </a:extLst>
                </p:cNvPr>
                <p:cNvSpPr txBox="1"/>
                <p:nvPr/>
              </p:nvSpPr>
              <p:spPr>
                <a:xfrm>
                  <a:off x="1310306" y="3971496"/>
                  <a:ext cx="156453" cy="200055"/>
                </a:xfrm>
                <a:prstGeom prst="rect">
                  <a:avLst/>
                </a:prstGeom>
                <a:noFill/>
              </p:spPr>
              <p:txBody>
                <a:bodyPr wrap="none" rIns="0" rtlCol="0">
                  <a:spAutoFit/>
                </a:bodyPr>
                <a:lstStyle/>
                <a:p>
                  <a:pPr algn="ctr"/>
                  <a:r>
                    <a:rPr lang="en-US" sz="700" b="1" dirty="0"/>
                    <a:t>B</a:t>
                  </a:r>
                </a:p>
              </p:txBody>
            </p:sp>
            <p:grpSp>
              <p:nvGrpSpPr>
                <p:cNvPr id="559" name="Group 558">
                  <a:extLst>
                    <a:ext uri="{FF2B5EF4-FFF2-40B4-BE49-F238E27FC236}">
                      <a16:creationId xmlns:a16="http://schemas.microsoft.com/office/drawing/2014/main" id="{BCCAAB39-945D-4CBA-BBBD-CC9786A8B64E}"/>
                    </a:ext>
                  </a:extLst>
                </p:cNvPr>
                <p:cNvGrpSpPr/>
                <p:nvPr/>
              </p:nvGrpSpPr>
              <p:grpSpPr>
                <a:xfrm>
                  <a:off x="1199698" y="4136165"/>
                  <a:ext cx="267061" cy="1493136"/>
                  <a:chOff x="1199698" y="4136165"/>
                  <a:chExt cx="267061" cy="1493136"/>
                </a:xfrm>
              </p:grpSpPr>
              <p:sp>
                <p:nvSpPr>
                  <p:cNvPr id="560" name="TextBox 559">
                    <a:extLst>
                      <a:ext uri="{FF2B5EF4-FFF2-40B4-BE49-F238E27FC236}">
                        <a16:creationId xmlns:a16="http://schemas.microsoft.com/office/drawing/2014/main" id="{4882FD0E-4E1F-471E-9D34-6B9FB6EBCAC8}"/>
                      </a:ext>
                    </a:extLst>
                  </p:cNvPr>
                  <p:cNvSpPr txBox="1"/>
                  <p:nvPr/>
                </p:nvSpPr>
                <p:spPr>
                  <a:xfrm>
                    <a:off x="1199698" y="4136165"/>
                    <a:ext cx="267061" cy="107722"/>
                  </a:xfrm>
                  <a:prstGeom prst="rect">
                    <a:avLst/>
                  </a:prstGeom>
                  <a:noFill/>
                </p:spPr>
                <p:txBody>
                  <a:bodyPr wrap="none" tIns="0" rIns="0" bIns="0" rtlCol="0" anchor="ctr">
                    <a:spAutoFit/>
                  </a:bodyPr>
                  <a:lstStyle/>
                  <a:p>
                    <a:pPr algn="r"/>
                    <a:r>
                      <a:rPr lang="en-US" sz="700" dirty="0"/>
                      <a:t>0.16</a:t>
                    </a:r>
                  </a:p>
                </p:txBody>
              </p:sp>
              <p:sp>
                <p:nvSpPr>
                  <p:cNvPr id="561" name="TextBox 560">
                    <a:extLst>
                      <a:ext uri="{FF2B5EF4-FFF2-40B4-BE49-F238E27FC236}">
                        <a16:creationId xmlns:a16="http://schemas.microsoft.com/office/drawing/2014/main" id="{5E39F76D-3E1F-4428-9178-850DD4F0DD96}"/>
                      </a:ext>
                    </a:extLst>
                  </p:cNvPr>
                  <p:cNvSpPr txBox="1"/>
                  <p:nvPr/>
                </p:nvSpPr>
                <p:spPr>
                  <a:xfrm>
                    <a:off x="1324733" y="5521579"/>
                    <a:ext cx="142026" cy="107722"/>
                  </a:xfrm>
                  <a:prstGeom prst="rect">
                    <a:avLst/>
                  </a:prstGeom>
                  <a:noFill/>
                </p:spPr>
                <p:txBody>
                  <a:bodyPr wrap="none" tIns="0" rIns="0" bIns="0" rtlCol="0" anchor="ctr">
                    <a:spAutoFit/>
                  </a:bodyPr>
                  <a:lstStyle/>
                  <a:p>
                    <a:pPr algn="r"/>
                    <a:r>
                      <a:rPr lang="en-US" sz="700" dirty="0"/>
                      <a:t>0</a:t>
                    </a:r>
                  </a:p>
                </p:txBody>
              </p:sp>
              <p:sp>
                <p:nvSpPr>
                  <p:cNvPr id="562" name="TextBox 561">
                    <a:extLst>
                      <a:ext uri="{FF2B5EF4-FFF2-40B4-BE49-F238E27FC236}">
                        <a16:creationId xmlns:a16="http://schemas.microsoft.com/office/drawing/2014/main" id="{83F5F123-808C-4B47-AA15-1D4B261C41CC}"/>
                      </a:ext>
                    </a:extLst>
                  </p:cNvPr>
                  <p:cNvSpPr txBox="1"/>
                  <p:nvPr/>
                </p:nvSpPr>
                <p:spPr>
                  <a:xfrm>
                    <a:off x="1199698" y="5183118"/>
                    <a:ext cx="267061" cy="107722"/>
                  </a:xfrm>
                  <a:prstGeom prst="rect">
                    <a:avLst/>
                  </a:prstGeom>
                  <a:noFill/>
                </p:spPr>
                <p:txBody>
                  <a:bodyPr wrap="none" tIns="0" rIns="0" bIns="0" rtlCol="0" anchor="ctr">
                    <a:spAutoFit/>
                  </a:bodyPr>
                  <a:lstStyle/>
                  <a:p>
                    <a:pPr algn="r"/>
                    <a:r>
                      <a:rPr lang="en-US" sz="700" dirty="0"/>
                      <a:t>0.04</a:t>
                    </a:r>
                  </a:p>
                </p:txBody>
              </p:sp>
              <p:sp>
                <p:nvSpPr>
                  <p:cNvPr id="563" name="TextBox 562">
                    <a:extLst>
                      <a:ext uri="{FF2B5EF4-FFF2-40B4-BE49-F238E27FC236}">
                        <a16:creationId xmlns:a16="http://schemas.microsoft.com/office/drawing/2014/main" id="{F64B2FCF-7CA5-4030-B724-1EF0D6F5BC89}"/>
                      </a:ext>
                    </a:extLst>
                  </p:cNvPr>
                  <p:cNvSpPr txBox="1"/>
                  <p:nvPr/>
                </p:nvSpPr>
                <p:spPr>
                  <a:xfrm>
                    <a:off x="1199698" y="4484825"/>
                    <a:ext cx="267061" cy="107722"/>
                  </a:xfrm>
                  <a:prstGeom prst="rect">
                    <a:avLst/>
                  </a:prstGeom>
                  <a:noFill/>
                </p:spPr>
                <p:txBody>
                  <a:bodyPr wrap="none" tIns="0" rIns="0" bIns="0" rtlCol="0" anchor="ctr">
                    <a:spAutoFit/>
                  </a:bodyPr>
                  <a:lstStyle/>
                  <a:p>
                    <a:pPr algn="r"/>
                    <a:r>
                      <a:rPr lang="en-US" sz="700" dirty="0"/>
                      <a:t>0.12</a:t>
                    </a:r>
                  </a:p>
                </p:txBody>
              </p:sp>
              <p:sp>
                <p:nvSpPr>
                  <p:cNvPr id="564" name="TextBox 563">
                    <a:extLst>
                      <a:ext uri="{FF2B5EF4-FFF2-40B4-BE49-F238E27FC236}">
                        <a16:creationId xmlns:a16="http://schemas.microsoft.com/office/drawing/2014/main" id="{E7111D22-18C5-48F1-A0EC-E0C46C33D40D}"/>
                      </a:ext>
                    </a:extLst>
                  </p:cNvPr>
                  <p:cNvSpPr txBox="1"/>
                  <p:nvPr/>
                </p:nvSpPr>
                <p:spPr>
                  <a:xfrm>
                    <a:off x="1199698" y="4831847"/>
                    <a:ext cx="267061" cy="107722"/>
                  </a:xfrm>
                  <a:prstGeom prst="rect">
                    <a:avLst/>
                  </a:prstGeom>
                  <a:noFill/>
                </p:spPr>
                <p:txBody>
                  <a:bodyPr wrap="none" tIns="0" rIns="0" bIns="0" rtlCol="0" anchor="ctr">
                    <a:spAutoFit/>
                  </a:bodyPr>
                  <a:lstStyle/>
                  <a:p>
                    <a:pPr algn="r"/>
                    <a:r>
                      <a:rPr lang="en-US" sz="700" dirty="0"/>
                      <a:t>0.08</a:t>
                    </a:r>
                  </a:p>
                </p:txBody>
              </p:sp>
            </p:grpSp>
          </p:grpSp>
          <p:grpSp>
            <p:nvGrpSpPr>
              <p:cNvPr id="553" name="Group 552">
                <a:extLst>
                  <a:ext uri="{FF2B5EF4-FFF2-40B4-BE49-F238E27FC236}">
                    <a16:creationId xmlns:a16="http://schemas.microsoft.com/office/drawing/2014/main" id="{A4CA8955-AFD4-484B-8685-BDA53D015A5F}"/>
                  </a:ext>
                </a:extLst>
              </p:cNvPr>
              <p:cNvGrpSpPr/>
              <p:nvPr/>
            </p:nvGrpSpPr>
            <p:grpSpPr>
              <a:xfrm>
                <a:off x="996054" y="4193235"/>
                <a:ext cx="2478774" cy="1046953"/>
                <a:chOff x="1491958" y="4193235"/>
                <a:chExt cx="48484" cy="1046953"/>
              </a:xfrm>
            </p:grpSpPr>
            <p:cxnSp>
              <p:nvCxnSpPr>
                <p:cNvPr id="554" name="Straight Connector 553">
                  <a:extLst>
                    <a:ext uri="{FF2B5EF4-FFF2-40B4-BE49-F238E27FC236}">
                      <a16:creationId xmlns:a16="http://schemas.microsoft.com/office/drawing/2014/main" id="{0B83103F-8905-414D-BC22-E35D400227F9}"/>
                    </a:ext>
                  </a:extLst>
                </p:cNvPr>
                <p:cNvCxnSpPr/>
                <p:nvPr/>
              </p:nvCxnSpPr>
              <p:spPr bwMode="auto">
                <a:xfrm flipH="1">
                  <a:off x="1491958" y="5240188"/>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2277AB4F-58C3-40D1-805F-6062F09F5B95}"/>
                    </a:ext>
                  </a:extLst>
                </p:cNvPr>
                <p:cNvCxnSpPr/>
                <p:nvPr/>
              </p:nvCxnSpPr>
              <p:spPr bwMode="auto">
                <a:xfrm flipH="1">
                  <a:off x="1491958" y="4541895"/>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B82A812A-A952-479B-AB76-5FF632D5E00D}"/>
                    </a:ext>
                  </a:extLst>
                </p:cNvPr>
                <p:cNvCxnSpPr/>
                <p:nvPr/>
              </p:nvCxnSpPr>
              <p:spPr bwMode="auto">
                <a:xfrm flipH="1">
                  <a:off x="1491958" y="4193235"/>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CDB85161-2D81-4308-A9D2-8C533B75A743}"/>
                    </a:ext>
                  </a:extLst>
                </p:cNvPr>
                <p:cNvCxnSpPr/>
                <p:nvPr/>
              </p:nvCxnSpPr>
              <p:spPr bwMode="auto">
                <a:xfrm flipH="1">
                  <a:off x="1491958" y="4888917"/>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nvGrpSpPr>
            <p:cNvPr id="565" name="Group 564">
              <a:extLst>
                <a:ext uri="{FF2B5EF4-FFF2-40B4-BE49-F238E27FC236}">
                  <a16:creationId xmlns:a16="http://schemas.microsoft.com/office/drawing/2014/main" id="{B37462FB-9D42-42CB-BCE8-47252EF25320}"/>
                </a:ext>
              </a:extLst>
            </p:cNvPr>
            <p:cNvGrpSpPr/>
            <p:nvPr/>
          </p:nvGrpSpPr>
          <p:grpSpPr>
            <a:xfrm>
              <a:off x="7167718" y="5471620"/>
              <a:ext cx="2569907" cy="295023"/>
              <a:chOff x="1438378" y="5574557"/>
              <a:chExt cx="2569907" cy="295023"/>
            </a:xfrm>
          </p:grpSpPr>
          <p:sp>
            <p:nvSpPr>
              <p:cNvPr id="566" name="TextBox 565">
                <a:extLst>
                  <a:ext uri="{FF2B5EF4-FFF2-40B4-BE49-F238E27FC236}">
                    <a16:creationId xmlns:a16="http://schemas.microsoft.com/office/drawing/2014/main" id="{812FAF3D-FDC5-4B68-9564-8D5DC0DE5112}"/>
                  </a:ext>
                </a:extLst>
              </p:cNvPr>
              <p:cNvSpPr txBox="1"/>
              <p:nvPr/>
            </p:nvSpPr>
            <p:spPr>
              <a:xfrm>
                <a:off x="2349456" y="5669525"/>
                <a:ext cx="715260" cy="200055"/>
              </a:xfrm>
              <a:prstGeom prst="rect">
                <a:avLst/>
              </a:prstGeom>
              <a:noFill/>
            </p:spPr>
            <p:txBody>
              <a:bodyPr wrap="none" rtlCol="0">
                <a:spAutoFit/>
              </a:bodyPr>
              <a:lstStyle/>
              <a:p>
                <a:pPr algn="ctr"/>
                <a:r>
                  <a:rPr lang="en-US" sz="700" b="1" dirty="0"/>
                  <a:t>Time (years)</a:t>
                </a:r>
              </a:p>
            </p:txBody>
          </p:sp>
          <p:grpSp>
            <p:nvGrpSpPr>
              <p:cNvPr id="567" name="Group 566">
                <a:extLst>
                  <a:ext uri="{FF2B5EF4-FFF2-40B4-BE49-F238E27FC236}">
                    <a16:creationId xmlns:a16="http://schemas.microsoft.com/office/drawing/2014/main" id="{45D9B4AA-067E-4FA3-98EA-AF189DA51D1F}"/>
                  </a:ext>
                </a:extLst>
              </p:cNvPr>
              <p:cNvGrpSpPr/>
              <p:nvPr/>
            </p:nvGrpSpPr>
            <p:grpSpPr>
              <a:xfrm>
                <a:off x="1438378" y="5574557"/>
                <a:ext cx="2569907" cy="158130"/>
                <a:chOff x="1438378" y="5574557"/>
                <a:chExt cx="2569907" cy="158130"/>
              </a:xfrm>
            </p:grpSpPr>
            <p:sp>
              <p:nvSpPr>
                <p:cNvPr id="568" name="TextBox 567">
                  <a:extLst>
                    <a:ext uri="{FF2B5EF4-FFF2-40B4-BE49-F238E27FC236}">
                      <a16:creationId xmlns:a16="http://schemas.microsoft.com/office/drawing/2014/main" id="{A5938196-0F17-45E3-87CA-004AE9DF0D21}"/>
                    </a:ext>
                  </a:extLst>
                </p:cNvPr>
                <p:cNvSpPr txBox="1"/>
                <p:nvPr/>
              </p:nvSpPr>
              <p:spPr>
                <a:xfrm>
                  <a:off x="3698585" y="5624965"/>
                  <a:ext cx="309700" cy="107722"/>
                </a:xfrm>
                <a:prstGeom prst="rect">
                  <a:avLst/>
                </a:prstGeom>
                <a:noFill/>
              </p:spPr>
              <p:txBody>
                <a:bodyPr wrap="none" tIns="0" bIns="0" rtlCol="0">
                  <a:noAutofit/>
                </a:bodyPr>
                <a:lstStyle/>
                <a:p>
                  <a:pPr algn="ctr"/>
                  <a:r>
                    <a:rPr lang="en-US" sz="700" dirty="0"/>
                    <a:t>2.5</a:t>
                  </a:r>
                </a:p>
              </p:txBody>
            </p:sp>
            <p:sp>
              <p:nvSpPr>
                <p:cNvPr id="569" name="TextBox 568">
                  <a:extLst>
                    <a:ext uri="{FF2B5EF4-FFF2-40B4-BE49-F238E27FC236}">
                      <a16:creationId xmlns:a16="http://schemas.microsoft.com/office/drawing/2014/main" id="{8E50DCA9-02C5-4654-93E5-BFA15CB736E7}"/>
                    </a:ext>
                  </a:extLst>
                </p:cNvPr>
                <p:cNvSpPr txBox="1"/>
                <p:nvPr/>
              </p:nvSpPr>
              <p:spPr>
                <a:xfrm>
                  <a:off x="1438378" y="5624965"/>
                  <a:ext cx="234360" cy="107722"/>
                </a:xfrm>
                <a:prstGeom prst="rect">
                  <a:avLst/>
                </a:prstGeom>
                <a:noFill/>
              </p:spPr>
              <p:txBody>
                <a:bodyPr wrap="none" tIns="0" bIns="0" rtlCol="0">
                  <a:noAutofit/>
                </a:bodyPr>
                <a:lstStyle/>
                <a:p>
                  <a:pPr algn="ctr"/>
                  <a:r>
                    <a:rPr lang="en-US" sz="700" dirty="0"/>
                    <a:t>0</a:t>
                  </a:r>
                </a:p>
              </p:txBody>
            </p:sp>
            <p:cxnSp>
              <p:nvCxnSpPr>
                <p:cNvPr id="570" name="Straight Connector 569">
                  <a:extLst>
                    <a:ext uri="{FF2B5EF4-FFF2-40B4-BE49-F238E27FC236}">
                      <a16:creationId xmlns:a16="http://schemas.microsoft.com/office/drawing/2014/main" id="{5085B739-F6A3-4AB0-9D46-44AE6D6AA42A}"/>
                    </a:ext>
                  </a:extLst>
                </p:cNvPr>
                <p:cNvCxnSpPr>
                  <a:cxnSpLocks/>
                </p:cNvCxnSpPr>
                <p:nvPr/>
              </p:nvCxnSpPr>
              <p:spPr bwMode="auto">
                <a:xfrm flipH="1">
                  <a:off x="1491960" y="5578650"/>
                  <a:ext cx="2478774"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571" name="TextBox 570">
                  <a:extLst>
                    <a:ext uri="{FF2B5EF4-FFF2-40B4-BE49-F238E27FC236}">
                      <a16:creationId xmlns:a16="http://schemas.microsoft.com/office/drawing/2014/main" id="{0D4BC7F6-0017-4BFA-BE51-454EECF76A91}"/>
                    </a:ext>
                  </a:extLst>
                </p:cNvPr>
                <p:cNvSpPr txBox="1"/>
                <p:nvPr/>
              </p:nvSpPr>
              <p:spPr>
                <a:xfrm>
                  <a:off x="1841619" y="5624965"/>
                  <a:ext cx="309700" cy="107722"/>
                </a:xfrm>
                <a:prstGeom prst="rect">
                  <a:avLst/>
                </a:prstGeom>
                <a:noFill/>
              </p:spPr>
              <p:txBody>
                <a:bodyPr wrap="none" tIns="0" bIns="0" rtlCol="0">
                  <a:noAutofit/>
                </a:bodyPr>
                <a:lstStyle/>
                <a:p>
                  <a:pPr algn="ctr"/>
                  <a:r>
                    <a:rPr lang="en-US" sz="700" dirty="0"/>
                    <a:t>0.5</a:t>
                  </a:r>
                </a:p>
              </p:txBody>
            </p:sp>
            <p:sp>
              <p:nvSpPr>
                <p:cNvPr id="572" name="TextBox 571">
                  <a:extLst>
                    <a:ext uri="{FF2B5EF4-FFF2-40B4-BE49-F238E27FC236}">
                      <a16:creationId xmlns:a16="http://schemas.microsoft.com/office/drawing/2014/main" id="{7E34F004-9A01-4420-806C-D5EE3AD4DADB}"/>
                    </a:ext>
                  </a:extLst>
                </p:cNvPr>
                <p:cNvSpPr txBox="1"/>
                <p:nvPr/>
              </p:nvSpPr>
              <p:spPr>
                <a:xfrm>
                  <a:off x="2316078" y="5624965"/>
                  <a:ext cx="309700" cy="107722"/>
                </a:xfrm>
                <a:prstGeom prst="rect">
                  <a:avLst/>
                </a:prstGeom>
                <a:noFill/>
              </p:spPr>
              <p:txBody>
                <a:bodyPr wrap="none" tIns="0" bIns="0" rtlCol="0">
                  <a:noAutofit/>
                </a:bodyPr>
                <a:lstStyle/>
                <a:p>
                  <a:pPr algn="ctr"/>
                  <a:r>
                    <a:rPr lang="en-US" sz="700" dirty="0"/>
                    <a:t>1.0</a:t>
                  </a:r>
                </a:p>
              </p:txBody>
            </p:sp>
            <p:sp>
              <p:nvSpPr>
                <p:cNvPr id="573" name="TextBox 572">
                  <a:extLst>
                    <a:ext uri="{FF2B5EF4-FFF2-40B4-BE49-F238E27FC236}">
                      <a16:creationId xmlns:a16="http://schemas.microsoft.com/office/drawing/2014/main" id="{EB4508A5-505F-495C-9C42-E0E01BCC6599}"/>
                    </a:ext>
                  </a:extLst>
                </p:cNvPr>
                <p:cNvSpPr txBox="1"/>
                <p:nvPr/>
              </p:nvSpPr>
              <p:spPr>
                <a:xfrm>
                  <a:off x="2764880" y="5624965"/>
                  <a:ext cx="309700" cy="107722"/>
                </a:xfrm>
                <a:prstGeom prst="rect">
                  <a:avLst/>
                </a:prstGeom>
                <a:noFill/>
              </p:spPr>
              <p:txBody>
                <a:bodyPr wrap="none" tIns="0" bIns="0" rtlCol="0">
                  <a:noAutofit/>
                </a:bodyPr>
                <a:lstStyle/>
                <a:p>
                  <a:pPr algn="ctr"/>
                  <a:r>
                    <a:rPr lang="en-US" sz="700" dirty="0"/>
                    <a:t>1.5</a:t>
                  </a:r>
                </a:p>
              </p:txBody>
            </p:sp>
            <p:sp>
              <p:nvSpPr>
                <p:cNvPr id="574" name="TextBox 573">
                  <a:extLst>
                    <a:ext uri="{FF2B5EF4-FFF2-40B4-BE49-F238E27FC236}">
                      <a16:creationId xmlns:a16="http://schemas.microsoft.com/office/drawing/2014/main" id="{C693E317-8F96-4CAD-9433-F035CB4A4402}"/>
                    </a:ext>
                  </a:extLst>
                </p:cNvPr>
                <p:cNvSpPr txBox="1"/>
                <p:nvPr/>
              </p:nvSpPr>
              <p:spPr>
                <a:xfrm>
                  <a:off x="3232679" y="5624965"/>
                  <a:ext cx="309700" cy="107722"/>
                </a:xfrm>
                <a:prstGeom prst="rect">
                  <a:avLst/>
                </a:prstGeom>
                <a:noFill/>
              </p:spPr>
              <p:txBody>
                <a:bodyPr wrap="none" tIns="0" bIns="0" rtlCol="0">
                  <a:noAutofit/>
                </a:bodyPr>
                <a:lstStyle/>
                <a:p>
                  <a:pPr algn="ctr"/>
                  <a:r>
                    <a:rPr lang="en-US" sz="700" dirty="0"/>
                    <a:t>2.0</a:t>
                  </a:r>
                </a:p>
              </p:txBody>
            </p:sp>
            <p:grpSp>
              <p:nvGrpSpPr>
                <p:cNvPr id="575" name="Group 574">
                  <a:extLst>
                    <a:ext uri="{FF2B5EF4-FFF2-40B4-BE49-F238E27FC236}">
                      <a16:creationId xmlns:a16="http://schemas.microsoft.com/office/drawing/2014/main" id="{94710488-2DB8-413C-A76C-67580786093A}"/>
                    </a:ext>
                  </a:extLst>
                </p:cNvPr>
                <p:cNvGrpSpPr/>
                <p:nvPr/>
              </p:nvGrpSpPr>
              <p:grpSpPr>
                <a:xfrm>
                  <a:off x="1550848" y="5574557"/>
                  <a:ext cx="2303998" cy="36000"/>
                  <a:chOff x="1550848" y="5574557"/>
                  <a:chExt cx="2303998" cy="36000"/>
                </a:xfrm>
              </p:grpSpPr>
              <p:grpSp>
                <p:nvGrpSpPr>
                  <p:cNvPr id="576" name="Group 575">
                    <a:extLst>
                      <a:ext uri="{FF2B5EF4-FFF2-40B4-BE49-F238E27FC236}">
                        <a16:creationId xmlns:a16="http://schemas.microsoft.com/office/drawing/2014/main" id="{CE576633-5DAE-469A-9CD1-7DEBACF2D2BC}"/>
                      </a:ext>
                    </a:extLst>
                  </p:cNvPr>
                  <p:cNvGrpSpPr/>
                  <p:nvPr/>
                </p:nvGrpSpPr>
                <p:grpSpPr>
                  <a:xfrm>
                    <a:off x="1997879" y="5574557"/>
                    <a:ext cx="1856967" cy="36000"/>
                    <a:chOff x="1997879" y="5574557"/>
                    <a:chExt cx="1856967" cy="36000"/>
                  </a:xfrm>
                </p:grpSpPr>
                <p:cxnSp>
                  <p:nvCxnSpPr>
                    <p:cNvPr id="578" name="Straight Connector 577">
                      <a:extLst>
                        <a:ext uri="{FF2B5EF4-FFF2-40B4-BE49-F238E27FC236}">
                          <a16:creationId xmlns:a16="http://schemas.microsoft.com/office/drawing/2014/main" id="{F079EFB3-F30F-4196-A968-CE06ED0BD80A}"/>
                        </a:ext>
                      </a:extLst>
                    </p:cNvPr>
                    <p:cNvCxnSpPr/>
                    <p:nvPr/>
                  </p:nvCxnSpPr>
                  <p:spPr bwMode="auto">
                    <a:xfrm flipH="1">
                      <a:off x="1997879"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B0D3554A-B0FE-4D94-9775-9ED0B75212C4}"/>
                        </a:ext>
                      </a:extLst>
                    </p:cNvPr>
                    <p:cNvCxnSpPr/>
                    <p:nvPr/>
                  </p:nvCxnSpPr>
                  <p:spPr bwMode="auto">
                    <a:xfrm flipH="1">
                      <a:off x="2472338"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F27C6B8B-CA32-49EC-80FC-219438E058CE}"/>
                        </a:ext>
                      </a:extLst>
                    </p:cNvPr>
                    <p:cNvCxnSpPr/>
                    <p:nvPr/>
                  </p:nvCxnSpPr>
                  <p:spPr bwMode="auto">
                    <a:xfrm flipH="1">
                      <a:off x="2921140"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F46110A2-6D83-4ACC-9189-1D41D014E9C9}"/>
                        </a:ext>
                      </a:extLst>
                    </p:cNvPr>
                    <p:cNvCxnSpPr/>
                    <p:nvPr/>
                  </p:nvCxnSpPr>
                  <p:spPr bwMode="auto">
                    <a:xfrm flipH="1">
                      <a:off x="3388940"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979F57B6-4F1D-47CB-A8E7-732E811CEA60}"/>
                        </a:ext>
                      </a:extLst>
                    </p:cNvPr>
                    <p:cNvCxnSpPr>
                      <a:cxnSpLocks/>
                    </p:cNvCxnSpPr>
                    <p:nvPr/>
                  </p:nvCxnSpPr>
                  <p:spPr bwMode="auto">
                    <a:xfrm flipH="1">
                      <a:off x="3854846"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cxnSp>
                <p:nvCxnSpPr>
                  <p:cNvPr id="577" name="Straight Connector 576">
                    <a:extLst>
                      <a:ext uri="{FF2B5EF4-FFF2-40B4-BE49-F238E27FC236}">
                        <a16:creationId xmlns:a16="http://schemas.microsoft.com/office/drawing/2014/main" id="{1C67C6F1-A28A-42F4-B621-0BC7F4B6EADD}"/>
                      </a:ext>
                    </a:extLst>
                  </p:cNvPr>
                  <p:cNvCxnSpPr/>
                  <p:nvPr/>
                </p:nvCxnSpPr>
                <p:spPr bwMode="auto">
                  <a:xfrm flipH="1">
                    <a:off x="1550848"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grpSp>
          <p:nvGrpSpPr>
            <p:cNvPr id="287" name="Group 286">
              <a:extLst>
                <a:ext uri="{FF2B5EF4-FFF2-40B4-BE49-F238E27FC236}">
                  <a16:creationId xmlns:a16="http://schemas.microsoft.com/office/drawing/2014/main" id="{5DFD11A3-9207-43ED-81C7-0BA45BCDF9EB}"/>
                </a:ext>
              </a:extLst>
            </p:cNvPr>
            <p:cNvGrpSpPr/>
            <p:nvPr/>
          </p:nvGrpSpPr>
          <p:grpSpPr>
            <a:xfrm>
              <a:off x="3851799" y="3868559"/>
              <a:ext cx="2771033" cy="1657805"/>
              <a:chOff x="703795" y="3971496"/>
              <a:chExt cx="2771033" cy="1657805"/>
            </a:xfrm>
          </p:grpSpPr>
          <p:grpSp>
            <p:nvGrpSpPr>
              <p:cNvPr id="289" name="Group 288">
                <a:extLst>
                  <a:ext uri="{FF2B5EF4-FFF2-40B4-BE49-F238E27FC236}">
                    <a16:creationId xmlns:a16="http://schemas.microsoft.com/office/drawing/2014/main" id="{59DE3D46-2C4C-43BE-93D6-6ACCADB33C2B}"/>
                  </a:ext>
                </a:extLst>
              </p:cNvPr>
              <p:cNvGrpSpPr/>
              <p:nvPr/>
            </p:nvGrpSpPr>
            <p:grpSpPr>
              <a:xfrm>
                <a:off x="703795" y="3971496"/>
                <a:ext cx="267061" cy="1657805"/>
                <a:chOff x="1199698" y="3971496"/>
                <a:chExt cx="267061" cy="1657805"/>
              </a:xfrm>
            </p:grpSpPr>
            <p:sp>
              <p:nvSpPr>
                <p:cNvPr id="472" name="TextBox 471">
                  <a:extLst>
                    <a:ext uri="{FF2B5EF4-FFF2-40B4-BE49-F238E27FC236}">
                      <a16:creationId xmlns:a16="http://schemas.microsoft.com/office/drawing/2014/main" id="{D8D7397A-C580-4F0E-BE9A-FB8C1803E53F}"/>
                    </a:ext>
                  </a:extLst>
                </p:cNvPr>
                <p:cNvSpPr txBox="1"/>
                <p:nvPr/>
              </p:nvSpPr>
              <p:spPr>
                <a:xfrm>
                  <a:off x="1310306" y="3971496"/>
                  <a:ext cx="156453" cy="200055"/>
                </a:xfrm>
                <a:prstGeom prst="rect">
                  <a:avLst/>
                </a:prstGeom>
                <a:noFill/>
              </p:spPr>
              <p:txBody>
                <a:bodyPr wrap="none" rIns="0" rtlCol="0">
                  <a:spAutoFit/>
                </a:bodyPr>
                <a:lstStyle/>
                <a:p>
                  <a:pPr algn="ctr"/>
                  <a:r>
                    <a:rPr lang="en-US" sz="700" b="1" dirty="0"/>
                    <a:t>B</a:t>
                  </a:r>
                </a:p>
              </p:txBody>
            </p:sp>
            <p:grpSp>
              <p:nvGrpSpPr>
                <p:cNvPr id="495" name="Group 494">
                  <a:extLst>
                    <a:ext uri="{FF2B5EF4-FFF2-40B4-BE49-F238E27FC236}">
                      <a16:creationId xmlns:a16="http://schemas.microsoft.com/office/drawing/2014/main" id="{B030ACCC-CBE2-4606-9915-11AA642ED66A}"/>
                    </a:ext>
                  </a:extLst>
                </p:cNvPr>
                <p:cNvGrpSpPr/>
                <p:nvPr/>
              </p:nvGrpSpPr>
              <p:grpSpPr>
                <a:xfrm>
                  <a:off x="1199698" y="4136165"/>
                  <a:ext cx="267061" cy="1493136"/>
                  <a:chOff x="1199698" y="4136165"/>
                  <a:chExt cx="267061" cy="1493136"/>
                </a:xfrm>
              </p:grpSpPr>
              <p:sp>
                <p:nvSpPr>
                  <p:cNvPr id="496" name="TextBox 495">
                    <a:extLst>
                      <a:ext uri="{FF2B5EF4-FFF2-40B4-BE49-F238E27FC236}">
                        <a16:creationId xmlns:a16="http://schemas.microsoft.com/office/drawing/2014/main" id="{2067D216-889A-411D-9440-959D02E20AAA}"/>
                      </a:ext>
                    </a:extLst>
                  </p:cNvPr>
                  <p:cNvSpPr txBox="1"/>
                  <p:nvPr/>
                </p:nvSpPr>
                <p:spPr>
                  <a:xfrm>
                    <a:off x="1199698" y="4136165"/>
                    <a:ext cx="267061" cy="107722"/>
                  </a:xfrm>
                  <a:prstGeom prst="rect">
                    <a:avLst/>
                  </a:prstGeom>
                  <a:noFill/>
                </p:spPr>
                <p:txBody>
                  <a:bodyPr wrap="none" tIns="0" rIns="0" bIns="0" rtlCol="0" anchor="ctr">
                    <a:spAutoFit/>
                  </a:bodyPr>
                  <a:lstStyle/>
                  <a:p>
                    <a:pPr algn="r"/>
                    <a:r>
                      <a:rPr lang="en-US" sz="700" dirty="0"/>
                      <a:t>0.16</a:t>
                    </a:r>
                  </a:p>
                </p:txBody>
              </p:sp>
              <p:sp>
                <p:nvSpPr>
                  <p:cNvPr id="497" name="TextBox 496">
                    <a:extLst>
                      <a:ext uri="{FF2B5EF4-FFF2-40B4-BE49-F238E27FC236}">
                        <a16:creationId xmlns:a16="http://schemas.microsoft.com/office/drawing/2014/main" id="{ECA1E711-51E6-4E59-9730-E6679282AE6A}"/>
                      </a:ext>
                    </a:extLst>
                  </p:cNvPr>
                  <p:cNvSpPr txBox="1"/>
                  <p:nvPr/>
                </p:nvSpPr>
                <p:spPr>
                  <a:xfrm>
                    <a:off x="1324733" y="5521579"/>
                    <a:ext cx="142026" cy="107722"/>
                  </a:xfrm>
                  <a:prstGeom prst="rect">
                    <a:avLst/>
                  </a:prstGeom>
                  <a:noFill/>
                </p:spPr>
                <p:txBody>
                  <a:bodyPr wrap="none" tIns="0" rIns="0" bIns="0" rtlCol="0" anchor="ctr">
                    <a:spAutoFit/>
                  </a:bodyPr>
                  <a:lstStyle/>
                  <a:p>
                    <a:pPr algn="r"/>
                    <a:r>
                      <a:rPr lang="en-US" sz="700" dirty="0"/>
                      <a:t>0</a:t>
                    </a:r>
                  </a:p>
                </p:txBody>
              </p:sp>
              <p:sp>
                <p:nvSpPr>
                  <p:cNvPr id="498" name="TextBox 497">
                    <a:extLst>
                      <a:ext uri="{FF2B5EF4-FFF2-40B4-BE49-F238E27FC236}">
                        <a16:creationId xmlns:a16="http://schemas.microsoft.com/office/drawing/2014/main" id="{D81DB1FE-C14B-492D-BC75-24E420B8001D}"/>
                      </a:ext>
                    </a:extLst>
                  </p:cNvPr>
                  <p:cNvSpPr txBox="1"/>
                  <p:nvPr/>
                </p:nvSpPr>
                <p:spPr>
                  <a:xfrm>
                    <a:off x="1199698" y="5183118"/>
                    <a:ext cx="267061" cy="107722"/>
                  </a:xfrm>
                  <a:prstGeom prst="rect">
                    <a:avLst/>
                  </a:prstGeom>
                  <a:noFill/>
                </p:spPr>
                <p:txBody>
                  <a:bodyPr wrap="none" tIns="0" rIns="0" bIns="0" rtlCol="0" anchor="ctr">
                    <a:spAutoFit/>
                  </a:bodyPr>
                  <a:lstStyle/>
                  <a:p>
                    <a:pPr algn="r"/>
                    <a:r>
                      <a:rPr lang="en-US" sz="700" dirty="0"/>
                      <a:t>0.04</a:t>
                    </a:r>
                  </a:p>
                </p:txBody>
              </p:sp>
              <p:sp>
                <p:nvSpPr>
                  <p:cNvPr id="499" name="TextBox 498">
                    <a:extLst>
                      <a:ext uri="{FF2B5EF4-FFF2-40B4-BE49-F238E27FC236}">
                        <a16:creationId xmlns:a16="http://schemas.microsoft.com/office/drawing/2014/main" id="{8C9C8980-2CFC-4B31-AF7E-CCBD3A02B362}"/>
                      </a:ext>
                    </a:extLst>
                  </p:cNvPr>
                  <p:cNvSpPr txBox="1"/>
                  <p:nvPr/>
                </p:nvSpPr>
                <p:spPr>
                  <a:xfrm>
                    <a:off x="1199698" y="4484825"/>
                    <a:ext cx="267061" cy="107722"/>
                  </a:xfrm>
                  <a:prstGeom prst="rect">
                    <a:avLst/>
                  </a:prstGeom>
                  <a:noFill/>
                </p:spPr>
                <p:txBody>
                  <a:bodyPr wrap="none" tIns="0" rIns="0" bIns="0" rtlCol="0" anchor="ctr">
                    <a:spAutoFit/>
                  </a:bodyPr>
                  <a:lstStyle/>
                  <a:p>
                    <a:pPr algn="r"/>
                    <a:r>
                      <a:rPr lang="en-US" sz="700" dirty="0"/>
                      <a:t>0.12</a:t>
                    </a:r>
                  </a:p>
                </p:txBody>
              </p:sp>
              <p:sp>
                <p:nvSpPr>
                  <p:cNvPr id="500" name="TextBox 499">
                    <a:extLst>
                      <a:ext uri="{FF2B5EF4-FFF2-40B4-BE49-F238E27FC236}">
                        <a16:creationId xmlns:a16="http://schemas.microsoft.com/office/drawing/2014/main" id="{E9A1C383-F492-4C64-AAD6-00FC698F456F}"/>
                      </a:ext>
                    </a:extLst>
                  </p:cNvPr>
                  <p:cNvSpPr txBox="1"/>
                  <p:nvPr/>
                </p:nvSpPr>
                <p:spPr>
                  <a:xfrm>
                    <a:off x="1199698" y="4831847"/>
                    <a:ext cx="267061" cy="107722"/>
                  </a:xfrm>
                  <a:prstGeom prst="rect">
                    <a:avLst/>
                  </a:prstGeom>
                  <a:noFill/>
                </p:spPr>
                <p:txBody>
                  <a:bodyPr wrap="none" tIns="0" rIns="0" bIns="0" rtlCol="0" anchor="ctr">
                    <a:spAutoFit/>
                  </a:bodyPr>
                  <a:lstStyle/>
                  <a:p>
                    <a:pPr algn="r"/>
                    <a:r>
                      <a:rPr lang="en-US" sz="700" dirty="0"/>
                      <a:t>0.08</a:t>
                    </a:r>
                  </a:p>
                </p:txBody>
              </p:sp>
            </p:grpSp>
          </p:grpSp>
          <p:grpSp>
            <p:nvGrpSpPr>
              <p:cNvPr id="290" name="Group 289">
                <a:extLst>
                  <a:ext uri="{FF2B5EF4-FFF2-40B4-BE49-F238E27FC236}">
                    <a16:creationId xmlns:a16="http://schemas.microsoft.com/office/drawing/2014/main" id="{51515C6E-1971-4FD4-8ABD-80D5E3E5F5DB}"/>
                  </a:ext>
                </a:extLst>
              </p:cNvPr>
              <p:cNvGrpSpPr/>
              <p:nvPr/>
            </p:nvGrpSpPr>
            <p:grpSpPr>
              <a:xfrm>
                <a:off x="996054" y="4193235"/>
                <a:ext cx="2478774" cy="1046953"/>
                <a:chOff x="1491958" y="4193235"/>
                <a:chExt cx="48484" cy="1046953"/>
              </a:xfrm>
            </p:grpSpPr>
            <p:cxnSp>
              <p:nvCxnSpPr>
                <p:cNvPr id="291" name="Straight Connector 290">
                  <a:extLst>
                    <a:ext uri="{FF2B5EF4-FFF2-40B4-BE49-F238E27FC236}">
                      <a16:creationId xmlns:a16="http://schemas.microsoft.com/office/drawing/2014/main" id="{6DBC435B-B800-4A99-96FA-B41B0064B6E5}"/>
                    </a:ext>
                  </a:extLst>
                </p:cNvPr>
                <p:cNvCxnSpPr/>
                <p:nvPr/>
              </p:nvCxnSpPr>
              <p:spPr bwMode="auto">
                <a:xfrm flipH="1">
                  <a:off x="1491958" y="5240188"/>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BBADC1D9-A79F-4995-A40F-1056760FA10F}"/>
                    </a:ext>
                  </a:extLst>
                </p:cNvPr>
                <p:cNvCxnSpPr/>
                <p:nvPr/>
              </p:nvCxnSpPr>
              <p:spPr bwMode="auto">
                <a:xfrm flipH="1">
                  <a:off x="1491958" y="4541895"/>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67B84E24-B42E-4035-B029-A3875BDAA007}"/>
                    </a:ext>
                  </a:extLst>
                </p:cNvPr>
                <p:cNvCxnSpPr/>
                <p:nvPr/>
              </p:nvCxnSpPr>
              <p:spPr bwMode="auto">
                <a:xfrm flipH="1">
                  <a:off x="1491958" y="4193235"/>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A43E887D-B29E-4BF8-BFF4-EF458ADB0923}"/>
                    </a:ext>
                  </a:extLst>
                </p:cNvPr>
                <p:cNvCxnSpPr/>
                <p:nvPr/>
              </p:nvCxnSpPr>
              <p:spPr bwMode="auto">
                <a:xfrm flipH="1">
                  <a:off x="1491958" y="4888917"/>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nvGrpSpPr>
            <p:cNvPr id="501" name="Group 500">
              <a:extLst>
                <a:ext uri="{FF2B5EF4-FFF2-40B4-BE49-F238E27FC236}">
                  <a16:creationId xmlns:a16="http://schemas.microsoft.com/office/drawing/2014/main" id="{8BF812A9-AD93-4DAC-A4E7-2B2F29AAE099}"/>
                </a:ext>
              </a:extLst>
            </p:cNvPr>
            <p:cNvGrpSpPr/>
            <p:nvPr/>
          </p:nvGrpSpPr>
          <p:grpSpPr>
            <a:xfrm>
              <a:off x="4090479" y="5471620"/>
              <a:ext cx="2569907" cy="295023"/>
              <a:chOff x="1438378" y="5574557"/>
              <a:chExt cx="2569907" cy="295023"/>
            </a:xfrm>
          </p:grpSpPr>
          <p:sp>
            <p:nvSpPr>
              <p:cNvPr id="502" name="TextBox 501">
                <a:extLst>
                  <a:ext uri="{FF2B5EF4-FFF2-40B4-BE49-F238E27FC236}">
                    <a16:creationId xmlns:a16="http://schemas.microsoft.com/office/drawing/2014/main" id="{F584B9C8-8052-4B41-B817-E6ED022CA51C}"/>
                  </a:ext>
                </a:extLst>
              </p:cNvPr>
              <p:cNvSpPr txBox="1"/>
              <p:nvPr/>
            </p:nvSpPr>
            <p:spPr>
              <a:xfrm>
                <a:off x="2349456" y="5669525"/>
                <a:ext cx="715260" cy="200055"/>
              </a:xfrm>
              <a:prstGeom prst="rect">
                <a:avLst/>
              </a:prstGeom>
              <a:noFill/>
            </p:spPr>
            <p:txBody>
              <a:bodyPr wrap="none" rtlCol="0">
                <a:spAutoFit/>
              </a:bodyPr>
              <a:lstStyle/>
              <a:p>
                <a:pPr algn="ctr"/>
                <a:r>
                  <a:rPr lang="en-US" sz="700" b="1" dirty="0"/>
                  <a:t>Time (years)</a:t>
                </a:r>
              </a:p>
            </p:txBody>
          </p:sp>
          <p:grpSp>
            <p:nvGrpSpPr>
              <p:cNvPr id="503" name="Group 502">
                <a:extLst>
                  <a:ext uri="{FF2B5EF4-FFF2-40B4-BE49-F238E27FC236}">
                    <a16:creationId xmlns:a16="http://schemas.microsoft.com/office/drawing/2014/main" id="{18C557F5-A1B2-42DD-8263-DD409E092EF4}"/>
                  </a:ext>
                </a:extLst>
              </p:cNvPr>
              <p:cNvGrpSpPr/>
              <p:nvPr/>
            </p:nvGrpSpPr>
            <p:grpSpPr>
              <a:xfrm>
                <a:off x="1438378" y="5574557"/>
                <a:ext cx="2569907" cy="158130"/>
                <a:chOff x="1438378" y="5574557"/>
                <a:chExt cx="2569907" cy="158130"/>
              </a:xfrm>
            </p:grpSpPr>
            <p:sp>
              <p:nvSpPr>
                <p:cNvPr id="504" name="TextBox 503">
                  <a:extLst>
                    <a:ext uri="{FF2B5EF4-FFF2-40B4-BE49-F238E27FC236}">
                      <a16:creationId xmlns:a16="http://schemas.microsoft.com/office/drawing/2014/main" id="{DC5462D1-5E12-455F-A217-88C85056B6BF}"/>
                    </a:ext>
                  </a:extLst>
                </p:cNvPr>
                <p:cNvSpPr txBox="1"/>
                <p:nvPr/>
              </p:nvSpPr>
              <p:spPr>
                <a:xfrm>
                  <a:off x="3698585" y="5624965"/>
                  <a:ext cx="309700" cy="107722"/>
                </a:xfrm>
                <a:prstGeom prst="rect">
                  <a:avLst/>
                </a:prstGeom>
                <a:noFill/>
              </p:spPr>
              <p:txBody>
                <a:bodyPr wrap="none" tIns="0" bIns="0" rtlCol="0">
                  <a:noAutofit/>
                </a:bodyPr>
                <a:lstStyle/>
                <a:p>
                  <a:pPr algn="ctr"/>
                  <a:r>
                    <a:rPr lang="en-US" sz="700" dirty="0"/>
                    <a:t>2.5</a:t>
                  </a:r>
                </a:p>
              </p:txBody>
            </p:sp>
            <p:sp>
              <p:nvSpPr>
                <p:cNvPr id="505" name="TextBox 504">
                  <a:extLst>
                    <a:ext uri="{FF2B5EF4-FFF2-40B4-BE49-F238E27FC236}">
                      <a16:creationId xmlns:a16="http://schemas.microsoft.com/office/drawing/2014/main" id="{3298C558-C7E0-4A2F-83A6-C71AA522E413}"/>
                    </a:ext>
                  </a:extLst>
                </p:cNvPr>
                <p:cNvSpPr txBox="1"/>
                <p:nvPr/>
              </p:nvSpPr>
              <p:spPr>
                <a:xfrm>
                  <a:off x="1438378" y="5624965"/>
                  <a:ext cx="234360" cy="107722"/>
                </a:xfrm>
                <a:prstGeom prst="rect">
                  <a:avLst/>
                </a:prstGeom>
                <a:noFill/>
              </p:spPr>
              <p:txBody>
                <a:bodyPr wrap="none" tIns="0" bIns="0" rtlCol="0">
                  <a:noAutofit/>
                </a:bodyPr>
                <a:lstStyle/>
                <a:p>
                  <a:pPr algn="ctr"/>
                  <a:r>
                    <a:rPr lang="en-US" sz="700" dirty="0"/>
                    <a:t>0</a:t>
                  </a:r>
                </a:p>
              </p:txBody>
            </p:sp>
            <p:cxnSp>
              <p:nvCxnSpPr>
                <p:cNvPr id="506" name="Straight Connector 505">
                  <a:extLst>
                    <a:ext uri="{FF2B5EF4-FFF2-40B4-BE49-F238E27FC236}">
                      <a16:creationId xmlns:a16="http://schemas.microsoft.com/office/drawing/2014/main" id="{3499E378-5D63-4BB4-A199-D839315AFC50}"/>
                    </a:ext>
                  </a:extLst>
                </p:cNvPr>
                <p:cNvCxnSpPr>
                  <a:cxnSpLocks/>
                </p:cNvCxnSpPr>
                <p:nvPr/>
              </p:nvCxnSpPr>
              <p:spPr bwMode="auto">
                <a:xfrm flipH="1">
                  <a:off x="1491960" y="5578650"/>
                  <a:ext cx="2478774"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507" name="TextBox 506">
                  <a:extLst>
                    <a:ext uri="{FF2B5EF4-FFF2-40B4-BE49-F238E27FC236}">
                      <a16:creationId xmlns:a16="http://schemas.microsoft.com/office/drawing/2014/main" id="{2B31D1E4-6577-4345-9CE3-69C6FEB8E5EE}"/>
                    </a:ext>
                  </a:extLst>
                </p:cNvPr>
                <p:cNvSpPr txBox="1"/>
                <p:nvPr/>
              </p:nvSpPr>
              <p:spPr>
                <a:xfrm>
                  <a:off x="1841619" y="5624965"/>
                  <a:ext cx="309700" cy="107722"/>
                </a:xfrm>
                <a:prstGeom prst="rect">
                  <a:avLst/>
                </a:prstGeom>
                <a:noFill/>
              </p:spPr>
              <p:txBody>
                <a:bodyPr wrap="none" tIns="0" bIns="0" rtlCol="0">
                  <a:noAutofit/>
                </a:bodyPr>
                <a:lstStyle/>
                <a:p>
                  <a:pPr algn="ctr"/>
                  <a:r>
                    <a:rPr lang="en-US" sz="700" dirty="0"/>
                    <a:t>0.5</a:t>
                  </a:r>
                </a:p>
              </p:txBody>
            </p:sp>
            <p:sp>
              <p:nvSpPr>
                <p:cNvPr id="508" name="TextBox 507">
                  <a:extLst>
                    <a:ext uri="{FF2B5EF4-FFF2-40B4-BE49-F238E27FC236}">
                      <a16:creationId xmlns:a16="http://schemas.microsoft.com/office/drawing/2014/main" id="{C948120C-B7DC-468E-975C-A3BA11E429C2}"/>
                    </a:ext>
                  </a:extLst>
                </p:cNvPr>
                <p:cNvSpPr txBox="1"/>
                <p:nvPr/>
              </p:nvSpPr>
              <p:spPr>
                <a:xfrm>
                  <a:off x="2316078" y="5624965"/>
                  <a:ext cx="309700" cy="107722"/>
                </a:xfrm>
                <a:prstGeom prst="rect">
                  <a:avLst/>
                </a:prstGeom>
                <a:noFill/>
              </p:spPr>
              <p:txBody>
                <a:bodyPr wrap="none" tIns="0" bIns="0" rtlCol="0">
                  <a:noAutofit/>
                </a:bodyPr>
                <a:lstStyle/>
                <a:p>
                  <a:pPr algn="ctr"/>
                  <a:r>
                    <a:rPr lang="en-US" sz="700" dirty="0"/>
                    <a:t>1.0</a:t>
                  </a:r>
                </a:p>
              </p:txBody>
            </p:sp>
            <p:sp>
              <p:nvSpPr>
                <p:cNvPr id="509" name="TextBox 508">
                  <a:extLst>
                    <a:ext uri="{FF2B5EF4-FFF2-40B4-BE49-F238E27FC236}">
                      <a16:creationId xmlns:a16="http://schemas.microsoft.com/office/drawing/2014/main" id="{C27EC841-2D37-4AD4-BF04-67FB5C5677BB}"/>
                    </a:ext>
                  </a:extLst>
                </p:cNvPr>
                <p:cNvSpPr txBox="1"/>
                <p:nvPr/>
              </p:nvSpPr>
              <p:spPr>
                <a:xfrm>
                  <a:off x="2764880" y="5624965"/>
                  <a:ext cx="309700" cy="107722"/>
                </a:xfrm>
                <a:prstGeom prst="rect">
                  <a:avLst/>
                </a:prstGeom>
                <a:noFill/>
              </p:spPr>
              <p:txBody>
                <a:bodyPr wrap="none" tIns="0" bIns="0" rtlCol="0">
                  <a:noAutofit/>
                </a:bodyPr>
                <a:lstStyle/>
                <a:p>
                  <a:pPr algn="ctr"/>
                  <a:r>
                    <a:rPr lang="en-US" sz="700" dirty="0"/>
                    <a:t>1.5</a:t>
                  </a:r>
                </a:p>
              </p:txBody>
            </p:sp>
            <p:sp>
              <p:nvSpPr>
                <p:cNvPr id="510" name="TextBox 509">
                  <a:extLst>
                    <a:ext uri="{FF2B5EF4-FFF2-40B4-BE49-F238E27FC236}">
                      <a16:creationId xmlns:a16="http://schemas.microsoft.com/office/drawing/2014/main" id="{E38FF0FC-2541-41A2-A14E-EF2FAC4BE0A6}"/>
                    </a:ext>
                  </a:extLst>
                </p:cNvPr>
                <p:cNvSpPr txBox="1"/>
                <p:nvPr/>
              </p:nvSpPr>
              <p:spPr>
                <a:xfrm>
                  <a:off x="3232679" y="5624965"/>
                  <a:ext cx="309700" cy="107722"/>
                </a:xfrm>
                <a:prstGeom prst="rect">
                  <a:avLst/>
                </a:prstGeom>
                <a:noFill/>
              </p:spPr>
              <p:txBody>
                <a:bodyPr wrap="none" tIns="0" bIns="0" rtlCol="0">
                  <a:noAutofit/>
                </a:bodyPr>
                <a:lstStyle/>
                <a:p>
                  <a:pPr algn="ctr"/>
                  <a:r>
                    <a:rPr lang="en-US" sz="700" dirty="0"/>
                    <a:t>2.0</a:t>
                  </a:r>
                </a:p>
              </p:txBody>
            </p:sp>
            <p:grpSp>
              <p:nvGrpSpPr>
                <p:cNvPr id="511" name="Group 510">
                  <a:extLst>
                    <a:ext uri="{FF2B5EF4-FFF2-40B4-BE49-F238E27FC236}">
                      <a16:creationId xmlns:a16="http://schemas.microsoft.com/office/drawing/2014/main" id="{D16C399E-9F1C-4720-A67E-13AA85B7C3FA}"/>
                    </a:ext>
                  </a:extLst>
                </p:cNvPr>
                <p:cNvGrpSpPr/>
                <p:nvPr/>
              </p:nvGrpSpPr>
              <p:grpSpPr>
                <a:xfrm>
                  <a:off x="1550848" y="5574557"/>
                  <a:ext cx="2303998" cy="36000"/>
                  <a:chOff x="1550848" y="5574557"/>
                  <a:chExt cx="2303998" cy="36000"/>
                </a:xfrm>
              </p:grpSpPr>
              <p:grpSp>
                <p:nvGrpSpPr>
                  <p:cNvPr id="512" name="Group 511">
                    <a:extLst>
                      <a:ext uri="{FF2B5EF4-FFF2-40B4-BE49-F238E27FC236}">
                        <a16:creationId xmlns:a16="http://schemas.microsoft.com/office/drawing/2014/main" id="{3A766638-CB55-46BE-BB95-B1ACACA4788D}"/>
                      </a:ext>
                    </a:extLst>
                  </p:cNvPr>
                  <p:cNvGrpSpPr/>
                  <p:nvPr/>
                </p:nvGrpSpPr>
                <p:grpSpPr>
                  <a:xfrm>
                    <a:off x="1997879" y="5574557"/>
                    <a:ext cx="1856967" cy="36000"/>
                    <a:chOff x="1997879" y="5574557"/>
                    <a:chExt cx="1856967" cy="36000"/>
                  </a:xfrm>
                </p:grpSpPr>
                <p:cxnSp>
                  <p:nvCxnSpPr>
                    <p:cNvPr id="514" name="Straight Connector 513">
                      <a:extLst>
                        <a:ext uri="{FF2B5EF4-FFF2-40B4-BE49-F238E27FC236}">
                          <a16:creationId xmlns:a16="http://schemas.microsoft.com/office/drawing/2014/main" id="{7B58285F-F984-41B4-B386-50F8E7809F84}"/>
                        </a:ext>
                      </a:extLst>
                    </p:cNvPr>
                    <p:cNvCxnSpPr/>
                    <p:nvPr/>
                  </p:nvCxnSpPr>
                  <p:spPr bwMode="auto">
                    <a:xfrm flipH="1">
                      <a:off x="1997879"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31F4F481-D7F9-45F6-8039-1261C58BEE96}"/>
                        </a:ext>
                      </a:extLst>
                    </p:cNvPr>
                    <p:cNvCxnSpPr/>
                    <p:nvPr/>
                  </p:nvCxnSpPr>
                  <p:spPr bwMode="auto">
                    <a:xfrm flipH="1">
                      <a:off x="2472338"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4C45A037-BCA0-42DD-8697-86A2155E99C0}"/>
                        </a:ext>
                      </a:extLst>
                    </p:cNvPr>
                    <p:cNvCxnSpPr/>
                    <p:nvPr/>
                  </p:nvCxnSpPr>
                  <p:spPr bwMode="auto">
                    <a:xfrm flipH="1">
                      <a:off x="2921140"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3E81C238-B56F-4612-9133-B4CA0D85706E}"/>
                        </a:ext>
                      </a:extLst>
                    </p:cNvPr>
                    <p:cNvCxnSpPr/>
                    <p:nvPr/>
                  </p:nvCxnSpPr>
                  <p:spPr bwMode="auto">
                    <a:xfrm flipH="1">
                      <a:off x="3388940"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4CED5689-91DB-44D9-BAD8-59141472BC0E}"/>
                        </a:ext>
                      </a:extLst>
                    </p:cNvPr>
                    <p:cNvCxnSpPr>
                      <a:cxnSpLocks/>
                    </p:cNvCxnSpPr>
                    <p:nvPr/>
                  </p:nvCxnSpPr>
                  <p:spPr bwMode="auto">
                    <a:xfrm flipH="1">
                      <a:off x="3854846"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cxnSp>
                <p:nvCxnSpPr>
                  <p:cNvPr id="513" name="Straight Connector 512">
                    <a:extLst>
                      <a:ext uri="{FF2B5EF4-FFF2-40B4-BE49-F238E27FC236}">
                        <a16:creationId xmlns:a16="http://schemas.microsoft.com/office/drawing/2014/main" id="{A074D2AC-0F9A-42FB-AE7B-68D3F8C63CD1}"/>
                      </a:ext>
                    </a:extLst>
                  </p:cNvPr>
                  <p:cNvCxnSpPr/>
                  <p:nvPr/>
                </p:nvCxnSpPr>
                <p:spPr bwMode="auto">
                  <a:xfrm flipH="1">
                    <a:off x="1550848"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sp>
          <p:nvSpPr>
            <p:cNvPr id="266" name="TextBox 265">
              <a:extLst>
                <a:ext uri="{FF2B5EF4-FFF2-40B4-BE49-F238E27FC236}">
                  <a16:creationId xmlns:a16="http://schemas.microsoft.com/office/drawing/2014/main" id="{47728BEB-0F3D-4DC0-89A2-F7CC4262EAA4}"/>
                </a:ext>
              </a:extLst>
            </p:cNvPr>
            <p:cNvSpPr txBox="1"/>
            <p:nvPr/>
          </p:nvSpPr>
          <p:spPr>
            <a:xfrm rot="16200000">
              <a:off x="-28066" y="2309340"/>
              <a:ext cx="1367682" cy="331602"/>
            </a:xfrm>
            <a:prstGeom prst="rect">
              <a:avLst/>
            </a:prstGeom>
            <a:noFill/>
          </p:spPr>
          <p:txBody>
            <a:bodyPr wrap="none" rtlCol="0">
              <a:spAutoFit/>
            </a:bodyPr>
            <a:lstStyle/>
            <a:p>
              <a:pPr algn="ctr"/>
              <a:r>
                <a:rPr lang="en-US" sz="1000" b="1" dirty="0"/>
                <a:t>Cumulative event rate</a:t>
              </a:r>
            </a:p>
          </p:txBody>
        </p:sp>
        <p:sp>
          <p:nvSpPr>
            <p:cNvPr id="321" name="TextBox 320">
              <a:extLst>
                <a:ext uri="{FF2B5EF4-FFF2-40B4-BE49-F238E27FC236}">
                  <a16:creationId xmlns:a16="http://schemas.microsoft.com/office/drawing/2014/main" id="{C2F11663-4854-4333-8411-0263549794AF}"/>
                </a:ext>
              </a:extLst>
            </p:cNvPr>
            <p:cNvSpPr txBox="1"/>
            <p:nvPr/>
          </p:nvSpPr>
          <p:spPr>
            <a:xfrm rot="16200000">
              <a:off x="-28066" y="4569000"/>
              <a:ext cx="1367682" cy="331602"/>
            </a:xfrm>
            <a:prstGeom prst="rect">
              <a:avLst/>
            </a:prstGeom>
            <a:noFill/>
          </p:spPr>
          <p:txBody>
            <a:bodyPr wrap="none" rtlCol="0">
              <a:spAutoFit/>
            </a:bodyPr>
            <a:lstStyle/>
            <a:p>
              <a:pPr algn="ctr"/>
              <a:r>
                <a:rPr lang="en-US" sz="1000" b="1" dirty="0"/>
                <a:t>Cumulative event rate</a:t>
              </a:r>
            </a:p>
          </p:txBody>
        </p:sp>
        <p:grpSp>
          <p:nvGrpSpPr>
            <p:cNvPr id="20" name="Group 19">
              <a:extLst>
                <a:ext uri="{FF2B5EF4-FFF2-40B4-BE49-F238E27FC236}">
                  <a16:creationId xmlns:a16="http://schemas.microsoft.com/office/drawing/2014/main" id="{9DBECA00-1BEE-4D45-B5BE-BCBBC3F82764}"/>
                </a:ext>
              </a:extLst>
            </p:cNvPr>
            <p:cNvGrpSpPr/>
            <p:nvPr/>
          </p:nvGrpSpPr>
          <p:grpSpPr>
            <a:xfrm>
              <a:off x="290350" y="5638781"/>
              <a:ext cx="3321634" cy="436776"/>
              <a:chOff x="786253" y="5693640"/>
              <a:chExt cx="3321634" cy="436776"/>
            </a:xfrm>
          </p:grpSpPr>
          <p:sp>
            <p:nvSpPr>
              <p:cNvPr id="340" name="TextBox 339">
                <a:extLst>
                  <a:ext uri="{FF2B5EF4-FFF2-40B4-BE49-F238E27FC236}">
                    <a16:creationId xmlns:a16="http://schemas.microsoft.com/office/drawing/2014/main" id="{0BF33FEF-4BA9-41DB-8454-94C82BF05160}"/>
                  </a:ext>
                </a:extLst>
              </p:cNvPr>
              <p:cNvSpPr txBox="1"/>
              <p:nvPr/>
            </p:nvSpPr>
            <p:spPr>
              <a:xfrm>
                <a:off x="879977" y="5788784"/>
                <a:ext cx="608772" cy="341632"/>
              </a:xfrm>
              <a:prstGeom prst="rect">
                <a:avLst/>
              </a:prstGeom>
              <a:noFill/>
            </p:spPr>
            <p:txBody>
              <a:bodyPr wrap="square" rtlCol="0">
                <a:spAutoFit/>
              </a:bodyPr>
              <a:lstStyle/>
              <a:p>
                <a:pPr algn="r">
                  <a:lnSpc>
                    <a:spcPct val="90000"/>
                  </a:lnSpc>
                  <a:spcBef>
                    <a:spcPts val="0"/>
                  </a:spcBef>
                </a:pPr>
                <a:r>
                  <a:rPr lang="en-US" sz="600" dirty="0"/>
                  <a:t>&gt;2%</a:t>
                </a:r>
              </a:p>
              <a:p>
                <a:pPr algn="r">
                  <a:lnSpc>
                    <a:spcPct val="90000"/>
                  </a:lnSpc>
                  <a:spcBef>
                    <a:spcPts val="0"/>
                  </a:spcBef>
                </a:pPr>
                <a:r>
                  <a:rPr lang="en-US" sz="600" dirty="0"/>
                  <a:t>1-2%</a:t>
                </a:r>
              </a:p>
              <a:p>
                <a:pPr algn="r">
                  <a:lnSpc>
                    <a:spcPct val="90000"/>
                  </a:lnSpc>
                  <a:spcBef>
                    <a:spcPts val="0"/>
                  </a:spcBef>
                </a:pPr>
                <a:r>
                  <a:rPr lang="en-US" sz="600" dirty="0"/>
                  <a:t>&lt;1%</a:t>
                </a:r>
              </a:p>
            </p:txBody>
          </p:sp>
          <p:sp>
            <p:nvSpPr>
              <p:cNvPr id="347" name="TextBox 346">
                <a:extLst>
                  <a:ext uri="{FF2B5EF4-FFF2-40B4-BE49-F238E27FC236}">
                    <a16:creationId xmlns:a16="http://schemas.microsoft.com/office/drawing/2014/main" id="{80852DF6-8998-4B4B-BCC4-ADDABB3FE4F4}"/>
                  </a:ext>
                </a:extLst>
              </p:cNvPr>
              <p:cNvSpPr txBox="1"/>
              <p:nvPr/>
            </p:nvSpPr>
            <p:spPr>
              <a:xfrm>
                <a:off x="786253" y="5693640"/>
                <a:ext cx="705179" cy="184666"/>
              </a:xfrm>
              <a:prstGeom prst="rect">
                <a:avLst/>
              </a:prstGeom>
              <a:noFill/>
            </p:spPr>
            <p:txBody>
              <a:bodyPr wrap="square" rtlCol="0">
                <a:spAutoFit/>
              </a:bodyPr>
              <a:lstStyle/>
              <a:p>
                <a:pPr algn="r">
                  <a:spcBef>
                    <a:spcPts val="0"/>
                  </a:spcBef>
                </a:pPr>
                <a:r>
                  <a:rPr lang="en-US" sz="600" dirty="0"/>
                  <a:t>Number at risk</a:t>
                </a:r>
              </a:p>
            </p:txBody>
          </p:sp>
          <p:sp>
            <p:nvSpPr>
              <p:cNvPr id="348" name="TextBox 347">
                <a:extLst>
                  <a:ext uri="{FF2B5EF4-FFF2-40B4-BE49-F238E27FC236}">
                    <a16:creationId xmlns:a16="http://schemas.microsoft.com/office/drawing/2014/main" id="{374D3703-1013-4BE8-A377-EEC625CEF67D}"/>
                  </a:ext>
                </a:extLst>
              </p:cNvPr>
              <p:cNvSpPr txBox="1"/>
              <p:nvPr/>
            </p:nvSpPr>
            <p:spPr>
              <a:xfrm>
                <a:off x="1290028" y="5788784"/>
                <a:ext cx="516379" cy="341632"/>
              </a:xfrm>
              <a:prstGeom prst="rect">
                <a:avLst/>
              </a:prstGeom>
              <a:noFill/>
            </p:spPr>
            <p:txBody>
              <a:bodyPr wrap="square" rtlCol="0">
                <a:spAutoFit/>
              </a:bodyPr>
              <a:lstStyle/>
              <a:p>
                <a:pPr algn="ctr">
                  <a:lnSpc>
                    <a:spcPct val="90000"/>
                  </a:lnSpc>
                  <a:spcBef>
                    <a:spcPts val="0"/>
                  </a:spcBef>
                </a:pPr>
                <a:r>
                  <a:rPr lang="en-US" sz="600" dirty="0"/>
                  <a:t>7283</a:t>
                </a:r>
                <a:br>
                  <a:rPr lang="en-US" sz="600" dirty="0"/>
                </a:br>
                <a:r>
                  <a:rPr lang="en-US" sz="600" dirty="0"/>
                  <a:t>6704</a:t>
                </a:r>
              </a:p>
              <a:p>
                <a:pPr algn="ctr">
                  <a:lnSpc>
                    <a:spcPct val="90000"/>
                  </a:lnSpc>
                  <a:spcBef>
                    <a:spcPts val="0"/>
                  </a:spcBef>
                </a:pPr>
                <a:r>
                  <a:rPr lang="en-US" sz="600" dirty="0"/>
                  <a:t>2876</a:t>
                </a:r>
              </a:p>
            </p:txBody>
          </p:sp>
          <p:sp>
            <p:nvSpPr>
              <p:cNvPr id="349" name="TextBox 348">
                <a:extLst>
                  <a:ext uri="{FF2B5EF4-FFF2-40B4-BE49-F238E27FC236}">
                    <a16:creationId xmlns:a16="http://schemas.microsoft.com/office/drawing/2014/main" id="{7E922BBA-D98A-4753-A96E-953F1F18EEC7}"/>
                  </a:ext>
                </a:extLst>
              </p:cNvPr>
              <p:cNvSpPr txBox="1"/>
              <p:nvPr/>
            </p:nvSpPr>
            <p:spPr>
              <a:xfrm>
                <a:off x="1749418" y="5788784"/>
                <a:ext cx="516379" cy="341632"/>
              </a:xfrm>
              <a:prstGeom prst="rect">
                <a:avLst/>
              </a:prstGeom>
              <a:noFill/>
            </p:spPr>
            <p:txBody>
              <a:bodyPr wrap="square" rtlCol="0">
                <a:spAutoFit/>
              </a:bodyPr>
              <a:lstStyle/>
              <a:p>
                <a:pPr algn="ctr">
                  <a:lnSpc>
                    <a:spcPct val="90000"/>
                  </a:lnSpc>
                  <a:spcBef>
                    <a:spcPts val="0"/>
                  </a:spcBef>
                </a:pPr>
                <a:r>
                  <a:rPr lang="en-US" sz="600" dirty="0"/>
                  <a:t>6573</a:t>
                </a:r>
              </a:p>
              <a:p>
                <a:pPr algn="ctr">
                  <a:lnSpc>
                    <a:spcPct val="90000"/>
                  </a:lnSpc>
                  <a:spcBef>
                    <a:spcPts val="0"/>
                  </a:spcBef>
                </a:pPr>
                <a:r>
                  <a:rPr lang="en-US" sz="600" dirty="0"/>
                  <a:t>6347</a:t>
                </a:r>
              </a:p>
              <a:p>
                <a:pPr algn="ctr">
                  <a:lnSpc>
                    <a:spcPct val="90000"/>
                  </a:lnSpc>
                  <a:spcBef>
                    <a:spcPts val="0"/>
                  </a:spcBef>
                </a:pPr>
                <a:r>
                  <a:rPr lang="en-US" sz="600" dirty="0"/>
                  <a:t>2725</a:t>
                </a:r>
              </a:p>
            </p:txBody>
          </p:sp>
          <p:sp>
            <p:nvSpPr>
              <p:cNvPr id="350" name="TextBox 349">
                <a:extLst>
                  <a:ext uri="{FF2B5EF4-FFF2-40B4-BE49-F238E27FC236}">
                    <a16:creationId xmlns:a16="http://schemas.microsoft.com/office/drawing/2014/main" id="{05E1147C-00C0-43A7-BF97-5D061F6B838C}"/>
                  </a:ext>
                </a:extLst>
              </p:cNvPr>
              <p:cNvSpPr txBox="1"/>
              <p:nvPr/>
            </p:nvSpPr>
            <p:spPr>
              <a:xfrm>
                <a:off x="2216633" y="5788784"/>
                <a:ext cx="516379" cy="341632"/>
              </a:xfrm>
              <a:prstGeom prst="rect">
                <a:avLst/>
              </a:prstGeom>
              <a:noFill/>
            </p:spPr>
            <p:txBody>
              <a:bodyPr wrap="square" rtlCol="0">
                <a:spAutoFit/>
              </a:bodyPr>
              <a:lstStyle/>
              <a:p>
                <a:pPr algn="ctr">
                  <a:lnSpc>
                    <a:spcPct val="90000"/>
                  </a:lnSpc>
                  <a:spcBef>
                    <a:spcPts val="0"/>
                  </a:spcBef>
                </a:pPr>
                <a:r>
                  <a:rPr lang="en-US" sz="600" dirty="0"/>
                  <a:t>6161</a:t>
                </a:r>
              </a:p>
              <a:p>
                <a:pPr algn="ctr">
                  <a:lnSpc>
                    <a:spcPct val="90000"/>
                  </a:lnSpc>
                  <a:spcBef>
                    <a:spcPts val="0"/>
                  </a:spcBef>
                </a:pPr>
                <a:r>
                  <a:rPr lang="en-US" sz="600" dirty="0"/>
                  <a:t>6129</a:t>
                </a:r>
              </a:p>
              <a:p>
                <a:pPr algn="ctr">
                  <a:lnSpc>
                    <a:spcPct val="90000"/>
                  </a:lnSpc>
                  <a:spcBef>
                    <a:spcPts val="0"/>
                  </a:spcBef>
                </a:pPr>
                <a:r>
                  <a:rPr lang="en-US" sz="600" dirty="0"/>
                  <a:t>2640</a:t>
                </a:r>
              </a:p>
            </p:txBody>
          </p:sp>
          <p:sp>
            <p:nvSpPr>
              <p:cNvPr id="351" name="TextBox 350">
                <a:extLst>
                  <a:ext uri="{FF2B5EF4-FFF2-40B4-BE49-F238E27FC236}">
                    <a16:creationId xmlns:a16="http://schemas.microsoft.com/office/drawing/2014/main" id="{2B942E2F-AFA8-4559-8EFE-3986DAFE4391}"/>
                  </a:ext>
                </a:extLst>
              </p:cNvPr>
              <p:cNvSpPr txBox="1"/>
              <p:nvPr/>
            </p:nvSpPr>
            <p:spPr>
              <a:xfrm>
                <a:off x="2674613" y="5788784"/>
                <a:ext cx="516379" cy="341632"/>
              </a:xfrm>
              <a:prstGeom prst="rect">
                <a:avLst/>
              </a:prstGeom>
              <a:noFill/>
            </p:spPr>
            <p:txBody>
              <a:bodyPr wrap="square" rtlCol="0">
                <a:spAutoFit/>
              </a:bodyPr>
              <a:lstStyle/>
              <a:p>
                <a:pPr algn="ctr">
                  <a:lnSpc>
                    <a:spcPct val="90000"/>
                  </a:lnSpc>
                  <a:spcBef>
                    <a:spcPts val="0"/>
                  </a:spcBef>
                </a:pPr>
                <a:r>
                  <a:rPr lang="en-US" sz="600" dirty="0"/>
                  <a:t>4918</a:t>
                </a:r>
              </a:p>
              <a:p>
                <a:pPr algn="ctr">
                  <a:lnSpc>
                    <a:spcPct val="90000"/>
                  </a:lnSpc>
                  <a:spcBef>
                    <a:spcPts val="0"/>
                  </a:spcBef>
                </a:pPr>
                <a:r>
                  <a:rPr lang="en-US" sz="600" dirty="0"/>
                  <a:t>5147</a:t>
                </a:r>
              </a:p>
              <a:p>
                <a:pPr algn="ctr">
                  <a:lnSpc>
                    <a:spcPct val="90000"/>
                  </a:lnSpc>
                  <a:spcBef>
                    <a:spcPts val="0"/>
                  </a:spcBef>
                </a:pPr>
                <a:r>
                  <a:rPr lang="en-US" sz="600" dirty="0"/>
                  <a:t>2255</a:t>
                </a:r>
              </a:p>
            </p:txBody>
          </p:sp>
          <p:sp>
            <p:nvSpPr>
              <p:cNvPr id="352" name="TextBox 351">
                <a:extLst>
                  <a:ext uri="{FF2B5EF4-FFF2-40B4-BE49-F238E27FC236}">
                    <a16:creationId xmlns:a16="http://schemas.microsoft.com/office/drawing/2014/main" id="{0467CF6D-D00D-4F37-8202-54DFD8E93D65}"/>
                  </a:ext>
                </a:extLst>
              </p:cNvPr>
              <p:cNvSpPr txBox="1"/>
              <p:nvPr/>
            </p:nvSpPr>
            <p:spPr>
              <a:xfrm>
                <a:off x="3125602" y="5788784"/>
                <a:ext cx="516379" cy="341632"/>
              </a:xfrm>
              <a:prstGeom prst="rect">
                <a:avLst/>
              </a:prstGeom>
              <a:noFill/>
            </p:spPr>
            <p:txBody>
              <a:bodyPr wrap="square" rtlCol="0">
                <a:spAutoFit/>
              </a:bodyPr>
              <a:lstStyle/>
              <a:p>
                <a:pPr algn="ctr">
                  <a:lnSpc>
                    <a:spcPct val="90000"/>
                  </a:lnSpc>
                  <a:spcBef>
                    <a:spcPts val="0"/>
                  </a:spcBef>
                </a:pPr>
                <a:r>
                  <a:rPr lang="en-US" sz="600" dirty="0"/>
                  <a:t>2551</a:t>
                </a:r>
              </a:p>
              <a:p>
                <a:pPr algn="ctr">
                  <a:lnSpc>
                    <a:spcPct val="90000"/>
                  </a:lnSpc>
                  <a:spcBef>
                    <a:spcPts val="0"/>
                  </a:spcBef>
                </a:pPr>
                <a:r>
                  <a:rPr lang="en-US" sz="600" dirty="0"/>
                  <a:t>2887</a:t>
                </a:r>
              </a:p>
              <a:p>
                <a:pPr algn="ctr">
                  <a:lnSpc>
                    <a:spcPct val="90000"/>
                  </a:lnSpc>
                  <a:spcBef>
                    <a:spcPts val="0"/>
                  </a:spcBef>
                </a:pPr>
                <a:r>
                  <a:rPr lang="en-US" sz="600" dirty="0"/>
                  <a:t>1363</a:t>
                </a:r>
              </a:p>
            </p:txBody>
          </p:sp>
          <p:sp>
            <p:nvSpPr>
              <p:cNvPr id="353" name="TextBox 352">
                <a:extLst>
                  <a:ext uri="{FF2B5EF4-FFF2-40B4-BE49-F238E27FC236}">
                    <a16:creationId xmlns:a16="http://schemas.microsoft.com/office/drawing/2014/main" id="{55148EF5-61D2-428F-8B83-5677F6F4EC63}"/>
                  </a:ext>
                </a:extLst>
              </p:cNvPr>
              <p:cNvSpPr txBox="1"/>
              <p:nvPr/>
            </p:nvSpPr>
            <p:spPr>
              <a:xfrm>
                <a:off x="3591508" y="5788784"/>
                <a:ext cx="516379" cy="341632"/>
              </a:xfrm>
              <a:prstGeom prst="rect">
                <a:avLst/>
              </a:prstGeom>
              <a:noFill/>
            </p:spPr>
            <p:txBody>
              <a:bodyPr wrap="square" rtlCol="0">
                <a:spAutoFit/>
              </a:bodyPr>
              <a:lstStyle/>
              <a:p>
                <a:pPr algn="ctr">
                  <a:lnSpc>
                    <a:spcPct val="90000"/>
                  </a:lnSpc>
                  <a:spcBef>
                    <a:spcPts val="0"/>
                  </a:spcBef>
                </a:pPr>
                <a:r>
                  <a:rPr lang="en-US" sz="600" dirty="0"/>
                  <a:t>1179</a:t>
                </a:r>
              </a:p>
              <a:p>
                <a:pPr algn="ctr">
                  <a:lnSpc>
                    <a:spcPct val="90000"/>
                  </a:lnSpc>
                  <a:spcBef>
                    <a:spcPts val="0"/>
                  </a:spcBef>
                </a:pPr>
                <a:r>
                  <a:rPr lang="en-US" sz="600" dirty="0"/>
                  <a:t>1271</a:t>
                </a:r>
              </a:p>
              <a:p>
                <a:pPr algn="ctr">
                  <a:lnSpc>
                    <a:spcPct val="90000"/>
                  </a:lnSpc>
                  <a:spcBef>
                    <a:spcPts val="0"/>
                  </a:spcBef>
                </a:pPr>
                <a:r>
                  <a:rPr lang="en-US" sz="600" dirty="0"/>
                  <a:t>645</a:t>
                </a:r>
              </a:p>
            </p:txBody>
          </p:sp>
        </p:grpSp>
        <p:grpSp>
          <p:nvGrpSpPr>
            <p:cNvPr id="21" name="Group 20">
              <a:extLst>
                <a:ext uri="{FF2B5EF4-FFF2-40B4-BE49-F238E27FC236}">
                  <a16:creationId xmlns:a16="http://schemas.microsoft.com/office/drawing/2014/main" id="{40293215-CA69-476B-891E-11ED852E2FFA}"/>
                </a:ext>
              </a:extLst>
            </p:cNvPr>
            <p:cNvGrpSpPr/>
            <p:nvPr/>
          </p:nvGrpSpPr>
          <p:grpSpPr>
            <a:xfrm>
              <a:off x="703795" y="3868559"/>
              <a:ext cx="2771033" cy="1657805"/>
              <a:chOff x="703795" y="3971496"/>
              <a:chExt cx="2771033" cy="1657805"/>
            </a:xfrm>
          </p:grpSpPr>
          <p:grpSp>
            <p:nvGrpSpPr>
              <p:cNvPr id="16" name="Group 15">
                <a:extLst>
                  <a:ext uri="{FF2B5EF4-FFF2-40B4-BE49-F238E27FC236}">
                    <a16:creationId xmlns:a16="http://schemas.microsoft.com/office/drawing/2014/main" id="{DBDB8788-8E2E-40DA-8D9A-17992CE30805}"/>
                  </a:ext>
                </a:extLst>
              </p:cNvPr>
              <p:cNvGrpSpPr/>
              <p:nvPr/>
            </p:nvGrpSpPr>
            <p:grpSpPr>
              <a:xfrm>
                <a:off x="703795" y="3971496"/>
                <a:ext cx="267061" cy="1657805"/>
                <a:chOff x="1199698" y="3971496"/>
                <a:chExt cx="267061" cy="1657805"/>
              </a:xfrm>
            </p:grpSpPr>
            <p:sp>
              <p:nvSpPr>
                <p:cNvPr id="345" name="TextBox 344">
                  <a:extLst>
                    <a:ext uri="{FF2B5EF4-FFF2-40B4-BE49-F238E27FC236}">
                      <a16:creationId xmlns:a16="http://schemas.microsoft.com/office/drawing/2014/main" id="{4C6F97E7-F489-456C-9B9D-31084E0E48FC}"/>
                    </a:ext>
                  </a:extLst>
                </p:cNvPr>
                <p:cNvSpPr txBox="1"/>
                <p:nvPr/>
              </p:nvSpPr>
              <p:spPr>
                <a:xfrm>
                  <a:off x="1310306" y="3971496"/>
                  <a:ext cx="156453" cy="200055"/>
                </a:xfrm>
                <a:prstGeom prst="rect">
                  <a:avLst/>
                </a:prstGeom>
                <a:noFill/>
              </p:spPr>
              <p:txBody>
                <a:bodyPr wrap="none" rIns="0" rtlCol="0">
                  <a:spAutoFit/>
                </a:bodyPr>
                <a:lstStyle/>
                <a:p>
                  <a:pPr algn="ctr"/>
                  <a:r>
                    <a:rPr lang="en-US" sz="700" b="1" dirty="0"/>
                    <a:t>B</a:t>
                  </a:r>
                </a:p>
              </p:txBody>
            </p:sp>
            <p:grpSp>
              <p:nvGrpSpPr>
                <p:cNvPr id="15" name="Group 14">
                  <a:extLst>
                    <a:ext uri="{FF2B5EF4-FFF2-40B4-BE49-F238E27FC236}">
                      <a16:creationId xmlns:a16="http://schemas.microsoft.com/office/drawing/2014/main" id="{FE2170A4-8ED2-4045-B53D-5F8E25DEBE87}"/>
                    </a:ext>
                  </a:extLst>
                </p:cNvPr>
                <p:cNvGrpSpPr/>
                <p:nvPr/>
              </p:nvGrpSpPr>
              <p:grpSpPr>
                <a:xfrm>
                  <a:off x="1199698" y="4136165"/>
                  <a:ext cx="267061" cy="1493136"/>
                  <a:chOff x="1199698" y="4136165"/>
                  <a:chExt cx="267061" cy="1493136"/>
                </a:xfrm>
              </p:grpSpPr>
              <p:sp>
                <p:nvSpPr>
                  <p:cNvPr id="343" name="TextBox 342">
                    <a:extLst>
                      <a:ext uri="{FF2B5EF4-FFF2-40B4-BE49-F238E27FC236}">
                        <a16:creationId xmlns:a16="http://schemas.microsoft.com/office/drawing/2014/main" id="{92D5B21E-E5A1-4CC7-B5AC-B91A46E4851B}"/>
                      </a:ext>
                    </a:extLst>
                  </p:cNvPr>
                  <p:cNvSpPr txBox="1"/>
                  <p:nvPr/>
                </p:nvSpPr>
                <p:spPr>
                  <a:xfrm>
                    <a:off x="1199698" y="4136165"/>
                    <a:ext cx="267061" cy="107722"/>
                  </a:xfrm>
                  <a:prstGeom prst="rect">
                    <a:avLst/>
                  </a:prstGeom>
                  <a:noFill/>
                </p:spPr>
                <p:txBody>
                  <a:bodyPr wrap="none" tIns="0" rIns="0" bIns="0" rtlCol="0" anchor="ctr">
                    <a:spAutoFit/>
                  </a:bodyPr>
                  <a:lstStyle/>
                  <a:p>
                    <a:pPr algn="r"/>
                    <a:r>
                      <a:rPr lang="en-US" sz="700" dirty="0"/>
                      <a:t>0.16</a:t>
                    </a:r>
                  </a:p>
                </p:txBody>
              </p:sp>
              <p:sp>
                <p:nvSpPr>
                  <p:cNvPr id="317" name="TextBox 316">
                    <a:extLst>
                      <a:ext uri="{FF2B5EF4-FFF2-40B4-BE49-F238E27FC236}">
                        <a16:creationId xmlns:a16="http://schemas.microsoft.com/office/drawing/2014/main" id="{B1B13B0A-9428-41EA-9511-31C08C39E1BD}"/>
                      </a:ext>
                    </a:extLst>
                  </p:cNvPr>
                  <p:cNvSpPr txBox="1"/>
                  <p:nvPr/>
                </p:nvSpPr>
                <p:spPr>
                  <a:xfrm>
                    <a:off x="1324733" y="5521579"/>
                    <a:ext cx="142026" cy="107722"/>
                  </a:xfrm>
                  <a:prstGeom prst="rect">
                    <a:avLst/>
                  </a:prstGeom>
                  <a:noFill/>
                </p:spPr>
                <p:txBody>
                  <a:bodyPr wrap="none" tIns="0" rIns="0" bIns="0" rtlCol="0" anchor="ctr">
                    <a:spAutoFit/>
                  </a:bodyPr>
                  <a:lstStyle/>
                  <a:p>
                    <a:pPr algn="r"/>
                    <a:r>
                      <a:rPr lang="en-US" sz="700" dirty="0"/>
                      <a:t>0</a:t>
                    </a:r>
                  </a:p>
                </p:txBody>
              </p:sp>
              <p:sp>
                <p:nvSpPr>
                  <p:cNvPr id="324" name="TextBox 323">
                    <a:extLst>
                      <a:ext uri="{FF2B5EF4-FFF2-40B4-BE49-F238E27FC236}">
                        <a16:creationId xmlns:a16="http://schemas.microsoft.com/office/drawing/2014/main" id="{DB00ABC0-7995-4249-A696-D3C60D4DC25A}"/>
                      </a:ext>
                    </a:extLst>
                  </p:cNvPr>
                  <p:cNvSpPr txBox="1"/>
                  <p:nvPr/>
                </p:nvSpPr>
                <p:spPr>
                  <a:xfrm>
                    <a:off x="1199698" y="5183118"/>
                    <a:ext cx="267061" cy="107722"/>
                  </a:xfrm>
                  <a:prstGeom prst="rect">
                    <a:avLst/>
                  </a:prstGeom>
                  <a:noFill/>
                </p:spPr>
                <p:txBody>
                  <a:bodyPr wrap="none" tIns="0" rIns="0" bIns="0" rtlCol="0" anchor="ctr">
                    <a:spAutoFit/>
                  </a:bodyPr>
                  <a:lstStyle/>
                  <a:p>
                    <a:pPr algn="r"/>
                    <a:r>
                      <a:rPr lang="en-US" sz="700" dirty="0"/>
                      <a:t>0.04</a:t>
                    </a:r>
                  </a:p>
                </p:txBody>
              </p:sp>
              <p:sp>
                <p:nvSpPr>
                  <p:cNvPr id="328" name="TextBox 327">
                    <a:extLst>
                      <a:ext uri="{FF2B5EF4-FFF2-40B4-BE49-F238E27FC236}">
                        <a16:creationId xmlns:a16="http://schemas.microsoft.com/office/drawing/2014/main" id="{4E744C46-30FA-49FE-856D-9006AA3AA99B}"/>
                      </a:ext>
                    </a:extLst>
                  </p:cNvPr>
                  <p:cNvSpPr txBox="1"/>
                  <p:nvPr/>
                </p:nvSpPr>
                <p:spPr>
                  <a:xfrm>
                    <a:off x="1199698" y="4484825"/>
                    <a:ext cx="267061" cy="107722"/>
                  </a:xfrm>
                  <a:prstGeom prst="rect">
                    <a:avLst/>
                  </a:prstGeom>
                  <a:noFill/>
                </p:spPr>
                <p:txBody>
                  <a:bodyPr wrap="none" tIns="0" rIns="0" bIns="0" rtlCol="0" anchor="ctr">
                    <a:spAutoFit/>
                  </a:bodyPr>
                  <a:lstStyle/>
                  <a:p>
                    <a:pPr algn="r"/>
                    <a:r>
                      <a:rPr lang="en-US" sz="700" dirty="0"/>
                      <a:t>0.12</a:t>
                    </a:r>
                  </a:p>
                </p:txBody>
              </p:sp>
              <p:sp>
                <p:nvSpPr>
                  <p:cNvPr id="356" name="TextBox 355">
                    <a:extLst>
                      <a:ext uri="{FF2B5EF4-FFF2-40B4-BE49-F238E27FC236}">
                        <a16:creationId xmlns:a16="http://schemas.microsoft.com/office/drawing/2014/main" id="{3BB91AEE-A39C-4F19-AB40-4508D181B3D1}"/>
                      </a:ext>
                    </a:extLst>
                  </p:cNvPr>
                  <p:cNvSpPr txBox="1"/>
                  <p:nvPr/>
                </p:nvSpPr>
                <p:spPr>
                  <a:xfrm>
                    <a:off x="1199698" y="4831847"/>
                    <a:ext cx="267061" cy="107722"/>
                  </a:xfrm>
                  <a:prstGeom prst="rect">
                    <a:avLst/>
                  </a:prstGeom>
                  <a:noFill/>
                </p:spPr>
                <p:txBody>
                  <a:bodyPr wrap="none" tIns="0" rIns="0" bIns="0" rtlCol="0" anchor="ctr">
                    <a:spAutoFit/>
                  </a:bodyPr>
                  <a:lstStyle/>
                  <a:p>
                    <a:pPr algn="r"/>
                    <a:r>
                      <a:rPr lang="en-US" sz="700" dirty="0"/>
                      <a:t>0.08</a:t>
                    </a:r>
                  </a:p>
                </p:txBody>
              </p:sp>
            </p:grpSp>
          </p:grpSp>
          <p:grpSp>
            <p:nvGrpSpPr>
              <p:cNvPr id="3" name="Group 2">
                <a:extLst>
                  <a:ext uri="{FF2B5EF4-FFF2-40B4-BE49-F238E27FC236}">
                    <a16:creationId xmlns:a16="http://schemas.microsoft.com/office/drawing/2014/main" id="{F5F1C477-4937-4342-95B1-1C3591B15A22}"/>
                  </a:ext>
                </a:extLst>
              </p:cNvPr>
              <p:cNvGrpSpPr/>
              <p:nvPr/>
            </p:nvGrpSpPr>
            <p:grpSpPr>
              <a:xfrm>
                <a:off x="996054" y="4193235"/>
                <a:ext cx="2478774" cy="1046953"/>
                <a:chOff x="1491958" y="4193235"/>
                <a:chExt cx="48484" cy="1046953"/>
              </a:xfrm>
            </p:grpSpPr>
            <p:cxnSp>
              <p:nvCxnSpPr>
                <p:cNvPr id="325" name="Straight Connector 324">
                  <a:extLst>
                    <a:ext uri="{FF2B5EF4-FFF2-40B4-BE49-F238E27FC236}">
                      <a16:creationId xmlns:a16="http://schemas.microsoft.com/office/drawing/2014/main" id="{F91BF143-2690-437C-AB9D-40629966CA59}"/>
                    </a:ext>
                  </a:extLst>
                </p:cNvPr>
                <p:cNvCxnSpPr/>
                <p:nvPr/>
              </p:nvCxnSpPr>
              <p:spPr bwMode="auto">
                <a:xfrm flipH="1">
                  <a:off x="1491958" y="5240188"/>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11EC134F-B659-45B3-8933-CCA3E087EE9F}"/>
                    </a:ext>
                  </a:extLst>
                </p:cNvPr>
                <p:cNvCxnSpPr/>
                <p:nvPr/>
              </p:nvCxnSpPr>
              <p:spPr bwMode="auto">
                <a:xfrm flipH="1">
                  <a:off x="1491958" y="4541895"/>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AF22D803-8142-40E3-8B12-ABA07AC761F0}"/>
                    </a:ext>
                  </a:extLst>
                </p:cNvPr>
                <p:cNvCxnSpPr/>
                <p:nvPr/>
              </p:nvCxnSpPr>
              <p:spPr bwMode="auto">
                <a:xfrm flipH="1">
                  <a:off x="1491958" y="4193235"/>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CBBB5BA2-3B17-463B-8A5C-23B8EAA48FD3}"/>
                    </a:ext>
                  </a:extLst>
                </p:cNvPr>
                <p:cNvCxnSpPr/>
                <p:nvPr/>
              </p:nvCxnSpPr>
              <p:spPr bwMode="auto">
                <a:xfrm flipH="1">
                  <a:off x="1491958" y="4888917"/>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id="{60FAFC06-E611-436F-BBB3-9B09995EA90B}"/>
                </a:ext>
              </a:extLst>
            </p:cNvPr>
            <p:cNvGrpSpPr/>
            <p:nvPr/>
          </p:nvGrpSpPr>
          <p:grpSpPr>
            <a:xfrm>
              <a:off x="3923945" y="3480070"/>
              <a:ext cx="2817859" cy="341632"/>
              <a:chOff x="4143901" y="3480070"/>
              <a:chExt cx="2817859" cy="341632"/>
            </a:xfrm>
          </p:grpSpPr>
          <p:sp>
            <p:nvSpPr>
              <p:cNvPr id="379" name="TextBox 378">
                <a:extLst>
                  <a:ext uri="{FF2B5EF4-FFF2-40B4-BE49-F238E27FC236}">
                    <a16:creationId xmlns:a16="http://schemas.microsoft.com/office/drawing/2014/main" id="{9DC91DFC-1068-4526-BB06-3F7F92795313}"/>
                  </a:ext>
                </a:extLst>
              </p:cNvPr>
              <p:cNvSpPr txBox="1"/>
              <p:nvPr/>
            </p:nvSpPr>
            <p:spPr>
              <a:xfrm>
                <a:off x="4143901" y="3480070"/>
                <a:ext cx="516379" cy="341632"/>
              </a:xfrm>
              <a:prstGeom prst="rect">
                <a:avLst/>
              </a:prstGeom>
              <a:noFill/>
            </p:spPr>
            <p:txBody>
              <a:bodyPr wrap="square" rtlCol="0">
                <a:spAutoFit/>
              </a:bodyPr>
              <a:lstStyle/>
              <a:p>
                <a:pPr algn="ctr">
                  <a:lnSpc>
                    <a:spcPct val="90000"/>
                  </a:lnSpc>
                  <a:spcBef>
                    <a:spcPts val="0"/>
                  </a:spcBef>
                </a:pPr>
                <a:r>
                  <a:rPr lang="en-US" sz="600" dirty="0"/>
                  <a:t>4960</a:t>
                </a:r>
              </a:p>
              <a:p>
                <a:pPr algn="ctr">
                  <a:lnSpc>
                    <a:spcPct val="90000"/>
                  </a:lnSpc>
                  <a:spcBef>
                    <a:spcPts val="0"/>
                  </a:spcBef>
                </a:pPr>
                <a:r>
                  <a:rPr lang="en-US" sz="600" dirty="0"/>
                  <a:t>2390</a:t>
                </a:r>
              </a:p>
              <a:p>
                <a:pPr algn="ctr">
                  <a:lnSpc>
                    <a:spcPct val="90000"/>
                  </a:lnSpc>
                  <a:spcBef>
                    <a:spcPts val="0"/>
                  </a:spcBef>
                </a:pPr>
                <a:r>
                  <a:rPr lang="en-US" sz="600" dirty="0"/>
                  <a:t>535</a:t>
                </a:r>
              </a:p>
            </p:txBody>
          </p:sp>
          <p:sp>
            <p:nvSpPr>
              <p:cNvPr id="380" name="TextBox 379">
                <a:extLst>
                  <a:ext uri="{FF2B5EF4-FFF2-40B4-BE49-F238E27FC236}">
                    <a16:creationId xmlns:a16="http://schemas.microsoft.com/office/drawing/2014/main" id="{E4E67730-8E2E-4B49-8815-1D1849A6FA8F}"/>
                  </a:ext>
                </a:extLst>
              </p:cNvPr>
              <p:cNvSpPr txBox="1"/>
              <p:nvPr/>
            </p:nvSpPr>
            <p:spPr>
              <a:xfrm>
                <a:off x="4603291" y="3480070"/>
                <a:ext cx="516379" cy="341632"/>
              </a:xfrm>
              <a:prstGeom prst="rect">
                <a:avLst/>
              </a:prstGeom>
              <a:noFill/>
            </p:spPr>
            <p:txBody>
              <a:bodyPr wrap="square" rtlCol="0">
                <a:spAutoFit/>
              </a:bodyPr>
              <a:lstStyle/>
              <a:p>
                <a:pPr algn="ctr">
                  <a:lnSpc>
                    <a:spcPct val="90000"/>
                  </a:lnSpc>
                  <a:spcBef>
                    <a:spcPts val="0"/>
                  </a:spcBef>
                </a:pPr>
                <a:r>
                  <a:rPr lang="en-US" sz="600" dirty="0"/>
                  <a:t>4400</a:t>
                </a:r>
              </a:p>
              <a:p>
                <a:pPr algn="ctr">
                  <a:lnSpc>
                    <a:spcPct val="90000"/>
                  </a:lnSpc>
                  <a:spcBef>
                    <a:spcPts val="0"/>
                  </a:spcBef>
                </a:pPr>
                <a:r>
                  <a:rPr lang="en-US" sz="600" dirty="0"/>
                  <a:t>2264</a:t>
                </a:r>
              </a:p>
              <a:p>
                <a:pPr algn="ctr">
                  <a:lnSpc>
                    <a:spcPct val="90000"/>
                  </a:lnSpc>
                  <a:spcBef>
                    <a:spcPts val="0"/>
                  </a:spcBef>
                </a:pPr>
                <a:r>
                  <a:rPr lang="en-US" sz="600" dirty="0"/>
                  <a:t>505</a:t>
                </a:r>
              </a:p>
            </p:txBody>
          </p:sp>
          <p:sp>
            <p:nvSpPr>
              <p:cNvPr id="381" name="TextBox 380">
                <a:extLst>
                  <a:ext uri="{FF2B5EF4-FFF2-40B4-BE49-F238E27FC236}">
                    <a16:creationId xmlns:a16="http://schemas.microsoft.com/office/drawing/2014/main" id="{03A4C68A-E47A-43A9-938E-9F8B8E6DD8A7}"/>
                  </a:ext>
                </a:extLst>
              </p:cNvPr>
              <p:cNvSpPr txBox="1"/>
              <p:nvPr/>
            </p:nvSpPr>
            <p:spPr>
              <a:xfrm>
                <a:off x="5070506" y="3480070"/>
                <a:ext cx="516379" cy="341632"/>
              </a:xfrm>
              <a:prstGeom prst="rect">
                <a:avLst/>
              </a:prstGeom>
              <a:noFill/>
            </p:spPr>
            <p:txBody>
              <a:bodyPr wrap="square" rtlCol="0">
                <a:spAutoFit/>
              </a:bodyPr>
              <a:lstStyle/>
              <a:p>
                <a:pPr algn="ctr">
                  <a:lnSpc>
                    <a:spcPct val="90000"/>
                  </a:lnSpc>
                  <a:spcBef>
                    <a:spcPts val="0"/>
                  </a:spcBef>
                </a:pPr>
                <a:r>
                  <a:rPr lang="en-US" sz="600" dirty="0"/>
                  <a:t>4102</a:t>
                </a:r>
              </a:p>
              <a:p>
                <a:pPr algn="ctr">
                  <a:lnSpc>
                    <a:spcPct val="90000"/>
                  </a:lnSpc>
                  <a:spcBef>
                    <a:spcPts val="0"/>
                  </a:spcBef>
                </a:pPr>
                <a:r>
                  <a:rPr lang="en-US" sz="600" dirty="0"/>
                  <a:t>2190</a:t>
                </a:r>
              </a:p>
              <a:p>
                <a:pPr algn="ctr">
                  <a:lnSpc>
                    <a:spcPct val="90000"/>
                  </a:lnSpc>
                  <a:spcBef>
                    <a:spcPts val="0"/>
                  </a:spcBef>
                </a:pPr>
                <a:r>
                  <a:rPr lang="en-US" sz="600" dirty="0"/>
                  <a:t>492</a:t>
                </a:r>
              </a:p>
            </p:txBody>
          </p:sp>
          <p:sp>
            <p:nvSpPr>
              <p:cNvPr id="382" name="TextBox 381">
                <a:extLst>
                  <a:ext uri="{FF2B5EF4-FFF2-40B4-BE49-F238E27FC236}">
                    <a16:creationId xmlns:a16="http://schemas.microsoft.com/office/drawing/2014/main" id="{EDA4146C-986A-49C6-8692-41DE564907F1}"/>
                  </a:ext>
                </a:extLst>
              </p:cNvPr>
              <p:cNvSpPr txBox="1"/>
              <p:nvPr/>
            </p:nvSpPr>
            <p:spPr>
              <a:xfrm>
                <a:off x="5528486" y="3480070"/>
                <a:ext cx="516379" cy="341632"/>
              </a:xfrm>
              <a:prstGeom prst="rect">
                <a:avLst/>
              </a:prstGeom>
              <a:noFill/>
            </p:spPr>
            <p:txBody>
              <a:bodyPr wrap="square" rtlCol="0">
                <a:spAutoFit/>
              </a:bodyPr>
              <a:lstStyle/>
              <a:p>
                <a:pPr algn="ctr">
                  <a:lnSpc>
                    <a:spcPct val="90000"/>
                  </a:lnSpc>
                  <a:spcBef>
                    <a:spcPts val="0"/>
                  </a:spcBef>
                </a:pPr>
                <a:r>
                  <a:rPr lang="en-US" sz="600" dirty="0"/>
                  <a:t>3252</a:t>
                </a:r>
              </a:p>
              <a:p>
                <a:pPr algn="ctr">
                  <a:lnSpc>
                    <a:spcPct val="90000"/>
                  </a:lnSpc>
                  <a:spcBef>
                    <a:spcPts val="0"/>
                  </a:spcBef>
                </a:pPr>
                <a:r>
                  <a:rPr lang="en-US" sz="600" dirty="0"/>
                  <a:t>1846</a:t>
                </a:r>
              </a:p>
              <a:p>
                <a:pPr algn="ctr">
                  <a:lnSpc>
                    <a:spcPct val="90000"/>
                  </a:lnSpc>
                  <a:spcBef>
                    <a:spcPts val="0"/>
                  </a:spcBef>
                </a:pPr>
                <a:r>
                  <a:rPr lang="en-US" sz="600" dirty="0"/>
                  <a:t>423</a:t>
                </a:r>
              </a:p>
            </p:txBody>
          </p:sp>
          <p:sp>
            <p:nvSpPr>
              <p:cNvPr id="383" name="TextBox 382">
                <a:extLst>
                  <a:ext uri="{FF2B5EF4-FFF2-40B4-BE49-F238E27FC236}">
                    <a16:creationId xmlns:a16="http://schemas.microsoft.com/office/drawing/2014/main" id="{1C089F38-DEE8-43A3-BC4D-B20FD2A3E7FA}"/>
                  </a:ext>
                </a:extLst>
              </p:cNvPr>
              <p:cNvSpPr txBox="1"/>
              <p:nvPr/>
            </p:nvSpPr>
            <p:spPr>
              <a:xfrm>
                <a:off x="5979475" y="3480070"/>
                <a:ext cx="516379" cy="341632"/>
              </a:xfrm>
              <a:prstGeom prst="rect">
                <a:avLst/>
              </a:prstGeom>
              <a:noFill/>
            </p:spPr>
            <p:txBody>
              <a:bodyPr wrap="square" rtlCol="0">
                <a:spAutoFit/>
              </a:bodyPr>
              <a:lstStyle/>
              <a:p>
                <a:pPr algn="ctr">
                  <a:lnSpc>
                    <a:spcPct val="90000"/>
                  </a:lnSpc>
                  <a:spcBef>
                    <a:spcPts val="0"/>
                  </a:spcBef>
                </a:pPr>
                <a:r>
                  <a:rPr lang="en-US" sz="600" dirty="0"/>
                  <a:t>1695</a:t>
                </a:r>
              </a:p>
              <a:p>
                <a:pPr algn="ctr">
                  <a:lnSpc>
                    <a:spcPct val="90000"/>
                  </a:lnSpc>
                  <a:spcBef>
                    <a:spcPts val="0"/>
                  </a:spcBef>
                </a:pPr>
                <a:r>
                  <a:rPr lang="en-US" sz="600" dirty="0"/>
                  <a:t>1024</a:t>
                </a:r>
              </a:p>
              <a:p>
                <a:pPr algn="ctr">
                  <a:lnSpc>
                    <a:spcPct val="90000"/>
                  </a:lnSpc>
                  <a:spcBef>
                    <a:spcPts val="0"/>
                  </a:spcBef>
                </a:pPr>
                <a:r>
                  <a:rPr lang="en-US" sz="600" dirty="0"/>
                  <a:t>262</a:t>
                </a:r>
              </a:p>
            </p:txBody>
          </p:sp>
          <p:sp>
            <p:nvSpPr>
              <p:cNvPr id="384" name="TextBox 383">
                <a:extLst>
                  <a:ext uri="{FF2B5EF4-FFF2-40B4-BE49-F238E27FC236}">
                    <a16:creationId xmlns:a16="http://schemas.microsoft.com/office/drawing/2014/main" id="{B0CB4219-66C2-4A5D-959B-6EBC1DA3713A}"/>
                  </a:ext>
                </a:extLst>
              </p:cNvPr>
              <p:cNvSpPr txBox="1"/>
              <p:nvPr/>
            </p:nvSpPr>
            <p:spPr>
              <a:xfrm>
                <a:off x="6445381" y="3480070"/>
                <a:ext cx="516379" cy="341632"/>
              </a:xfrm>
              <a:prstGeom prst="rect">
                <a:avLst/>
              </a:prstGeom>
              <a:noFill/>
            </p:spPr>
            <p:txBody>
              <a:bodyPr wrap="square" rtlCol="0">
                <a:spAutoFit/>
              </a:bodyPr>
              <a:lstStyle/>
              <a:p>
                <a:pPr algn="ctr">
                  <a:lnSpc>
                    <a:spcPct val="90000"/>
                  </a:lnSpc>
                  <a:spcBef>
                    <a:spcPts val="0"/>
                  </a:spcBef>
                </a:pPr>
                <a:r>
                  <a:rPr lang="en-US" sz="600" dirty="0"/>
                  <a:t>727</a:t>
                </a:r>
              </a:p>
              <a:p>
                <a:pPr algn="ctr">
                  <a:lnSpc>
                    <a:spcPct val="90000"/>
                  </a:lnSpc>
                  <a:spcBef>
                    <a:spcPts val="0"/>
                  </a:spcBef>
                </a:pPr>
                <a:r>
                  <a:rPr lang="en-US" sz="600" dirty="0"/>
                  <a:t>410</a:t>
                </a:r>
              </a:p>
              <a:p>
                <a:pPr algn="ctr">
                  <a:lnSpc>
                    <a:spcPct val="90000"/>
                  </a:lnSpc>
                  <a:spcBef>
                    <a:spcPts val="0"/>
                  </a:spcBef>
                </a:pPr>
                <a:r>
                  <a:rPr lang="en-US" sz="600" dirty="0"/>
                  <a:t>126</a:t>
                </a:r>
              </a:p>
            </p:txBody>
          </p:sp>
        </p:grpSp>
        <p:sp>
          <p:nvSpPr>
            <p:cNvPr id="404" name="TextBox 403">
              <a:extLst>
                <a:ext uri="{FF2B5EF4-FFF2-40B4-BE49-F238E27FC236}">
                  <a16:creationId xmlns:a16="http://schemas.microsoft.com/office/drawing/2014/main" id="{19F1B602-51CD-48F3-9E9D-E12486402BD7}"/>
                </a:ext>
              </a:extLst>
            </p:cNvPr>
            <p:cNvSpPr txBox="1"/>
            <p:nvPr/>
          </p:nvSpPr>
          <p:spPr>
            <a:xfrm>
              <a:off x="5044627" y="3973296"/>
              <a:ext cx="732893" cy="246221"/>
            </a:xfrm>
            <a:prstGeom prst="rect">
              <a:avLst/>
            </a:prstGeom>
            <a:solidFill>
              <a:schemeClr val="bg1"/>
            </a:solidFill>
          </p:spPr>
          <p:txBody>
            <a:bodyPr wrap="none" rtlCol="0">
              <a:spAutoFit/>
            </a:bodyPr>
            <a:lstStyle>
              <a:defPPr>
                <a:defRPr lang="en-US"/>
              </a:defPPr>
              <a:lvl1pPr algn="ctr">
                <a:defRPr sz="1000" b="1"/>
              </a:lvl1pPr>
            </a:lstStyle>
            <a:p>
              <a:r>
                <a:rPr lang="en-US" dirty="0"/>
                <a:t>ORBIT: 3</a:t>
              </a:r>
            </a:p>
          </p:txBody>
        </p:sp>
        <p:grpSp>
          <p:nvGrpSpPr>
            <p:cNvPr id="22" name="Group 21">
              <a:extLst>
                <a:ext uri="{FF2B5EF4-FFF2-40B4-BE49-F238E27FC236}">
                  <a16:creationId xmlns:a16="http://schemas.microsoft.com/office/drawing/2014/main" id="{E1658D47-858C-4F1A-9337-AC1433F8E414}"/>
                </a:ext>
              </a:extLst>
            </p:cNvPr>
            <p:cNvGrpSpPr/>
            <p:nvPr/>
          </p:nvGrpSpPr>
          <p:grpSpPr>
            <a:xfrm>
              <a:off x="3946436" y="5733925"/>
              <a:ext cx="2817859" cy="341632"/>
              <a:chOff x="4143901" y="5788784"/>
              <a:chExt cx="2817859" cy="341632"/>
            </a:xfrm>
          </p:grpSpPr>
          <p:sp>
            <p:nvSpPr>
              <p:cNvPr id="405" name="TextBox 404">
                <a:extLst>
                  <a:ext uri="{FF2B5EF4-FFF2-40B4-BE49-F238E27FC236}">
                    <a16:creationId xmlns:a16="http://schemas.microsoft.com/office/drawing/2014/main" id="{41009032-82FF-48A6-BA6E-EE6ED8544E05}"/>
                  </a:ext>
                </a:extLst>
              </p:cNvPr>
              <p:cNvSpPr txBox="1"/>
              <p:nvPr/>
            </p:nvSpPr>
            <p:spPr>
              <a:xfrm>
                <a:off x="4143901" y="5788784"/>
                <a:ext cx="516379" cy="341632"/>
              </a:xfrm>
              <a:prstGeom prst="rect">
                <a:avLst/>
              </a:prstGeom>
              <a:noFill/>
            </p:spPr>
            <p:txBody>
              <a:bodyPr wrap="square" rtlCol="0">
                <a:spAutoFit/>
              </a:bodyPr>
              <a:lstStyle/>
              <a:p>
                <a:pPr algn="ctr">
                  <a:lnSpc>
                    <a:spcPct val="90000"/>
                  </a:lnSpc>
                  <a:spcBef>
                    <a:spcPts val="0"/>
                  </a:spcBef>
                </a:pPr>
                <a:r>
                  <a:rPr lang="en-US" sz="600" dirty="0"/>
                  <a:t>2405</a:t>
                </a:r>
              </a:p>
              <a:p>
                <a:pPr algn="ctr">
                  <a:lnSpc>
                    <a:spcPct val="90000"/>
                  </a:lnSpc>
                  <a:spcBef>
                    <a:spcPts val="0"/>
                  </a:spcBef>
                </a:pPr>
                <a:r>
                  <a:rPr lang="en-US" sz="600" dirty="0"/>
                  <a:t>504</a:t>
                </a:r>
              </a:p>
              <a:p>
                <a:pPr algn="ctr">
                  <a:lnSpc>
                    <a:spcPct val="90000"/>
                  </a:lnSpc>
                  <a:spcBef>
                    <a:spcPts val="0"/>
                  </a:spcBef>
                </a:pPr>
                <a:r>
                  <a:rPr lang="en-US" sz="600" dirty="0"/>
                  <a:t>85</a:t>
                </a:r>
              </a:p>
            </p:txBody>
          </p:sp>
          <p:sp>
            <p:nvSpPr>
              <p:cNvPr id="406" name="TextBox 405">
                <a:extLst>
                  <a:ext uri="{FF2B5EF4-FFF2-40B4-BE49-F238E27FC236}">
                    <a16:creationId xmlns:a16="http://schemas.microsoft.com/office/drawing/2014/main" id="{02900381-D385-451B-8F46-5C575249BD6D}"/>
                  </a:ext>
                </a:extLst>
              </p:cNvPr>
              <p:cNvSpPr txBox="1"/>
              <p:nvPr/>
            </p:nvSpPr>
            <p:spPr>
              <a:xfrm>
                <a:off x="4603291" y="5788784"/>
                <a:ext cx="516379" cy="341632"/>
              </a:xfrm>
              <a:prstGeom prst="rect">
                <a:avLst/>
              </a:prstGeom>
              <a:noFill/>
            </p:spPr>
            <p:txBody>
              <a:bodyPr wrap="square" rtlCol="0">
                <a:spAutoFit/>
              </a:bodyPr>
              <a:lstStyle/>
              <a:p>
                <a:pPr algn="ctr">
                  <a:lnSpc>
                    <a:spcPct val="90000"/>
                  </a:lnSpc>
                  <a:spcBef>
                    <a:spcPts val="0"/>
                  </a:spcBef>
                </a:pPr>
                <a:r>
                  <a:rPr lang="en-US" sz="600" dirty="0"/>
                  <a:t>2120</a:t>
                </a:r>
              </a:p>
              <a:p>
                <a:pPr algn="ctr">
                  <a:lnSpc>
                    <a:spcPct val="90000"/>
                  </a:lnSpc>
                  <a:spcBef>
                    <a:spcPts val="0"/>
                  </a:spcBef>
                </a:pPr>
                <a:r>
                  <a:rPr lang="en-US" sz="600" dirty="0"/>
                  <a:t>470</a:t>
                </a:r>
              </a:p>
              <a:p>
                <a:pPr algn="ctr">
                  <a:lnSpc>
                    <a:spcPct val="90000"/>
                  </a:lnSpc>
                  <a:spcBef>
                    <a:spcPts val="0"/>
                  </a:spcBef>
                </a:pPr>
                <a:r>
                  <a:rPr lang="en-US" sz="600" dirty="0"/>
                  <a:t>80</a:t>
                </a:r>
              </a:p>
            </p:txBody>
          </p:sp>
          <p:sp>
            <p:nvSpPr>
              <p:cNvPr id="407" name="TextBox 406">
                <a:extLst>
                  <a:ext uri="{FF2B5EF4-FFF2-40B4-BE49-F238E27FC236}">
                    <a16:creationId xmlns:a16="http://schemas.microsoft.com/office/drawing/2014/main" id="{F3847C08-E7E2-462B-B448-A2A043A595C1}"/>
                  </a:ext>
                </a:extLst>
              </p:cNvPr>
              <p:cNvSpPr txBox="1"/>
              <p:nvPr/>
            </p:nvSpPr>
            <p:spPr>
              <a:xfrm>
                <a:off x="5070506" y="5788784"/>
                <a:ext cx="516379" cy="341632"/>
              </a:xfrm>
              <a:prstGeom prst="rect">
                <a:avLst/>
              </a:prstGeom>
              <a:noFill/>
            </p:spPr>
            <p:txBody>
              <a:bodyPr wrap="square" rtlCol="0">
                <a:spAutoFit/>
              </a:bodyPr>
              <a:lstStyle/>
              <a:p>
                <a:pPr algn="ctr">
                  <a:lnSpc>
                    <a:spcPct val="90000"/>
                  </a:lnSpc>
                  <a:spcBef>
                    <a:spcPts val="0"/>
                  </a:spcBef>
                </a:pPr>
                <a:r>
                  <a:rPr lang="en-US" sz="600" dirty="0"/>
                  <a:t>1959</a:t>
                </a:r>
              </a:p>
              <a:p>
                <a:pPr algn="ctr">
                  <a:lnSpc>
                    <a:spcPct val="90000"/>
                  </a:lnSpc>
                  <a:spcBef>
                    <a:spcPts val="0"/>
                  </a:spcBef>
                </a:pPr>
                <a:r>
                  <a:rPr lang="en-US" sz="600" dirty="0"/>
                  <a:t>451</a:t>
                </a:r>
              </a:p>
              <a:p>
                <a:pPr algn="ctr">
                  <a:lnSpc>
                    <a:spcPct val="90000"/>
                  </a:lnSpc>
                  <a:spcBef>
                    <a:spcPts val="0"/>
                  </a:spcBef>
                </a:pPr>
                <a:r>
                  <a:rPr lang="en-US" sz="600" dirty="0"/>
                  <a:t>77</a:t>
                </a:r>
              </a:p>
            </p:txBody>
          </p:sp>
          <p:sp>
            <p:nvSpPr>
              <p:cNvPr id="408" name="TextBox 407">
                <a:extLst>
                  <a:ext uri="{FF2B5EF4-FFF2-40B4-BE49-F238E27FC236}">
                    <a16:creationId xmlns:a16="http://schemas.microsoft.com/office/drawing/2014/main" id="{C96C6860-366E-458A-937C-87269DA8ACC1}"/>
                  </a:ext>
                </a:extLst>
              </p:cNvPr>
              <p:cNvSpPr txBox="1"/>
              <p:nvPr/>
            </p:nvSpPr>
            <p:spPr>
              <a:xfrm>
                <a:off x="5528486" y="5788784"/>
                <a:ext cx="516379" cy="341632"/>
              </a:xfrm>
              <a:prstGeom prst="rect">
                <a:avLst/>
              </a:prstGeom>
              <a:noFill/>
            </p:spPr>
            <p:txBody>
              <a:bodyPr wrap="square" rtlCol="0">
                <a:spAutoFit/>
              </a:bodyPr>
              <a:lstStyle/>
              <a:p>
                <a:pPr algn="ctr">
                  <a:lnSpc>
                    <a:spcPct val="90000"/>
                  </a:lnSpc>
                  <a:spcBef>
                    <a:spcPts val="0"/>
                  </a:spcBef>
                </a:pPr>
                <a:r>
                  <a:rPr lang="en-US" sz="600" dirty="0"/>
                  <a:t>1547</a:t>
                </a:r>
              </a:p>
              <a:p>
                <a:pPr algn="ctr">
                  <a:lnSpc>
                    <a:spcPct val="90000"/>
                  </a:lnSpc>
                  <a:spcBef>
                    <a:spcPts val="0"/>
                  </a:spcBef>
                </a:pPr>
                <a:r>
                  <a:rPr lang="en-US" sz="600" dirty="0"/>
                  <a:t>370</a:t>
                </a:r>
              </a:p>
              <a:p>
                <a:pPr algn="ctr">
                  <a:lnSpc>
                    <a:spcPct val="90000"/>
                  </a:lnSpc>
                  <a:spcBef>
                    <a:spcPts val="0"/>
                  </a:spcBef>
                </a:pPr>
                <a:r>
                  <a:rPr lang="en-US" sz="600" dirty="0"/>
                  <a:t>59</a:t>
                </a:r>
              </a:p>
            </p:txBody>
          </p:sp>
          <p:sp>
            <p:nvSpPr>
              <p:cNvPr id="409" name="TextBox 408">
                <a:extLst>
                  <a:ext uri="{FF2B5EF4-FFF2-40B4-BE49-F238E27FC236}">
                    <a16:creationId xmlns:a16="http://schemas.microsoft.com/office/drawing/2014/main" id="{3D3BAC39-BBEA-486B-9E0A-200246E71988}"/>
                  </a:ext>
                </a:extLst>
              </p:cNvPr>
              <p:cNvSpPr txBox="1"/>
              <p:nvPr/>
            </p:nvSpPr>
            <p:spPr>
              <a:xfrm>
                <a:off x="5979475" y="5788784"/>
                <a:ext cx="516379" cy="341632"/>
              </a:xfrm>
              <a:prstGeom prst="rect">
                <a:avLst/>
              </a:prstGeom>
              <a:noFill/>
            </p:spPr>
            <p:txBody>
              <a:bodyPr wrap="square" rtlCol="0">
                <a:spAutoFit/>
              </a:bodyPr>
              <a:lstStyle/>
              <a:p>
                <a:pPr algn="ctr">
                  <a:lnSpc>
                    <a:spcPct val="90000"/>
                  </a:lnSpc>
                  <a:spcBef>
                    <a:spcPts val="0"/>
                  </a:spcBef>
                </a:pPr>
                <a:r>
                  <a:rPr lang="en-US" sz="600" dirty="0"/>
                  <a:t>778</a:t>
                </a:r>
              </a:p>
              <a:p>
                <a:pPr algn="ctr">
                  <a:lnSpc>
                    <a:spcPct val="90000"/>
                  </a:lnSpc>
                  <a:spcBef>
                    <a:spcPts val="0"/>
                  </a:spcBef>
                </a:pPr>
                <a:r>
                  <a:rPr lang="en-US" sz="600" dirty="0"/>
                  <a:t>224</a:t>
                </a:r>
              </a:p>
              <a:p>
                <a:pPr algn="ctr">
                  <a:lnSpc>
                    <a:spcPct val="90000"/>
                  </a:lnSpc>
                  <a:spcBef>
                    <a:spcPts val="0"/>
                  </a:spcBef>
                </a:pPr>
                <a:r>
                  <a:rPr lang="en-US" sz="600" dirty="0"/>
                  <a:t>41</a:t>
                </a:r>
              </a:p>
            </p:txBody>
          </p:sp>
          <p:sp>
            <p:nvSpPr>
              <p:cNvPr id="410" name="TextBox 409">
                <a:extLst>
                  <a:ext uri="{FF2B5EF4-FFF2-40B4-BE49-F238E27FC236}">
                    <a16:creationId xmlns:a16="http://schemas.microsoft.com/office/drawing/2014/main" id="{F6C13545-B112-470C-9F5C-5155E9FA0C38}"/>
                  </a:ext>
                </a:extLst>
              </p:cNvPr>
              <p:cNvSpPr txBox="1"/>
              <p:nvPr/>
            </p:nvSpPr>
            <p:spPr>
              <a:xfrm>
                <a:off x="6445381" y="5788784"/>
                <a:ext cx="516379" cy="341632"/>
              </a:xfrm>
              <a:prstGeom prst="rect">
                <a:avLst/>
              </a:prstGeom>
              <a:noFill/>
            </p:spPr>
            <p:txBody>
              <a:bodyPr wrap="square" rtlCol="0">
                <a:spAutoFit/>
              </a:bodyPr>
              <a:lstStyle/>
              <a:p>
                <a:pPr algn="ctr">
                  <a:lnSpc>
                    <a:spcPct val="90000"/>
                  </a:lnSpc>
                  <a:spcBef>
                    <a:spcPts val="0"/>
                  </a:spcBef>
                </a:pPr>
                <a:r>
                  <a:rPr lang="en-US" sz="600" dirty="0"/>
                  <a:t>305</a:t>
                </a:r>
              </a:p>
              <a:p>
                <a:pPr algn="ctr">
                  <a:lnSpc>
                    <a:spcPct val="90000"/>
                  </a:lnSpc>
                  <a:spcBef>
                    <a:spcPts val="0"/>
                  </a:spcBef>
                </a:pPr>
                <a:r>
                  <a:rPr lang="en-US" sz="600" dirty="0"/>
                  <a:t>99</a:t>
                </a:r>
              </a:p>
              <a:p>
                <a:pPr algn="ctr">
                  <a:lnSpc>
                    <a:spcPct val="90000"/>
                  </a:lnSpc>
                  <a:spcBef>
                    <a:spcPts val="0"/>
                  </a:spcBef>
                </a:pPr>
                <a:r>
                  <a:rPr lang="en-US" sz="600" dirty="0"/>
                  <a:t>22</a:t>
                </a:r>
              </a:p>
            </p:txBody>
          </p:sp>
        </p:grpSp>
        <p:sp>
          <p:nvSpPr>
            <p:cNvPr id="434" name="TextBox 433">
              <a:extLst>
                <a:ext uri="{FF2B5EF4-FFF2-40B4-BE49-F238E27FC236}">
                  <a16:creationId xmlns:a16="http://schemas.microsoft.com/office/drawing/2014/main" id="{8834A94E-65FF-4A8F-AE0E-07954A75053E}"/>
                </a:ext>
              </a:extLst>
            </p:cNvPr>
            <p:cNvSpPr txBox="1"/>
            <p:nvPr/>
          </p:nvSpPr>
          <p:spPr>
            <a:xfrm>
              <a:off x="7007078" y="3480070"/>
              <a:ext cx="516379" cy="341632"/>
            </a:xfrm>
            <a:prstGeom prst="rect">
              <a:avLst/>
            </a:prstGeom>
            <a:noFill/>
          </p:spPr>
          <p:txBody>
            <a:bodyPr wrap="square" rtlCol="0">
              <a:spAutoFit/>
            </a:bodyPr>
            <a:lstStyle/>
            <a:p>
              <a:pPr algn="ctr">
                <a:lnSpc>
                  <a:spcPct val="90000"/>
                </a:lnSpc>
                <a:spcBef>
                  <a:spcPts val="0"/>
                </a:spcBef>
              </a:pPr>
              <a:r>
                <a:rPr lang="en-US" sz="600" dirty="0"/>
                <a:t>2578</a:t>
              </a:r>
            </a:p>
            <a:p>
              <a:pPr algn="ctr">
                <a:lnSpc>
                  <a:spcPct val="90000"/>
                </a:lnSpc>
                <a:spcBef>
                  <a:spcPts val="0"/>
                </a:spcBef>
              </a:pPr>
              <a:r>
                <a:rPr lang="en-US" sz="600" dirty="0"/>
                <a:t>683</a:t>
              </a:r>
            </a:p>
            <a:p>
              <a:pPr algn="ctr">
                <a:lnSpc>
                  <a:spcPct val="90000"/>
                </a:lnSpc>
                <a:spcBef>
                  <a:spcPts val="0"/>
                </a:spcBef>
              </a:pPr>
              <a:r>
                <a:rPr lang="en-US" sz="600" dirty="0"/>
                <a:t>115</a:t>
              </a:r>
            </a:p>
          </p:txBody>
        </p:sp>
        <p:sp>
          <p:nvSpPr>
            <p:cNvPr id="435" name="TextBox 434">
              <a:extLst>
                <a:ext uri="{FF2B5EF4-FFF2-40B4-BE49-F238E27FC236}">
                  <a16:creationId xmlns:a16="http://schemas.microsoft.com/office/drawing/2014/main" id="{CE2CEEA8-725F-4A98-99BE-FBAB041AA338}"/>
                </a:ext>
              </a:extLst>
            </p:cNvPr>
            <p:cNvSpPr txBox="1"/>
            <p:nvPr/>
          </p:nvSpPr>
          <p:spPr>
            <a:xfrm>
              <a:off x="7466468" y="3480070"/>
              <a:ext cx="516379" cy="341632"/>
            </a:xfrm>
            <a:prstGeom prst="rect">
              <a:avLst/>
            </a:prstGeom>
            <a:noFill/>
          </p:spPr>
          <p:txBody>
            <a:bodyPr wrap="square" rtlCol="0">
              <a:spAutoFit/>
            </a:bodyPr>
            <a:lstStyle/>
            <a:p>
              <a:pPr algn="ctr">
                <a:lnSpc>
                  <a:spcPct val="90000"/>
                </a:lnSpc>
                <a:spcBef>
                  <a:spcPts val="0"/>
                </a:spcBef>
              </a:pPr>
              <a:r>
                <a:rPr lang="en-US" sz="600" dirty="0"/>
                <a:t>2265</a:t>
              </a:r>
            </a:p>
            <a:p>
              <a:pPr algn="ctr">
                <a:lnSpc>
                  <a:spcPct val="90000"/>
                </a:lnSpc>
                <a:spcBef>
                  <a:spcPts val="0"/>
                </a:spcBef>
              </a:pPr>
              <a:r>
                <a:rPr lang="en-US" sz="600" dirty="0"/>
                <a:t>654</a:t>
              </a:r>
            </a:p>
            <a:p>
              <a:pPr algn="ctr">
                <a:lnSpc>
                  <a:spcPct val="90000"/>
                </a:lnSpc>
                <a:spcBef>
                  <a:spcPts val="0"/>
                </a:spcBef>
              </a:pPr>
              <a:r>
                <a:rPr lang="en-US" sz="600" dirty="0"/>
                <a:t>112</a:t>
              </a:r>
            </a:p>
          </p:txBody>
        </p:sp>
        <p:sp>
          <p:nvSpPr>
            <p:cNvPr id="436" name="TextBox 435">
              <a:extLst>
                <a:ext uri="{FF2B5EF4-FFF2-40B4-BE49-F238E27FC236}">
                  <a16:creationId xmlns:a16="http://schemas.microsoft.com/office/drawing/2014/main" id="{7349F004-068C-4DD1-B90C-0AA9B2686E19}"/>
                </a:ext>
              </a:extLst>
            </p:cNvPr>
            <p:cNvSpPr txBox="1"/>
            <p:nvPr/>
          </p:nvSpPr>
          <p:spPr>
            <a:xfrm>
              <a:off x="7933683" y="3480070"/>
              <a:ext cx="516379" cy="341632"/>
            </a:xfrm>
            <a:prstGeom prst="rect">
              <a:avLst/>
            </a:prstGeom>
            <a:noFill/>
          </p:spPr>
          <p:txBody>
            <a:bodyPr wrap="square" rtlCol="0">
              <a:spAutoFit/>
            </a:bodyPr>
            <a:lstStyle/>
            <a:p>
              <a:pPr algn="ctr">
                <a:lnSpc>
                  <a:spcPct val="90000"/>
                </a:lnSpc>
                <a:spcBef>
                  <a:spcPts val="0"/>
                </a:spcBef>
              </a:pPr>
              <a:r>
                <a:rPr lang="en-US" sz="600" dirty="0"/>
                <a:t>2090</a:t>
              </a:r>
            </a:p>
            <a:p>
              <a:pPr algn="ctr">
                <a:lnSpc>
                  <a:spcPct val="90000"/>
                </a:lnSpc>
                <a:spcBef>
                  <a:spcPts val="0"/>
                </a:spcBef>
              </a:pPr>
              <a:r>
                <a:rPr lang="en-US" sz="600" dirty="0"/>
                <a:t>629</a:t>
              </a:r>
            </a:p>
            <a:p>
              <a:pPr algn="ctr">
                <a:lnSpc>
                  <a:spcPct val="90000"/>
                </a:lnSpc>
                <a:spcBef>
                  <a:spcPts val="0"/>
                </a:spcBef>
              </a:pPr>
              <a:r>
                <a:rPr lang="en-US" sz="600" dirty="0"/>
                <a:t>108</a:t>
              </a:r>
            </a:p>
          </p:txBody>
        </p:sp>
        <p:sp>
          <p:nvSpPr>
            <p:cNvPr id="437" name="TextBox 436">
              <a:extLst>
                <a:ext uri="{FF2B5EF4-FFF2-40B4-BE49-F238E27FC236}">
                  <a16:creationId xmlns:a16="http://schemas.microsoft.com/office/drawing/2014/main" id="{85FE4A8B-C60A-4158-9122-9C5274C9DD5C}"/>
                </a:ext>
              </a:extLst>
            </p:cNvPr>
            <p:cNvSpPr txBox="1"/>
            <p:nvPr/>
          </p:nvSpPr>
          <p:spPr>
            <a:xfrm>
              <a:off x="8391663" y="3480070"/>
              <a:ext cx="516379" cy="341632"/>
            </a:xfrm>
            <a:prstGeom prst="rect">
              <a:avLst/>
            </a:prstGeom>
            <a:noFill/>
          </p:spPr>
          <p:txBody>
            <a:bodyPr wrap="square" rtlCol="0">
              <a:spAutoFit/>
            </a:bodyPr>
            <a:lstStyle/>
            <a:p>
              <a:pPr algn="ctr">
                <a:lnSpc>
                  <a:spcPct val="90000"/>
                </a:lnSpc>
                <a:spcBef>
                  <a:spcPts val="0"/>
                </a:spcBef>
              </a:pPr>
              <a:r>
                <a:rPr lang="en-US" sz="600" dirty="0"/>
                <a:t>1647</a:t>
              </a:r>
            </a:p>
            <a:p>
              <a:pPr algn="ctr">
                <a:lnSpc>
                  <a:spcPct val="90000"/>
                </a:lnSpc>
                <a:spcBef>
                  <a:spcPts val="0"/>
                </a:spcBef>
              </a:pPr>
              <a:r>
                <a:rPr lang="en-US" sz="600" dirty="0"/>
                <a:t>537</a:t>
              </a:r>
            </a:p>
            <a:p>
              <a:pPr algn="ctr">
                <a:lnSpc>
                  <a:spcPct val="90000"/>
                </a:lnSpc>
                <a:spcBef>
                  <a:spcPts val="0"/>
                </a:spcBef>
              </a:pPr>
              <a:r>
                <a:rPr lang="en-US" sz="600" dirty="0"/>
                <a:t>94</a:t>
              </a:r>
            </a:p>
          </p:txBody>
        </p:sp>
        <p:sp>
          <p:nvSpPr>
            <p:cNvPr id="438" name="TextBox 437">
              <a:extLst>
                <a:ext uri="{FF2B5EF4-FFF2-40B4-BE49-F238E27FC236}">
                  <a16:creationId xmlns:a16="http://schemas.microsoft.com/office/drawing/2014/main" id="{B8D7967C-6A24-419F-A401-AF269944C184}"/>
                </a:ext>
              </a:extLst>
            </p:cNvPr>
            <p:cNvSpPr txBox="1"/>
            <p:nvPr/>
          </p:nvSpPr>
          <p:spPr>
            <a:xfrm>
              <a:off x="8842653" y="3480070"/>
              <a:ext cx="516379" cy="341632"/>
            </a:xfrm>
            <a:prstGeom prst="rect">
              <a:avLst/>
            </a:prstGeom>
            <a:noFill/>
          </p:spPr>
          <p:txBody>
            <a:bodyPr wrap="square" rtlCol="0">
              <a:spAutoFit/>
            </a:bodyPr>
            <a:lstStyle/>
            <a:p>
              <a:pPr algn="ctr">
                <a:lnSpc>
                  <a:spcPct val="90000"/>
                </a:lnSpc>
                <a:spcBef>
                  <a:spcPts val="0"/>
                </a:spcBef>
              </a:pPr>
              <a:r>
                <a:rPr lang="en-US" sz="600" dirty="0"/>
                <a:t>816</a:t>
              </a:r>
            </a:p>
            <a:p>
              <a:pPr algn="ctr">
                <a:lnSpc>
                  <a:spcPct val="90000"/>
                </a:lnSpc>
                <a:spcBef>
                  <a:spcPts val="0"/>
                </a:spcBef>
              </a:pPr>
              <a:r>
                <a:rPr lang="en-US" sz="600" dirty="0"/>
                <a:t>292</a:t>
              </a:r>
            </a:p>
            <a:p>
              <a:pPr algn="ctr">
                <a:lnSpc>
                  <a:spcPct val="90000"/>
                </a:lnSpc>
                <a:spcBef>
                  <a:spcPts val="0"/>
                </a:spcBef>
              </a:pPr>
              <a:r>
                <a:rPr lang="en-US" sz="600" dirty="0"/>
                <a:t>48</a:t>
              </a:r>
            </a:p>
          </p:txBody>
        </p:sp>
        <p:sp>
          <p:nvSpPr>
            <p:cNvPr id="439" name="TextBox 438">
              <a:extLst>
                <a:ext uri="{FF2B5EF4-FFF2-40B4-BE49-F238E27FC236}">
                  <a16:creationId xmlns:a16="http://schemas.microsoft.com/office/drawing/2014/main" id="{F59AE905-CBC3-43B4-BC6E-0018FA523804}"/>
                </a:ext>
              </a:extLst>
            </p:cNvPr>
            <p:cNvSpPr txBox="1"/>
            <p:nvPr/>
          </p:nvSpPr>
          <p:spPr>
            <a:xfrm>
              <a:off x="9308558" y="3480070"/>
              <a:ext cx="516379" cy="341632"/>
            </a:xfrm>
            <a:prstGeom prst="rect">
              <a:avLst/>
            </a:prstGeom>
            <a:noFill/>
          </p:spPr>
          <p:txBody>
            <a:bodyPr wrap="square" rtlCol="0">
              <a:spAutoFit/>
            </a:bodyPr>
            <a:lstStyle/>
            <a:p>
              <a:pPr algn="ctr">
                <a:lnSpc>
                  <a:spcPct val="90000"/>
                </a:lnSpc>
                <a:spcBef>
                  <a:spcPts val="0"/>
                </a:spcBef>
              </a:pPr>
              <a:r>
                <a:rPr lang="en-US" sz="600" dirty="0"/>
                <a:t>333</a:t>
              </a:r>
            </a:p>
            <a:p>
              <a:pPr algn="ctr">
                <a:lnSpc>
                  <a:spcPct val="90000"/>
                </a:lnSpc>
                <a:spcBef>
                  <a:spcPts val="0"/>
                </a:spcBef>
              </a:pPr>
              <a:r>
                <a:rPr lang="en-US" sz="600" dirty="0"/>
                <a:t>127</a:t>
              </a:r>
            </a:p>
            <a:p>
              <a:pPr algn="ctr">
                <a:lnSpc>
                  <a:spcPct val="90000"/>
                </a:lnSpc>
                <a:spcBef>
                  <a:spcPts val="0"/>
                </a:spcBef>
              </a:pPr>
              <a:r>
                <a:rPr lang="en-US" sz="600" dirty="0"/>
                <a:t>18</a:t>
              </a:r>
            </a:p>
          </p:txBody>
        </p:sp>
        <p:sp>
          <p:nvSpPr>
            <p:cNvPr id="459" name="TextBox 458">
              <a:extLst>
                <a:ext uri="{FF2B5EF4-FFF2-40B4-BE49-F238E27FC236}">
                  <a16:creationId xmlns:a16="http://schemas.microsoft.com/office/drawing/2014/main" id="{9800DB47-C318-448E-8F03-33E3764265ED}"/>
                </a:ext>
              </a:extLst>
            </p:cNvPr>
            <p:cNvSpPr txBox="1"/>
            <p:nvPr/>
          </p:nvSpPr>
          <p:spPr>
            <a:xfrm>
              <a:off x="8070003" y="3973296"/>
              <a:ext cx="803425" cy="246221"/>
            </a:xfrm>
            <a:prstGeom prst="rect">
              <a:avLst/>
            </a:prstGeom>
            <a:solidFill>
              <a:schemeClr val="bg1"/>
            </a:solidFill>
          </p:spPr>
          <p:txBody>
            <a:bodyPr wrap="none" rtlCol="0">
              <a:spAutoFit/>
            </a:bodyPr>
            <a:lstStyle>
              <a:defPPr>
                <a:defRPr lang="en-US"/>
              </a:defPPr>
              <a:lvl1pPr algn="ctr">
                <a:defRPr sz="1000" b="1"/>
              </a:lvl1pPr>
            </a:lstStyle>
            <a:p>
              <a:r>
                <a:rPr lang="en-US" dirty="0"/>
                <a:t>ORBIT: ≥4</a:t>
              </a:r>
            </a:p>
          </p:txBody>
        </p:sp>
        <p:grpSp>
          <p:nvGrpSpPr>
            <p:cNvPr id="23" name="Group 22">
              <a:extLst>
                <a:ext uri="{FF2B5EF4-FFF2-40B4-BE49-F238E27FC236}">
                  <a16:creationId xmlns:a16="http://schemas.microsoft.com/office/drawing/2014/main" id="{60BB23F9-1D98-473E-91D7-A49FE30CEDE6}"/>
                </a:ext>
              </a:extLst>
            </p:cNvPr>
            <p:cNvGrpSpPr/>
            <p:nvPr/>
          </p:nvGrpSpPr>
          <p:grpSpPr>
            <a:xfrm>
              <a:off x="7007078" y="5733925"/>
              <a:ext cx="2817859" cy="341632"/>
              <a:chOff x="7007078" y="5788784"/>
              <a:chExt cx="2817859" cy="341632"/>
            </a:xfrm>
          </p:grpSpPr>
          <p:sp>
            <p:nvSpPr>
              <p:cNvPr id="460" name="TextBox 459">
                <a:extLst>
                  <a:ext uri="{FF2B5EF4-FFF2-40B4-BE49-F238E27FC236}">
                    <a16:creationId xmlns:a16="http://schemas.microsoft.com/office/drawing/2014/main" id="{60598A77-78C3-43E5-A9CF-4E56D20E9773}"/>
                  </a:ext>
                </a:extLst>
              </p:cNvPr>
              <p:cNvSpPr txBox="1"/>
              <p:nvPr/>
            </p:nvSpPr>
            <p:spPr>
              <a:xfrm>
                <a:off x="7007078" y="5788784"/>
                <a:ext cx="516379" cy="341632"/>
              </a:xfrm>
              <a:prstGeom prst="rect">
                <a:avLst/>
              </a:prstGeom>
              <a:noFill/>
            </p:spPr>
            <p:txBody>
              <a:bodyPr wrap="square" rtlCol="0">
                <a:spAutoFit/>
              </a:bodyPr>
              <a:lstStyle/>
              <a:p>
                <a:pPr algn="ctr">
                  <a:lnSpc>
                    <a:spcPct val="90000"/>
                  </a:lnSpc>
                  <a:spcBef>
                    <a:spcPts val="0"/>
                  </a:spcBef>
                </a:pPr>
                <a:r>
                  <a:rPr lang="en-US" sz="600" dirty="0"/>
                  <a:t>2597</a:t>
                </a:r>
              </a:p>
              <a:p>
                <a:pPr algn="ctr">
                  <a:lnSpc>
                    <a:spcPct val="90000"/>
                  </a:lnSpc>
                  <a:spcBef>
                    <a:spcPts val="0"/>
                  </a:spcBef>
                </a:pPr>
                <a:r>
                  <a:rPr lang="en-US" sz="600" dirty="0"/>
                  <a:t>119</a:t>
                </a:r>
              </a:p>
              <a:p>
                <a:pPr algn="ctr">
                  <a:lnSpc>
                    <a:spcPct val="90000"/>
                  </a:lnSpc>
                  <a:spcBef>
                    <a:spcPts val="0"/>
                  </a:spcBef>
                </a:pPr>
                <a:r>
                  <a:rPr lang="en-US" sz="600" dirty="0"/>
                  <a:t>24</a:t>
                </a:r>
              </a:p>
            </p:txBody>
          </p:sp>
          <p:sp>
            <p:nvSpPr>
              <p:cNvPr id="461" name="TextBox 460">
                <a:extLst>
                  <a:ext uri="{FF2B5EF4-FFF2-40B4-BE49-F238E27FC236}">
                    <a16:creationId xmlns:a16="http://schemas.microsoft.com/office/drawing/2014/main" id="{C9A5D9FE-6739-4AE6-B5CF-A3CFD431A9A2}"/>
                  </a:ext>
                </a:extLst>
              </p:cNvPr>
              <p:cNvSpPr txBox="1"/>
              <p:nvPr/>
            </p:nvSpPr>
            <p:spPr>
              <a:xfrm>
                <a:off x="7466468" y="5788784"/>
                <a:ext cx="516379" cy="341632"/>
              </a:xfrm>
              <a:prstGeom prst="rect">
                <a:avLst/>
              </a:prstGeom>
              <a:noFill/>
            </p:spPr>
            <p:txBody>
              <a:bodyPr wrap="square" rtlCol="0">
                <a:spAutoFit/>
              </a:bodyPr>
              <a:lstStyle/>
              <a:p>
                <a:pPr algn="ctr">
                  <a:lnSpc>
                    <a:spcPct val="90000"/>
                  </a:lnSpc>
                  <a:spcBef>
                    <a:spcPts val="0"/>
                  </a:spcBef>
                </a:pPr>
                <a:r>
                  <a:rPr lang="en-US" sz="600" dirty="0"/>
                  <a:t>2210</a:t>
                </a:r>
              </a:p>
              <a:p>
                <a:pPr algn="ctr">
                  <a:lnSpc>
                    <a:spcPct val="90000"/>
                  </a:lnSpc>
                  <a:spcBef>
                    <a:spcPts val="0"/>
                  </a:spcBef>
                </a:pPr>
                <a:r>
                  <a:rPr lang="en-US" sz="600" dirty="0"/>
                  <a:t>111</a:t>
                </a:r>
              </a:p>
              <a:p>
                <a:pPr algn="ctr">
                  <a:lnSpc>
                    <a:spcPct val="90000"/>
                  </a:lnSpc>
                  <a:spcBef>
                    <a:spcPts val="0"/>
                  </a:spcBef>
                </a:pPr>
                <a:r>
                  <a:rPr lang="en-US" sz="600" dirty="0"/>
                  <a:t>24</a:t>
                </a:r>
              </a:p>
            </p:txBody>
          </p:sp>
          <p:sp>
            <p:nvSpPr>
              <p:cNvPr id="462" name="TextBox 461">
                <a:extLst>
                  <a:ext uri="{FF2B5EF4-FFF2-40B4-BE49-F238E27FC236}">
                    <a16:creationId xmlns:a16="http://schemas.microsoft.com/office/drawing/2014/main" id="{3D3830E9-716E-43E0-9DE3-7289DF031BBF}"/>
                  </a:ext>
                </a:extLst>
              </p:cNvPr>
              <p:cNvSpPr txBox="1"/>
              <p:nvPr/>
            </p:nvSpPr>
            <p:spPr>
              <a:xfrm>
                <a:off x="7933683" y="5788784"/>
                <a:ext cx="516379" cy="341632"/>
              </a:xfrm>
              <a:prstGeom prst="rect">
                <a:avLst/>
              </a:prstGeom>
              <a:noFill/>
            </p:spPr>
            <p:txBody>
              <a:bodyPr wrap="square" rtlCol="0">
                <a:spAutoFit/>
              </a:bodyPr>
              <a:lstStyle/>
              <a:p>
                <a:pPr algn="ctr">
                  <a:lnSpc>
                    <a:spcPct val="90000"/>
                  </a:lnSpc>
                  <a:spcBef>
                    <a:spcPts val="0"/>
                  </a:spcBef>
                </a:pPr>
                <a:r>
                  <a:rPr lang="en-US" sz="600" dirty="0"/>
                  <a:t>1991</a:t>
                </a:r>
              </a:p>
              <a:p>
                <a:pPr algn="ctr">
                  <a:lnSpc>
                    <a:spcPct val="90000"/>
                  </a:lnSpc>
                  <a:spcBef>
                    <a:spcPts val="0"/>
                  </a:spcBef>
                </a:pPr>
                <a:r>
                  <a:rPr lang="en-US" sz="600" dirty="0"/>
                  <a:t>103</a:t>
                </a:r>
              </a:p>
              <a:p>
                <a:pPr algn="ctr">
                  <a:lnSpc>
                    <a:spcPct val="90000"/>
                  </a:lnSpc>
                  <a:spcBef>
                    <a:spcPts val="0"/>
                  </a:spcBef>
                </a:pPr>
                <a:r>
                  <a:rPr lang="en-US" sz="600" dirty="0"/>
                  <a:t>23</a:t>
                </a:r>
              </a:p>
            </p:txBody>
          </p:sp>
          <p:sp>
            <p:nvSpPr>
              <p:cNvPr id="463" name="TextBox 462">
                <a:extLst>
                  <a:ext uri="{FF2B5EF4-FFF2-40B4-BE49-F238E27FC236}">
                    <a16:creationId xmlns:a16="http://schemas.microsoft.com/office/drawing/2014/main" id="{E43797B0-4E4E-4DA6-B9E5-A872C6875DD8}"/>
                  </a:ext>
                </a:extLst>
              </p:cNvPr>
              <p:cNvSpPr txBox="1"/>
              <p:nvPr/>
            </p:nvSpPr>
            <p:spPr>
              <a:xfrm>
                <a:off x="8391663" y="5788784"/>
                <a:ext cx="516379" cy="341632"/>
              </a:xfrm>
              <a:prstGeom prst="rect">
                <a:avLst/>
              </a:prstGeom>
              <a:noFill/>
            </p:spPr>
            <p:txBody>
              <a:bodyPr wrap="square" rtlCol="0">
                <a:spAutoFit/>
              </a:bodyPr>
              <a:lstStyle/>
              <a:p>
                <a:pPr algn="ctr">
                  <a:lnSpc>
                    <a:spcPct val="90000"/>
                  </a:lnSpc>
                  <a:spcBef>
                    <a:spcPts val="0"/>
                  </a:spcBef>
                </a:pPr>
                <a:r>
                  <a:rPr lang="en-US" sz="600" dirty="0"/>
                  <a:t>1507</a:t>
                </a:r>
              </a:p>
              <a:p>
                <a:pPr algn="ctr">
                  <a:lnSpc>
                    <a:spcPct val="90000"/>
                  </a:lnSpc>
                  <a:spcBef>
                    <a:spcPts val="0"/>
                  </a:spcBef>
                </a:pPr>
                <a:r>
                  <a:rPr lang="en-US" sz="600" dirty="0"/>
                  <a:t>82</a:t>
                </a:r>
              </a:p>
              <a:p>
                <a:pPr algn="ctr">
                  <a:lnSpc>
                    <a:spcPct val="90000"/>
                  </a:lnSpc>
                  <a:spcBef>
                    <a:spcPts val="0"/>
                  </a:spcBef>
                </a:pPr>
                <a:r>
                  <a:rPr lang="en-US" sz="600" dirty="0"/>
                  <a:t>21</a:t>
                </a:r>
              </a:p>
            </p:txBody>
          </p:sp>
          <p:sp>
            <p:nvSpPr>
              <p:cNvPr id="464" name="TextBox 463">
                <a:extLst>
                  <a:ext uri="{FF2B5EF4-FFF2-40B4-BE49-F238E27FC236}">
                    <a16:creationId xmlns:a16="http://schemas.microsoft.com/office/drawing/2014/main" id="{EAE7A442-003C-4F13-9515-D65DF348E7A7}"/>
                  </a:ext>
                </a:extLst>
              </p:cNvPr>
              <p:cNvSpPr txBox="1"/>
              <p:nvPr/>
            </p:nvSpPr>
            <p:spPr>
              <a:xfrm>
                <a:off x="8842653" y="5788784"/>
                <a:ext cx="516379" cy="341632"/>
              </a:xfrm>
              <a:prstGeom prst="rect">
                <a:avLst/>
              </a:prstGeom>
              <a:noFill/>
            </p:spPr>
            <p:txBody>
              <a:bodyPr wrap="square" rtlCol="0">
                <a:spAutoFit/>
              </a:bodyPr>
              <a:lstStyle/>
              <a:p>
                <a:pPr algn="ctr">
                  <a:lnSpc>
                    <a:spcPct val="90000"/>
                  </a:lnSpc>
                  <a:spcBef>
                    <a:spcPts val="0"/>
                  </a:spcBef>
                </a:pPr>
                <a:r>
                  <a:rPr lang="en-US" sz="600" dirty="0"/>
                  <a:t>780</a:t>
                </a:r>
              </a:p>
              <a:p>
                <a:pPr algn="ctr">
                  <a:lnSpc>
                    <a:spcPct val="90000"/>
                  </a:lnSpc>
                  <a:spcBef>
                    <a:spcPts val="0"/>
                  </a:spcBef>
                </a:pPr>
                <a:r>
                  <a:rPr lang="en-US" sz="600" dirty="0"/>
                  <a:t>53</a:t>
                </a:r>
              </a:p>
              <a:p>
                <a:pPr algn="ctr">
                  <a:lnSpc>
                    <a:spcPct val="90000"/>
                  </a:lnSpc>
                  <a:spcBef>
                    <a:spcPts val="0"/>
                  </a:spcBef>
                </a:pPr>
                <a:r>
                  <a:rPr lang="en-US" sz="600" dirty="0"/>
                  <a:t>16</a:t>
                </a:r>
              </a:p>
            </p:txBody>
          </p:sp>
          <p:sp>
            <p:nvSpPr>
              <p:cNvPr id="465" name="TextBox 464">
                <a:extLst>
                  <a:ext uri="{FF2B5EF4-FFF2-40B4-BE49-F238E27FC236}">
                    <a16:creationId xmlns:a16="http://schemas.microsoft.com/office/drawing/2014/main" id="{95B8A5AB-26A0-47C7-81B4-D8A2BF9C9521}"/>
                  </a:ext>
                </a:extLst>
              </p:cNvPr>
              <p:cNvSpPr txBox="1"/>
              <p:nvPr/>
            </p:nvSpPr>
            <p:spPr>
              <a:xfrm>
                <a:off x="9308558" y="5788784"/>
                <a:ext cx="516379" cy="341632"/>
              </a:xfrm>
              <a:prstGeom prst="rect">
                <a:avLst/>
              </a:prstGeom>
              <a:noFill/>
            </p:spPr>
            <p:txBody>
              <a:bodyPr wrap="square" rtlCol="0">
                <a:spAutoFit/>
              </a:bodyPr>
              <a:lstStyle/>
              <a:p>
                <a:pPr algn="ctr">
                  <a:lnSpc>
                    <a:spcPct val="90000"/>
                  </a:lnSpc>
                  <a:spcBef>
                    <a:spcPts val="0"/>
                  </a:spcBef>
                </a:pPr>
                <a:r>
                  <a:rPr lang="en-US" sz="600" dirty="0"/>
                  <a:t>313</a:t>
                </a:r>
              </a:p>
              <a:p>
                <a:pPr algn="ctr">
                  <a:lnSpc>
                    <a:spcPct val="90000"/>
                  </a:lnSpc>
                  <a:spcBef>
                    <a:spcPts val="0"/>
                  </a:spcBef>
                </a:pPr>
                <a:r>
                  <a:rPr lang="en-US" sz="600" dirty="0"/>
                  <a:t>21</a:t>
                </a:r>
              </a:p>
              <a:p>
                <a:pPr algn="ctr">
                  <a:lnSpc>
                    <a:spcPct val="90000"/>
                  </a:lnSpc>
                  <a:spcBef>
                    <a:spcPts val="0"/>
                  </a:spcBef>
                </a:pPr>
                <a:r>
                  <a:rPr lang="en-US" sz="600" dirty="0"/>
                  <a:t>8</a:t>
                </a:r>
              </a:p>
            </p:txBody>
          </p:sp>
        </p:grpSp>
        <p:grpSp>
          <p:nvGrpSpPr>
            <p:cNvPr id="18" name="Group 17">
              <a:extLst>
                <a:ext uri="{FF2B5EF4-FFF2-40B4-BE49-F238E27FC236}">
                  <a16:creationId xmlns:a16="http://schemas.microsoft.com/office/drawing/2014/main" id="{2E1A5F6E-3A4B-424E-BAE8-B8E668252ECC}"/>
                </a:ext>
              </a:extLst>
            </p:cNvPr>
            <p:cNvGrpSpPr/>
            <p:nvPr/>
          </p:nvGrpSpPr>
          <p:grpSpPr>
            <a:xfrm>
              <a:off x="942475" y="5471620"/>
              <a:ext cx="2569907" cy="295023"/>
              <a:chOff x="1438378" y="5574557"/>
              <a:chExt cx="2569907" cy="295023"/>
            </a:xfrm>
          </p:grpSpPr>
          <p:sp>
            <p:nvSpPr>
              <p:cNvPr id="358" name="TextBox 357">
                <a:extLst>
                  <a:ext uri="{FF2B5EF4-FFF2-40B4-BE49-F238E27FC236}">
                    <a16:creationId xmlns:a16="http://schemas.microsoft.com/office/drawing/2014/main" id="{E386EEBB-D5A0-4E09-A4FA-341FA4A301A9}"/>
                  </a:ext>
                </a:extLst>
              </p:cNvPr>
              <p:cNvSpPr txBox="1"/>
              <p:nvPr/>
            </p:nvSpPr>
            <p:spPr>
              <a:xfrm>
                <a:off x="2349456" y="5669525"/>
                <a:ext cx="715260" cy="200055"/>
              </a:xfrm>
              <a:prstGeom prst="rect">
                <a:avLst/>
              </a:prstGeom>
              <a:noFill/>
            </p:spPr>
            <p:txBody>
              <a:bodyPr wrap="none" rtlCol="0">
                <a:spAutoFit/>
              </a:bodyPr>
              <a:lstStyle/>
              <a:p>
                <a:pPr algn="ctr"/>
                <a:r>
                  <a:rPr lang="en-US" sz="700" b="1" dirty="0"/>
                  <a:t>Time (years)</a:t>
                </a:r>
              </a:p>
            </p:txBody>
          </p:sp>
          <p:grpSp>
            <p:nvGrpSpPr>
              <p:cNvPr id="14" name="Group 13">
                <a:extLst>
                  <a:ext uri="{FF2B5EF4-FFF2-40B4-BE49-F238E27FC236}">
                    <a16:creationId xmlns:a16="http://schemas.microsoft.com/office/drawing/2014/main" id="{CBCF7115-2236-4D68-A107-14EC30942B4F}"/>
                  </a:ext>
                </a:extLst>
              </p:cNvPr>
              <p:cNvGrpSpPr/>
              <p:nvPr/>
            </p:nvGrpSpPr>
            <p:grpSpPr>
              <a:xfrm>
                <a:off x="1438378" y="5574557"/>
                <a:ext cx="2569907" cy="158130"/>
                <a:chOff x="1438378" y="5574557"/>
                <a:chExt cx="2569907" cy="158130"/>
              </a:xfrm>
            </p:grpSpPr>
            <p:sp>
              <p:nvSpPr>
                <p:cNvPr id="338" name="TextBox 337">
                  <a:extLst>
                    <a:ext uri="{FF2B5EF4-FFF2-40B4-BE49-F238E27FC236}">
                      <a16:creationId xmlns:a16="http://schemas.microsoft.com/office/drawing/2014/main" id="{E752D6A1-9EF6-480C-86A0-0139539C4D1D}"/>
                    </a:ext>
                  </a:extLst>
                </p:cNvPr>
                <p:cNvSpPr txBox="1"/>
                <p:nvPr/>
              </p:nvSpPr>
              <p:spPr>
                <a:xfrm>
                  <a:off x="3698585" y="5624965"/>
                  <a:ext cx="309700" cy="107722"/>
                </a:xfrm>
                <a:prstGeom prst="rect">
                  <a:avLst/>
                </a:prstGeom>
                <a:noFill/>
              </p:spPr>
              <p:txBody>
                <a:bodyPr wrap="none" tIns="0" bIns="0" rtlCol="0">
                  <a:noAutofit/>
                </a:bodyPr>
                <a:lstStyle/>
                <a:p>
                  <a:pPr algn="ctr"/>
                  <a:r>
                    <a:rPr lang="en-US" sz="700" dirty="0"/>
                    <a:t>2.5</a:t>
                  </a:r>
                </a:p>
              </p:txBody>
            </p:sp>
            <p:sp>
              <p:nvSpPr>
                <p:cNvPr id="318" name="TextBox 317">
                  <a:extLst>
                    <a:ext uri="{FF2B5EF4-FFF2-40B4-BE49-F238E27FC236}">
                      <a16:creationId xmlns:a16="http://schemas.microsoft.com/office/drawing/2014/main" id="{CC12A110-0491-4203-9106-CB6DCEB33AEB}"/>
                    </a:ext>
                  </a:extLst>
                </p:cNvPr>
                <p:cNvSpPr txBox="1"/>
                <p:nvPr/>
              </p:nvSpPr>
              <p:spPr>
                <a:xfrm>
                  <a:off x="1438378" y="5624965"/>
                  <a:ext cx="234360" cy="107722"/>
                </a:xfrm>
                <a:prstGeom prst="rect">
                  <a:avLst/>
                </a:prstGeom>
                <a:noFill/>
              </p:spPr>
              <p:txBody>
                <a:bodyPr wrap="none" tIns="0" bIns="0" rtlCol="0">
                  <a:noAutofit/>
                </a:bodyPr>
                <a:lstStyle/>
                <a:p>
                  <a:pPr algn="ctr"/>
                  <a:r>
                    <a:rPr lang="en-US" sz="700" dirty="0"/>
                    <a:t>0</a:t>
                  </a:r>
                </a:p>
              </p:txBody>
            </p:sp>
            <p:cxnSp>
              <p:nvCxnSpPr>
                <p:cNvPr id="319" name="Straight Connector 318">
                  <a:extLst>
                    <a:ext uri="{FF2B5EF4-FFF2-40B4-BE49-F238E27FC236}">
                      <a16:creationId xmlns:a16="http://schemas.microsoft.com/office/drawing/2014/main" id="{29989E1F-DB0E-497E-92CA-3FBD9A4ED80B}"/>
                    </a:ext>
                  </a:extLst>
                </p:cNvPr>
                <p:cNvCxnSpPr>
                  <a:cxnSpLocks/>
                </p:cNvCxnSpPr>
                <p:nvPr/>
              </p:nvCxnSpPr>
              <p:spPr bwMode="auto">
                <a:xfrm flipH="1">
                  <a:off x="1491960" y="5578650"/>
                  <a:ext cx="2478774"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0E195143-9355-4A04-A423-D2A8314710C6}"/>
                    </a:ext>
                  </a:extLst>
                </p:cNvPr>
                <p:cNvSpPr txBox="1"/>
                <p:nvPr/>
              </p:nvSpPr>
              <p:spPr>
                <a:xfrm>
                  <a:off x="1841619" y="5624965"/>
                  <a:ext cx="309700" cy="107722"/>
                </a:xfrm>
                <a:prstGeom prst="rect">
                  <a:avLst/>
                </a:prstGeom>
                <a:noFill/>
              </p:spPr>
              <p:txBody>
                <a:bodyPr wrap="none" tIns="0" bIns="0" rtlCol="0">
                  <a:noAutofit/>
                </a:bodyPr>
                <a:lstStyle/>
                <a:p>
                  <a:pPr algn="ctr"/>
                  <a:r>
                    <a:rPr lang="en-US" sz="700" dirty="0"/>
                    <a:t>0.5</a:t>
                  </a:r>
                </a:p>
              </p:txBody>
            </p:sp>
            <p:sp>
              <p:nvSpPr>
                <p:cNvPr id="332" name="TextBox 331">
                  <a:extLst>
                    <a:ext uri="{FF2B5EF4-FFF2-40B4-BE49-F238E27FC236}">
                      <a16:creationId xmlns:a16="http://schemas.microsoft.com/office/drawing/2014/main" id="{AFA9833F-E10D-4C59-B76E-BA15BC110D1E}"/>
                    </a:ext>
                  </a:extLst>
                </p:cNvPr>
                <p:cNvSpPr txBox="1"/>
                <p:nvPr/>
              </p:nvSpPr>
              <p:spPr>
                <a:xfrm>
                  <a:off x="2316078" y="5624965"/>
                  <a:ext cx="309700" cy="107722"/>
                </a:xfrm>
                <a:prstGeom prst="rect">
                  <a:avLst/>
                </a:prstGeom>
                <a:noFill/>
              </p:spPr>
              <p:txBody>
                <a:bodyPr wrap="none" tIns="0" bIns="0" rtlCol="0">
                  <a:noAutofit/>
                </a:bodyPr>
                <a:lstStyle/>
                <a:p>
                  <a:pPr algn="ctr"/>
                  <a:r>
                    <a:rPr lang="en-US" sz="700" dirty="0"/>
                    <a:t>1.0</a:t>
                  </a:r>
                </a:p>
              </p:txBody>
            </p:sp>
            <p:sp>
              <p:nvSpPr>
                <p:cNvPr id="334" name="TextBox 333">
                  <a:extLst>
                    <a:ext uri="{FF2B5EF4-FFF2-40B4-BE49-F238E27FC236}">
                      <a16:creationId xmlns:a16="http://schemas.microsoft.com/office/drawing/2014/main" id="{E6F01E65-B6D7-4343-B67A-0365787B9A49}"/>
                    </a:ext>
                  </a:extLst>
                </p:cNvPr>
                <p:cNvSpPr txBox="1"/>
                <p:nvPr/>
              </p:nvSpPr>
              <p:spPr>
                <a:xfrm>
                  <a:off x="2764880" y="5624965"/>
                  <a:ext cx="309700" cy="107722"/>
                </a:xfrm>
                <a:prstGeom prst="rect">
                  <a:avLst/>
                </a:prstGeom>
                <a:noFill/>
              </p:spPr>
              <p:txBody>
                <a:bodyPr wrap="none" tIns="0" bIns="0" rtlCol="0">
                  <a:noAutofit/>
                </a:bodyPr>
                <a:lstStyle/>
                <a:p>
                  <a:pPr algn="ctr"/>
                  <a:r>
                    <a:rPr lang="en-US" sz="700" dirty="0"/>
                    <a:t>1.5</a:t>
                  </a:r>
                </a:p>
              </p:txBody>
            </p:sp>
            <p:sp>
              <p:nvSpPr>
                <p:cNvPr id="336" name="TextBox 335">
                  <a:extLst>
                    <a:ext uri="{FF2B5EF4-FFF2-40B4-BE49-F238E27FC236}">
                      <a16:creationId xmlns:a16="http://schemas.microsoft.com/office/drawing/2014/main" id="{1E7951CF-DB32-42A0-83EB-EC4F1723EF9A}"/>
                    </a:ext>
                  </a:extLst>
                </p:cNvPr>
                <p:cNvSpPr txBox="1"/>
                <p:nvPr/>
              </p:nvSpPr>
              <p:spPr>
                <a:xfrm>
                  <a:off x="3232679" y="5624965"/>
                  <a:ext cx="309700" cy="107722"/>
                </a:xfrm>
                <a:prstGeom prst="rect">
                  <a:avLst/>
                </a:prstGeom>
                <a:noFill/>
              </p:spPr>
              <p:txBody>
                <a:bodyPr wrap="none" tIns="0" bIns="0" rtlCol="0">
                  <a:noAutofit/>
                </a:bodyPr>
                <a:lstStyle/>
                <a:p>
                  <a:pPr algn="ctr"/>
                  <a:r>
                    <a:rPr lang="en-US" sz="700" dirty="0"/>
                    <a:t>2.0</a:t>
                  </a:r>
                </a:p>
              </p:txBody>
            </p:sp>
            <p:grpSp>
              <p:nvGrpSpPr>
                <p:cNvPr id="13" name="Group 12">
                  <a:extLst>
                    <a:ext uri="{FF2B5EF4-FFF2-40B4-BE49-F238E27FC236}">
                      <a16:creationId xmlns:a16="http://schemas.microsoft.com/office/drawing/2014/main" id="{767FD5EB-2D6F-49B1-8DB7-C63A2A055EF6}"/>
                    </a:ext>
                  </a:extLst>
                </p:cNvPr>
                <p:cNvGrpSpPr/>
                <p:nvPr/>
              </p:nvGrpSpPr>
              <p:grpSpPr>
                <a:xfrm>
                  <a:off x="1550848" y="5574557"/>
                  <a:ext cx="2303998" cy="36000"/>
                  <a:chOff x="1550848" y="5574557"/>
                  <a:chExt cx="2303998" cy="36000"/>
                </a:xfrm>
              </p:grpSpPr>
              <p:grpSp>
                <p:nvGrpSpPr>
                  <p:cNvPr id="12" name="Group 11">
                    <a:extLst>
                      <a:ext uri="{FF2B5EF4-FFF2-40B4-BE49-F238E27FC236}">
                        <a16:creationId xmlns:a16="http://schemas.microsoft.com/office/drawing/2014/main" id="{FE9F13F5-35A3-4922-A7A8-D099DC063CD8}"/>
                      </a:ext>
                    </a:extLst>
                  </p:cNvPr>
                  <p:cNvGrpSpPr/>
                  <p:nvPr/>
                </p:nvGrpSpPr>
                <p:grpSpPr>
                  <a:xfrm>
                    <a:off x="1997879" y="5574557"/>
                    <a:ext cx="1856967" cy="36000"/>
                    <a:chOff x="1997879" y="5574557"/>
                    <a:chExt cx="1856967" cy="36000"/>
                  </a:xfrm>
                </p:grpSpPr>
                <p:cxnSp>
                  <p:nvCxnSpPr>
                    <p:cNvPr id="331" name="Straight Connector 330">
                      <a:extLst>
                        <a:ext uri="{FF2B5EF4-FFF2-40B4-BE49-F238E27FC236}">
                          <a16:creationId xmlns:a16="http://schemas.microsoft.com/office/drawing/2014/main" id="{254F3ED6-69E9-48A4-B3B6-6FB80F24479F}"/>
                        </a:ext>
                      </a:extLst>
                    </p:cNvPr>
                    <p:cNvCxnSpPr/>
                    <p:nvPr/>
                  </p:nvCxnSpPr>
                  <p:spPr bwMode="auto">
                    <a:xfrm flipH="1">
                      <a:off x="1997879"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00D1EA61-1F04-480A-99B1-CD86327FA79C}"/>
                        </a:ext>
                      </a:extLst>
                    </p:cNvPr>
                    <p:cNvCxnSpPr/>
                    <p:nvPr/>
                  </p:nvCxnSpPr>
                  <p:spPr bwMode="auto">
                    <a:xfrm flipH="1">
                      <a:off x="2472338"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2963E29-A228-403B-B454-8396DBA67E93}"/>
                        </a:ext>
                      </a:extLst>
                    </p:cNvPr>
                    <p:cNvCxnSpPr/>
                    <p:nvPr/>
                  </p:nvCxnSpPr>
                  <p:spPr bwMode="auto">
                    <a:xfrm flipH="1">
                      <a:off x="2921140"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96FC2BC6-1872-41B3-ACB8-A75F5B8E7955}"/>
                        </a:ext>
                      </a:extLst>
                    </p:cNvPr>
                    <p:cNvCxnSpPr/>
                    <p:nvPr/>
                  </p:nvCxnSpPr>
                  <p:spPr bwMode="auto">
                    <a:xfrm flipH="1">
                      <a:off x="3388940"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4C91B9DF-755C-4D58-ABD6-A17AF4E7472E}"/>
                        </a:ext>
                      </a:extLst>
                    </p:cNvPr>
                    <p:cNvCxnSpPr>
                      <a:cxnSpLocks/>
                    </p:cNvCxnSpPr>
                    <p:nvPr/>
                  </p:nvCxnSpPr>
                  <p:spPr bwMode="auto">
                    <a:xfrm flipH="1">
                      <a:off x="3854846"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cxnSp>
                <p:nvCxnSpPr>
                  <p:cNvPr id="230" name="Straight Connector 229">
                    <a:extLst>
                      <a:ext uri="{FF2B5EF4-FFF2-40B4-BE49-F238E27FC236}">
                        <a16:creationId xmlns:a16="http://schemas.microsoft.com/office/drawing/2014/main" id="{2B6CFCB6-AF1B-4557-AF9C-F155A6C989C8}"/>
                      </a:ext>
                    </a:extLst>
                  </p:cNvPr>
                  <p:cNvCxnSpPr/>
                  <p:nvPr/>
                </p:nvCxnSpPr>
                <p:spPr bwMode="auto">
                  <a:xfrm flipH="1">
                    <a:off x="1550848"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sp>
          <p:nvSpPr>
            <p:cNvPr id="346" name="TextBox 345">
              <a:extLst>
                <a:ext uri="{FF2B5EF4-FFF2-40B4-BE49-F238E27FC236}">
                  <a16:creationId xmlns:a16="http://schemas.microsoft.com/office/drawing/2014/main" id="{E400B4B6-0EEE-4CA2-A6BE-21B87EAF1EAA}"/>
                </a:ext>
              </a:extLst>
            </p:cNvPr>
            <p:cNvSpPr txBox="1"/>
            <p:nvPr/>
          </p:nvSpPr>
          <p:spPr>
            <a:xfrm>
              <a:off x="1755357" y="3973296"/>
              <a:ext cx="846706" cy="246221"/>
            </a:xfrm>
            <a:prstGeom prst="rect">
              <a:avLst/>
            </a:prstGeom>
            <a:solidFill>
              <a:schemeClr val="bg1"/>
            </a:solidFill>
          </p:spPr>
          <p:txBody>
            <a:bodyPr wrap="none" rtlCol="0">
              <a:spAutoFit/>
            </a:bodyPr>
            <a:lstStyle/>
            <a:p>
              <a:pPr algn="ctr"/>
              <a:r>
                <a:rPr lang="en-US" sz="1000" b="1" dirty="0"/>
                <a:t>ORBIT: 0-2</a:t>
              </a:r>
            </a:p>
          </p:txBody>
        </p:sp>
        <p:grpSp>
          <p:nvGrpSpPr>
            <p:cNvPr id="583" name="Group 582">
              <a:extLst>
                <a:ext uri="{FF2B5EF4-FFF2-40B4-BE49-F238E27FC236}">
                  <a16:creationId xmlns:a16="http://schemas.microsoft.com/office/drawing/2014/main" id="{367E2CDD-CFBF-4AEB-ACDC-AA4491D69ACF}"/>
                </a:ext>
              </a:extLst>
            </p:cNvPr>
            <p:cNvGrpSpPr/>
            <p:nvPr/>
          </p:nvGrpSpPr>
          <p:grpSpPr>
            <a:xfrm>
              <a:off x="252077" y="3384926"/>
              <a:ext cx="3378332" cy="436776"/>
              <a:chOff x="729555" y="3384926"/>
              <a:chExt cx="3378332" cy="436776"/>
            </a:xfrm>
          </p:grpSpPr>
          <p:sp>
            <p:nvSpPr>
              <p:cNvPr id="584" name="TextBox 583">
                <a:extLst>
                  <a:ext uri="{FF2B5EF4-FFF2-40B4-BE49-F238E27FC236}">
                    <a16:creationId xmlns:a16="http://schemas.microsoft.com/office/drawing/2014/main" id="{588C9B5B-30F6-4366-9F04-8589FF968CCF}"/>
                  </a:ext>
                </a:extLst>
              </p:cNvPr>
              <p:cNvSpPr txBox="1"/>
              <p:nvPr/>
            </p:nvSpPr>
            <p:spPr>
              <a:xfrm>
                <a:off x="879977" y="3480070"/>
                <a:ext cx="608772" cy="341632"/>
              </a:xfrm>
              <a:prstGeom prst="rect">
                <a:avLst/>
              </a:prstGeom>
              <a:noFill/>
            </p:spPr>
            <p:txBody>
              <a:bodyPr wrap="square" rtlCol="0">
                <a:spAutoFit/>
              </a:bodyPr>
              <a:lstStyle/>
              <a:p>
                <a:pPr algn="r">
                  <a:lnSpc>
                    <a:spcPct val="90000"/>
                  </a:lnSpc>
                  <a:spcBef>
                    <a:spcPts val="0"/>
                  </a:spcBef>
                </a:pPr>
                <a:r>
                  <a:rPr lang="en-US" sz="600" dirty="0"/>
                  <a:t>&gt;2%</a:t>
                </a:r>
              </a:p>
              <a:p>
                <a:pPr algn="r">
                  <a:lnSpc>
                    <a:spcPct val="90000"/>
                  </a:lnSpc>
                  <a:spcBef>
                    <a:spcPts val="0"/>
                  </a:spcBef>
                </a:pPr>
                <a:r>
                  <a:rPr lang="en-US" sz="600" dirty="0"/>
                  <a:t>1-2%</a:t>
                </a:r>
              </a:p>
              <a:p>
                <a:pPr algn="r">
                  <a:lnSpc>
                    <a:spcPct val="90000"/>
                  </a:lnSpc>
                  <a:spcBef>
                    <a:spcPts val="0"/>
                  </a:spcBef>
                </a:pPr>
                <a:r>
                  <a:rPr lang="en-US" sz="600" dirty="0"/>
                  <a:t>&lt;1%</a:t>
                </a:r>
              </a:p>
            </p:txBody>
          </p:sp>
          <p:sp>
            <p:nvSpPr>
              <p:cNvPr id="585" name="TextBox 584">
                <a:extLst>
                  <a:ext uri="{FF2B5EF4-FFF2-40B4-BE49-F238E27FC236}">
                    <a16:creationId xmlns:a16="http://schemas.microsoft.com/office/drawing/2014/main" id="{9E196593-A61F-4002-B1AD-93215FDA1D90}"/>
                  </a:ext>
                </a:extLst>
              </p:cNvPr>
              <p:cNvSpPr txBox="1"/>
              <p:nvPr/>
            </p:nvSpPr>
            <p:spPr>
              <a:xfrm>
                <a:off x="729555" y="3384926"/>
                <a:ext cx="761878" cy="184666"/>
              </a:xfrm>
              <a:prstGeom prst="rect">
                <a:avLst/>
              </a:prstGeom>
              <a:noFill/>
            </p:spPr>
            <p:txBody>
              <a:bodyPr wrap="square" rtlCol="0">
                <a:spAutoFit/>
              </a:bodyPr>
              <a:lstStyle/>
              <a:p>
                <a:pPr algn="r">
                  <a:spcBef>
                    <a:spcPts val="0"/>
                  </a:spcBef>
                </a:pPr>
                <a:r>
                  <a:rPr lang="en-US" sz="600" dirty="0"/>
                  <a:t>Number at risk</a:t>
                </a:r>
              </a:p>
            </p:txBody>
          </p:sp>
          <p:sp>
            <p:nvSpPr>
              <p:cNvPr id="586" name="TextBox 585">
                <a:extLst>
                  <a:ext uri="{FF2B5EF4-FFF2-40B4-BE49-F238E27FC236}">
                    <a16:creationId xmlns:a16="http://schemas.microsoft.com/office/drawing/2014/main" id="{17116127-00C5-4BD4-AAF3-D4CFC2392D3B}"/>
                  </a:ext>
                </a:extLst>
              </p:cNvPr>
              <p:cNvSpPr txBox="1"/>
              <p:nvPr/>
            </p:nvSpPr>
            <p:spPr>
              <a:xfrm>
                <a:off x="1290028" y="3480070"/>
                <a:ext cx="516379" cy="341632"/>
              </a:xfrm>
              <a:prstGeom prst="rect">
                <a:avLst/>
              </a:prstGeom>
              <a:noFill/>
            </p:spPr>
            <p:txBody>
              <a:bodyPr wrap="square" rtlCol="0">
                <a:spAutoFit/>
              </a:bodyPr>
              <a:lstStyle/>
              <a:p>
                <a:pPr algn="ctr">
                  <a:lnSpc>
                    <a:spcPct val="90000"/>
                  </a:lnSpc>
                  <a:spcBef>
                    <a:spcPts val="0"/>
                  </a:spcBef>
                </a:pPr>
                <a:r>
                  <a:rPr lang="en-US" sz="600" dirty="0"/>
                  <a:t>4899</a:t>
                </a:r>
              </a:p>
              <a:p>
                <a:pPr algn="ctr">
                  <a:lnSpc>
                    <a:spcPct val="90000"/>
                  </a:lnSpc>
                  <a:spcBef>
                    <a:spcPts val="0"/>
                  </a:spcBef>
                </a:pPr>
                <a:r>
                  <a:rPr lang="en-US" sz="600" dirty="0"/>
                  <a:t>4439</a:t>
                </a:r>
              </a:p>
              <a:p>
                <a:pPr algn="ctr">
                  <a:lnSpc>
                    <a:spcPct val="90000"/>
                  </a:lnSpc>
                  <a:spcBef>
                    <a:spcPts val="0"/>
                  </a:spcBef>
                </a:pPr>
                <a:r>
                  <a:rPr lang="en-US" sz="600" dirty="0"/>
                  <a:t>2406</a:t>
                </a:r>
              </a:p>
            </p:txBody>
          </p:sp>
          <p:sp>
            <p:nvSpPr>
              <p:cNvPr id="587" name="TextBox 586">
                <a:extLst>
                  <a:ext uri="{FF2B5EF4-FFF2-40B4-BE49-F238E27FC236}">
                    <a16:creationId xmlns:a16="http://schemas.microsoft.com/office/drawing/2014/main" id="{3F5D6575-1005-48D3-ACD8-4C17FFDED8A7}"/>
                  </a:ext>
                </a:extLst>
              </p:cNvPr>
              <p:cNvSpPr txBox="1"/>
              <p:nvPr/>
            </p:nvSpPr>
            <p:spPr>
              <a:xfrm>
                <a:off x="1749418" y="3480070"/>
                <a:ext cx="516379" cy="341632"/>
              </a:xfrm>
              <a:prstGeom prst="rect">
                <a:avLst/>
              </a:prstGeom>
              <a:noFill/>
            </p:spPr>
            <p:txBody>
              <a:bodyPr wrap="square" rtlCol="0">
                <a:spAutoFit/>
              </a:bodyPr>
              <a:lstStyle/>
              <a:p>
                <a:pPr algn="ctr">
                  <a:lnSpc>
                    <a:spcPct val="90000"/>
                  </a:lnSpc>
                  <a:spcBef>
                    <a:spcPts val="0"/>
                  </a:spcBef>
                </a:pPr>
                <a:r>
                  <a:rPr lang="en-US" sz="600" dirty="0"/>
                  <a:t>4383</a:t>
                </a:r>
              </a:p>
              <a:p>
                <a:pPr algn="ctr">
                  <a:lnSpc>
                    <a:spcPct val="90000"/>
                  </a:lnSpc>
                  <a:spcBef>
                    <a:spcPts val="0"/>
                  </a:spcBef>
                </a:pPr>
                <a:r>
                  <a:rPr lang="en-US" sz="600" dirty="0"/>
                  <a:t>4189</a:t>
                </a:r>
              </a:p>
              <a:p>
                <a:pPr algn="ctr">
                  <a:lnSpc>
                    <a:spcPct val="90000"/>
                  </a:lnSpc>
                  <a:spcBef>
                    <a:spcPts val="0"/>
                  </a:spcBef>
                </a:pPr>
                <a:r>
                  <a:rPr lang="en-US" sz="600" dirty="0"/>
                  <a:t>2283</a:t>
                </a:r>
              </a:p>
            </p:txBody>
          </p:sp>
          <p:sp>
            <p:nvSpPr>
              <p:cNvPr id="588" name="TextBox 587">
                <a:extLst>
                  <a:ext uri="{FF2B5EF4-FFF2-40B4-BE49-F238E27FC236}">
                    <a16:creationId xmlns:a16="http://schemas.microsoft.com/office/drawing/2014/main" id="{4F1D8644-DE3F-4D77-8451-EB675D7131D6}"/>
                  </a:ext>
                </a:extLst>
              </p:cNvPr>
              <p:cNvSpPr txBox="1"/>
              <p:nvPr/>
            </p:nvSpPr>
            <p:spPr>
              <a:xfrm>
                <a:off x="2216633" y="3480070"/>
                <a:ext cx="516379" cy="341632"/>
              </a:xfrm>
              <a:prstGeom prst="rect">
                <a:avLst/>
              </a:prstGeom>
              <a:noFill/>
            </p:spPr>
            <p:txBody>
              <a:bodyPr wrap="square" rtlCol="0">
                <a:spAutoFit/>
              </a:bodyPr>
              <a:lstStyle/>
              <a:p>
                <a:pPr algn="ctr">
                  <a:lnSpc>
                    <a:spcPct val="90000"/>
                  </a:lnSpc>
                  <a:spcBef>
                    <a:spcPts val="0"/>
                  </a:spcBef>
                </a:pPr>
                <a:r>
                  <a:rPr lang="en-US" sz="600" dirty="0"/>
                  <a:t>4058</a:t>
                </a:r>
              </a:p>
              <a:p>
                <a:pPr algn="ctr">
                  <a:lnSpc>
                    <a:spcPct val="90000"/>
                  </a:lnSpc>
                  <a:spcBef>
                    <a:spcPts val="0"/>
                  </a:spcBef>
                </a:pPr>
                <a:r>
                  <a:rPr lang="en-US" sz="600" dirty="0"/>
                  <a:t>4040</a:t>
                </a:r>
              </a:p>
              <a:p>
                <a:pPr algn="ctr">
                  <a:lnSpc>
                    <a:spcPct val="90000"/>
                  </a:lnSpc>
                  <a:spcBef>
                    <a:spcPts val="0"/>
                  </a:spcBef>
                </a:pPr>
                <a:r>
                  <a:rPr lang="en-US" sz="600" dirty="0"/>
                  <a:t>2211</a:t>
                </a:r>
              </a:p>
            </p:txBody>
          </p:sp>
          <p:sp>
            <p:nvSpPr>
              <p:cNvPr id="589" name="TextBox 588">
                <a:extLst>
                  <a:ext uri="{FF2B5EF4-FFF2-40B4-BE49-F238E27FC236}">
                    <a16:creationId xmlns:a16="http://schemas.microsoft.com/office/drawing/2014/main" id="{948506C2-F069-4CD0-AFBD-C4319E726AA1}"/>
                  </a:ext>
                </a:extLst>
              </p:cNvPr>
              <p:cNvSpPr txBox="1"/>
              <p:nvPr/>
            </p:nvSpPr>
            <p:spPr>
              <a:xfrm>
                <a:off x="2674613" y="3480070"/>
                <a:ext cx="516379" cy="341632"/>
              </a:xfrm>
              <a:prstGeom prst="rect">
                <a:avLst/>
              </a:prstGeom>
              <a:noFill/>
            </p:spPr>
            <p:txBody>
              <a:bodyPr wrap="square" rtlCol="0">
                <a:spAutoFit/>
              </a:bodyPr>
              <a:lstStyle/>
              <a:p>
                <a:pPr algn="ctr">
                  <a:lnSpc>
                    <a:spcPct val="90000"/>
                  </a:lnSpc>
                  <a:spcBef>
                    <a:spcPts val="0"/>
                  </a:spcBef>
                </a:pPr>
                <a:r>
                  <a:rPr lang="en-US" sz="600" dirty="0"/>
                  <a:t>3204</a:t>
                </a:r>
              </a:p>
              <a:p>
                <a:pPr algn="ctr">
                  <a:lnSpc>
                    <a:spcPct val="90000"/>
                  </a:lnSpc>
                  <a:spcBef>
                    <a:spcPts val="0"/>
                  </a:spcBef>
                </a:pPr>
                <a:r>
                  <a:rPr lang="en-US" sz="600" dirty="0"/>
                  <a:t>3385</a:t>
                </a:r>
              </a:p>
              <a:p>
                <a:pPr algn="ctr">
                  <a:lnSpc>
                    <a:spcPct val="90000"/>
                  </a:lnSpc>
                  <a:spcBef>
                    <a:spcPts val="0"/>
                  </a:spcBef>
                </a:pPr>
                <a:r>
                  <a:rPr lang="en-US" sz="600" dirty="0"/>
                  <a:t>1885</a:t>
                </a:r>
              </a:p>
            </p:txBody>
          </p:sp>
          <p:sp>
            <p:nvSpPr>
              <p:cNvPr id="590" name="TextBox 589">
                <a:extLst>
                  <a:ext uri="{FF2B5EF4-FFF2-40B4-BE49-F238E27FC236}">
                    <a16:creationId xmlns:a16="http://schemas.microsoft.com/office/drawing/2014/main" id="{6BCE05B1-A1A3-49D4-9DDB-1563D4DA484F}"/>
                  </a:ext>
                </a:extLst>
              </p:cNvPr>
              <p:cNvSpPr txBox="1"/>
              <p:nvPr/>
            </p:nvSpPr>
            <p:spPr>
              <a:xfrm>
                <a:off x="3125602" y="3480070"/>
                <a:ext cx="516379" cy="341632"/>
              </a:xfrm>
              <a:prstGeom prst="rect">
                <a:avLst/>
              </a:prstGeom>
              <a:noFill/>
            </p:spPr>
            <p:txBody>
              <a:bodyPr wrap="square" rtlCol="0">
                <a:spAutoFit/>
              </a:bodyPr>
              <a:lstStyle/>
              <a:p>
                <a:pPr algn="ctr">
                  <a:lnSpc>
                    <a:spcPct val="90000"/>
                  </a:lnSpc>
                  <a:spcBef>
                    <a:spcPts val="0"/>
                  </a:spcBef>
                </a:pPr>
                <a:r>
                  <a:rPr lang="en-US" sz="600" dirty="0"/>
                  <a:t>1681</a:t>
                </a:r>
              </a:p>
              <a:p>
                <a:pPr algn="ctr">
                  <a:lnSpc>
                    <a:spcPct val="90000"/>
                  </a:lnSpc>
                  <a:spcBef>
                    <a:spcPts val="0"/>
                  </a:spcBef>
                </a:pPr>
                <a:r>
                  <a:rPr lang="en-US" sz="600" dirty="0"/>
                  <a:t>1946</a:t>
                </a:r>
              </a:p>
              <a:p>
                <a:pPr algn="ctr">
                  <a:lnSpc>
                    <a:spcPct val="90000"/>
                  </a:lnSpc>
                  <a:spcBef>
                    <a:spcPts val="0"/>
                  </a:spcBef>
                </a:pPr>
                <a:r>
                  <a:rPr lang="en-US" sz="600" dirty="0"/>
                  <a:t>1150</a:t>
                </a:r>
              </a:p>
            </p:txBody>
          </p:sp>
          <p:sp>
            <p:nvSpPr>
              <p:cNvPr id="591" name="TextBox 590">
                <a:extLst>
                  <a:ext uri="{FF2B5EF4-FFF2-40B4-BE49-F238E27FC236}">
                    <a16:creationId xmlns:a16="http://schemas.microsoft.com/office/drawing/2014/main" id="{20C4CABC-F0AE-4458-9BEE-9979C9D237A0}"/>
                  </a:ext>
                </a:extLst>
              </p:cNvPr>
              <p:cNvSpPr txBox="1"/>
              <p:nvPr/>
            </p:nvSpPr>
            <p:spPr>
              <a:xfrm>
                <a:off x="3591508" y="3480070"/>
                <a:ext cx="516379" cy="341632"/>
              </a:xfrm>
              <a:prstGeom prst="rect">
                <a:avLst/>
              </a:prstGeom>
              <a:noFill/>
            </p:spPr>
            <p:txBody>
              <a:bodyPr wrap="square" rtlCol="0">
                <a:spAutoFit/>
              </a:bodyPr>
              <a:lstStyle/>
              <a:p>
                <a:pPr algn="ctr">
                  <a:lnSpc>
                    <a:spcPct val="90000"/>
                  </a:lnSpc>
                  <a:spcBef>
                    <a:spcPts val="0"/>
                  </a:spcBef>
                </a:pPr>
                <a:r>
                  <a:rPr lang="en-US" sz="600" dirty="0"/>
                  <a:t>766</a:t>
                </a:r>
              </a:p>
              <a:p>
                <a:pPr algn="ctr">
                  <a:lnSpc>
                    <a:spcPct val="90000"/>
                  </a:lnSpc>
                  <a:spcBef>
                    <a:spcPts val="0"/>
                  </a:spcBef>
                </a:pPr>
                <a:r>
                  <a:rPr lang="en-US" sz="600" dirty="0"/>
                  <a:t>887</a:t>
                </a:r>
              </a:p>
              <a:p>
                <a:pPr algn="ctr">
                  <a:lnSpc>
                    <a:spcPct val="90000"/>
                  </a:lnSpc>
                  <a:spcBef>
                    <a:spcPts val="0"/>
                  </a:spcBef>
                </a:pPr>
                <a:r>
                  <a:rPr lang="en-US" sz="600" dirty="0"/>
                  <a:t>538</a:t>
                </a:r>
              </a:p>
            </p:txBody>
          </p:sp>
        </p:grpSp>
        <p:grpSp>
          <p:nvGrpSpPr>
            <p:cNvPr id="624" name="Group 623">
              <a:extLst>
                <a:ext uri="{FF2B5EF4-FFF2-40B4-BE49-F238E27FC236}">
                  <a16:creationId xmlns:a16="http://schemas.microsoft.com/office/drawing/2014/main" id="{8FA4EBEE-9303-4AD6-83D9-7F328A514508}"/>
                </a:ext>
              </a:extLst>
            </p:cNvPr>
            <p:cNvGrpSpPr/>
            <p:nvPr/>
          </p:nvGrpSpPr>
          <p:grpSpPr>
            <a:xfrm>
              <a:off x="703795" y="1585333"/>
              <a:ext cx="2771033" cy="1657805"/>
              <a:chOff x="703795" y="3971496"/>
              <a:chExt cx="2771033" cy="1657805"/>
            </a:xfrm>
          </p:grpSpPr>
          <p:grpSp>
            <p:nvGrpSpPr>
              <p:cNvPr id="625" name="Group 624">
                <a:extLst>
                  <a:ext uri="{FF2B5EF4-FFF2-40B4-BE49-F238E27FC236}">
                    <a16:creationId xmlns:a16="http://schemas.microsoft.com/office/drawing/2014/main" id="{8F4E6DD1-322C-462C-924F-84F7C24EBCE9}"/>
                  </a:ext>
                </a:extLst>
              </p:cNvPr>
              <p:cNvGrpSpPr/>
              <p:nvPr/>
            </p:nvGrpSpPr>
            <p:grpSpPr>
              <a:xfrm>
                <a:off x="703795" y="3971496"/>
                <a:ext cx="267061" cy="1657805"/>
                <a:chOff x="1199698" y="3971496"/>
                <a:chExt cx="267061" cy="1657805"/>
              </a:xfrm>
            </p:grpSpPr>
            <p:sp>
              <p:nvSpPr>
                <p:cNvPr id="631" name="TextBox 630">
                  <a:extLst>
                    <a:ext uri="{FF2B5EF4-FFF2-40B4-BE49-F238E27FC236}">
                      <a16:creationId xmlns:a16="http://schemas.microsoft.com/office/drawing/2014/main" id="{4F25D677-6D85-460F-8583-E024C1D21FB9}"/>
                    </a:ext>
                  </a:extLst>
                </p:cNvPr>
                <p:cNvSpPr txBox="1"/>
                <p:nvPr/>
              </p:nvSpPr>
              <p:spPr>
                <a:xfrm>
                  <a:off x="1310306" y="3971496"/>
                  <a:ext cx="156453" cy="200055"/>
                </a:xfrm>
                <a:prstGeom prst="rect">
                  <a:avLst/>
                </a:prstGeom>
                <a:noFill/>
              </p:spPr>
              <p:txBody>
                <a:bodyPr wrap="none" rIns="0" rtlCol="0">
                  <a:spAutoFit/>
                </a:bodyPr>
                <a:lstStyle/>
                <a:p>
                  <a:pPr algn="ctr"/>
                  <a:r>
                    <a:rPr lang="en-US" sz="700" b="1" dirty="0"/>
                    <a:t>A</a:t>
                  </a:r>
                </a:p>
              </p:txBody>
            </p:sp>
            <p:grpSp>
              <p:nvGrpSpPr>
                <p:cNvPr id="632" name="Group 631">
                  <a:extLst>
                    <a:ext uri="{FF2B5EF4-FFF2-40B4-BE49-F238E27FC236}">
                      <a16:creationId xmlns:a16="http://schemas.microsoft.com/office/drawing/2014/main" id="{B82352DB-FBDB-4494-A12A-F4213951A1EA}"/>
                    </a:ext>
                  </a:extLst>
                </p:cNvPr>
                <p:cNvGrpSpPr/>
                <p:nvPr/>
              </p:nvGrpSpPr>
              <p:grpSpPr>
                <a:xfrm>
                  <a:off x="1199698" y="4136165"/>
                  <a:ext cx="267061" cy="1493136"/>
                  <a:chOff x="1199698" y="4136165"/>
                  <a:chExt cx="267061" cy="1493136"/>
                </a:xfrm>
              </p:grpSpPr>
              <p:sp>
                <p:nvSpPr>
                  <p:cNvPr id="633" name="TextBox 632">
                    <a:extLst>
                      <a:ext uri="{FF2B5EF4-FFF2-40B4-BE49-F238E27FC236}">
                        <a16:creationId xmlns:a16="http://schemas.microsoft.com/office/drawing/2014/main" id="{E657D2AE-6D6D-4314-A5A7-901C36E968A0}"/>
                      </a:ext>
                    </a:extLst>
                  </p:cNvPr>
                  <p:cNvSpPr txBox="1"/>
                  <p:nvPr/>
                </p:nvSpPr>
                <p:spPr>
                  <a:xfrm>
                    <a:off x="1199698" y="4136165"/>
                    <a:ext cx="267061" cy="107722"/>
                  </a:xfrm>
                  <a:prstGeom prst="rect">
                    <a:avLst/>
                  </a:prstGeom>
                  <a:noFill/>
                </p:spPr>
                <p:txBody>
                  <a:bodyPr wrap="none" tIns="0" rIns="0" bIns="0" rtlCol="0" anchor="ctr">
                    <a:spAutoFit/>
                  </a:bodyPr>
                  <a:lstStyle/>
                  <a:p>
                    <a:pPr algn="r"/>
                    <a:r>
                      <a:rPr lang="en-US" sz="700" dirty="0"/>
                      <a:t>0.12</a:t>
                    </a:r>
                  </a:p>
                </p:txBody>
              </p:sp>
              <p:sp>
                <p:nvSpPr>
                  <p:cNvPr id="634" name="TextBox 633">
                    <a:extLst>
                      <a:ext uri="{FF2B5EF4-FFF2-40B4-BE49-F238E27FC236}">
                        <a16:creationId xmlns:a16="http://schemas.microsoft.com/office/drawing/2014/main" id="{4F79D3E8-40AC-46A9-86D5-FB8DD45FF5AB}"/>
                      </a:ext>
                    </a:extLst>
                  </p:cNvPr>
                  <p:cNvSpPr txBox="1"/>
                  <p:nvPr/>
                </p:nvSpPr>
                <p:spPr>
                  <a:xfrm>
                    <a:off x="1324733" y="5521579"/>
                    <a:ext cx="142026" cy="107722"/>
                  </a:xfrm>
                  <a:prstGeom prst="rect">
                    <a:avLst/>
                  </a:prstGeom>
                  <a:noFill/>
                </p:spPr>
                <p:txBody>
                  <a:bodyPr wrap="none" tIns="0" rIns="0" bIns="0" rtlCol="0" anchor="ctr">
                    <a:spAutoFit/>
                  </a:bodyPr>
                  <a:lstStyle/>
                  <a:p>
                    <a:pPr algn="r"/>
                    <a:r>
                      <a:rPr lang="en-US" sz="700" dirty="0"/>
                      <a:t>0</a:t>
                    </a:r>
                  </a:p>
                </p:txBody>
              </p:sp>
              <p:sp>
                <p:nvSpPr>
                  <p:cNvPr id="635" name="TextBox 634">
                    <a:extLst>
                      <a:ext uri="{FF2B5EF4-FFF2-40B4-BE49-F238E27FC236}">
                        <a16:creationId xmlns:a16="http://schemas.microsoft.com/office/drawing/2014/main" id="{37328BC7-7015-433C-98E4-7282389AB54C}"/>
                      </a:ext>
                    </a:extLst>
                  </p:cNvPr>
                  <p:cNvSpPr txBox="1"/>
                  <p:nvPr/>
                </p:nvSpPr>
                <p:spPr>
                  <a:xfrm>
                    <a:off x="1199698" y="5059775"/>
                    <a:ext cx="267061" cy="107722"/>
                  </a:xfrm>
                  <a:prstGeom prst="rect">
                    <a:avLst/>
                  </a:prstGeom>
                  <a:noFill/>
                </p:spPr>
                <p:txBody>
                  <a:bodyPr wrap="none" tIns="0" rIns="0" bIns="0" rtlCol="0" anchor="ctr">
                    <a:spAutoFit/>
                  </a:bodyPr>
                  <a:lstStyle/>
                  <a:p>
                    <a:pPr algn="r"/>
                    <a:r>
                      <a:rPr lang="en-US" sz="700" dirty="0"/>
                      <a:t>0.04</a:t>
                    </a:r>
                  </a:p>
                </p:txBody>
              </p:sp>
              <p:sp>
                <p:nvSpPr>
                  <p:cNvPr id="637" name="TextBox 636">
                    <a:extLst>
                      <a:ext uri="{FF2B5EF4-FFF2-40B4-BE49-F238E27FC236}">
                        <a16:creationId xmlns:a16="http://schemas.microsoft.com/office/drawing/2014/main" id="{7261E89E-1145-4FFE-82C1-42AD268738B1}"/>
                      </a:ext>
                    </a:extLst>
                  </p:cNvPr>
                  <p:cNvSpPr txBox="1"/>
                  <p:nvPr/>
                </p:nvSpPr>
                <p:spPr>
                  <a:xfrm>
                    <a:off x="1199698" y="4597970"/>
                    <a:ext cx="267061" cy="107722"/>
                  </a:xfrm>
                  <a:prstGeom prst="rect">
                    <a:avLst/>
                  </a:prstGeom>
                  <a:noFill/>
                </p:spPr>
                <p:txBody>
                  <a:bodyPr wrap="none" tIns="0" rIns="0" bIns="0" rtlCol="0" anchor="ctr">
                    <a:spAutoFit/>
                  </a:bodyPr>
                  <a:lstStyle/>
                  <a:p>
                    <a:pPr algn="r"/>
                    <a:r>
                      <a:rPr lang="en-US" sz="700" dirty="0"/>
                      <a:t>0.08</a:t>
                    </a:r>
                  </a:p>
                </p:txBody>
              </p:sp>
            </p:grpSp>
          </p:grpSp>
          <p:grpSp>
            <p:nvGrpSpPr>
              <p:cNvPr id="626" name="Group 625">
                <a:extLst>
                  <a:ext uri="{FF2B5EF4-FFF2-40B4-BE49-F238E27FC236}">
                    <a16:creationId xmlns:a16="http://schemas.microsoft.com/office/drawing/2014/main" id="{E48041F2-2F8C-4328-84A3-1BB762550DB4}"/>
                  </a:ext>
                </a:extLst>
              </p:cNvPr>
              <p:cNvGrpSpPr/>
              <p:nvPr/>
            </p:nvGrpSpPr>
            <p:grpSpPr>
              <a:xfrm>
                <a:off x="996054" y="4193235"/>
                <a:ext cx="2478774" cy="935479"/>
                <a:chOff x="1491958" y="4193235"/>
                <a:chExt cx="48484" cy="935479"/>
              </a:xfrm>
            </p:grpSpPr>
            <p:cxnSp>
              <p:nvCxnSpPr>
                <p:cNvPr id="627" name="Straight Connector 626">
                  <a:extLst>
                    <a:ext uri="{FF2B5EF4-FFF2-40B4-BE49-F238E27FC236}">
                      <a16:creationId xmlns:a16="http://schemas.microsoft.com/office/drawing/2014/main" id="{0A67B82C-C69F-4DBC-803F-11023ECAECB9}"/>
                    </a:ext>
                  </a:extLst>
                </p:cNvPr>
                <p:cNvCxnSpPr/>
                <p:nvPr/>
              </p:nvCxnSpPr>
              <p:spPr bwMode="auto">
                <a:xfrm flipH="1">
                  <a:off x="1491958" y="5128714"/>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A747965E-D69D-4B14-AF78-241C9A147F45}"/>
                    </a:ext>
                  </a:extLst>
                </p:cNvPr>
                <p:cNvCxnSpPr/>
                <p:nvPr/>
              </p:nvCxnSpPr>
              <p:spPr bwMode="auto">
                <a:xfrm flipH="1">
                  <a:off x="1491958" y="4193235"/>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9B6B90AE-32FE-4DE0-B4DF-3ABE843DBE43}"/>
                    </a:ext>
                  </a:extLst>
                </p:cNvPr>
                <p:cNvCxnSpPr/>
                <p:nvPr/>
              </p:nvCxnSpPr>
              <p:spPr bwMode="auto">
                <a:xfrm flipH="1">
                  <a:off x="1491958" y="4654820"/>
                  <a:ext cx="48484" cy="0"/>
                </a:xfrm>
                <a:prstGeom prst="line">
                  <a:avLst/>
                </a:prstGeom>
                <a:noFill/>
                <a:ln w="12700" cap="flat" cmpd="sng" algn="ctr">
                  <a:solidFill>
                    <a:schemeClr val="accent4"/>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nvGrpSpPr>
            <p:cNvPr id="638" name="Group 637">
              <a:extLst>
                <a:ext uri="{FF2B5EF4-FFF2-40B4-BE49-F238E27FC236}">
                  <a16:creationId xmlns:a16="http://schemas.microsoft.com/office/drawing/2014/main" id="{F0EFCB32-7869-4F7D-94FC-02E80416FE84}"/>
                </a:ext>
              </a:extLst>
            </p:cNvPr>
            <p:cNvGrpSpPr/>
            <p:nvPr/>
          </p:nvGrpSpPr>
          <p:grpSpPr>
            <a:xfrm>
              <a:off x="942475" y="3188394"/>
              <a:ext cx="2569907" cy="295023"/>
              <a:chOff x="1438378" y="5574557"/>
              <a:chExt cx="2569907" cy="295023"/>
            </a:xfrm>
          </p:grpSpPr>
          <p:sp>
            <p:nvSpPr>
              <p:cNvPr id="639" name="TextBox 638">
                <a:extLst>
                  <a:ext uri="{FF2B5EF4-FFF2-40B4-BE49-F238E27FC236}">
                    <a16:creationId xmlns:a16="http://schemas.microsoft.com/office/drawing/2014/main" id="{CB1B29CA-736D-44EC-96BE-7B10D998290F}"/>
                  </a:ext>
                </a:extLst>
              </p:cNvPr>
              <p:cNvSpPr txBox="1"/>
              <p:nvPr/>
            </p:nvSpPr>
            <p:spPr>
              <a:xfrm>
                <a:off x="2349456" y="5669525"/>
                <a:ext cx="715260" cy="200055"/>
              </a:xfrm>
              <a:prstGeom prst="rect">
                <a:avLst/>
              </a:prstGeom>
              <a:noFill/>
            </p:spPr>
            <p:txBody>
              <a:bodyPr wrap="none" rtlCol="0">
                <a:spAutoFit/>
              </a:bodyPr>
              <a:lstStyle/>
              <a:p>
                <a:pPr algn="ctr"/>
                <a:r>
                  <a:rPr lang="en-US" sz="700" b="1" dirty="0"/>
                  <a:t>Time (years)</a:t>
                </a:r>
              </a:p>
            </p:txBody>
          </p:sp>
          <p:grpSp>
            <p:nvGrpSpPr>
              <p:cNvPr id="640" name="Group 639">
                <a:extLst>
                  <a:ext uri="{FF2B5EF4-FFF2-40B4-BE49-F238E27FC236}">
                    <a16:creationId xmlns:a16="http://schemas.microsoft.com/office/drawing/2014/main" id="{1B78800D-13D1-4E1C-9D90-B8AF0CE21E59}"/>
                  </a:ext>
                </a:extLst>
              </p:cNvPr>
              <p:cNvGrpSpPr/>
              <p:nvPr/>
            </p:nvGrpSpPr>
            <p:grpSpPr>
              <a:xfrm>
                <a:off x="1438378" y="5574557"/>
                <a:ext cx="2569907" cy="158130"/>
                <a:chOff x="1438378" y="5574557"/>
                <a:chExt cx="2569907" cy="158130"/>
              </a:xfrm>
            </p:grpSpPr>
            <p:sp>
              <p:nvSpPr>
                <p:cNvPr id="641" name="TextBox 640">
                  <a:extLst>
                    <a:ext uri="{FF2B5EF4-FFF2-40B4-BE49-F238E27FC236}">
                      <a16:creationId xmlns:a16="http://schemas.microsoft.com/office/drawing/2014/main" id="{39A6B362-33E3-4DA5-99E2-48137293B739}"/>
                    </a:ext>
                  </a:extLst>
                </p:cNvPr>
                <p:cNvSpPr txBox="1"/>
                <p:nvPr/>
              </p:nvSpPr>
              <p:spPr>
                <a:xfrm>
                  <a:off x="3698585" y="5624965"/>
                  <a:ext cx="309700" cy="107722"/>
                </a:xfrm>
                <a:prstGeom prst="rect">
                  <a:avLst/>
                </a:prstGeom>
                <a:noFill/>
              </p:spPr>
              <p:txBody>
                <a:bodyPr wrap="none" tIns="0" bIns="0" rtlCol="0">
                  <a:noAutofit/>
                </a:bodyPr>
                <a:lstStyle/>
                <a:p>
                  <a:pPr algn="ctr"/>
                  <a:r>
                    <a:rPr lang="en-US" sz="700" dirty="0"/>
                    <a:t>2.5</a:t>
                  </a:r>
                </a:p>
              </p:txBody>
            </p:sp>
            <p:sp>
              <p:nvSpPr>
                <p:cNvPr id="642" name="TextBox 641">
                  <a:extLst>
                    <a:ext uri="{FF2B5EF4-FFF2-40B4-BE49-F238E27FC236}">
                      <a16:creationId xmlns:a16="http://schemas.microsoft.com/office/drawing/2014/main" id="{52CA6B93-266B-4DB4-8763-8F14BB89CAD0}"/>
                    </a:ext>
                  </a:extLst>
                </p:cNvPr>
                <p:cNvSpPr txBox="1"/>
                <p:nvPr/>
              </p:nvSpPr>
              <p:spPr>
                <a:xfrm>
                  <a:off x="1438378" y="5624965"/>
                  <a:ext cx="234360" cy="107722"/>
                </a:xfrm>
                <a:prstGeom prst="rect">
                  <a:avLst/>
                </a:prstGeom>
                <a:noFill/>
              </p:spPr>
              <p:txBody>
                <a:bodyPr wrap="none" tIns="0" bIns="0" rtlCol="0">
                  <a:noAutofit/>
                </a:bodyPr>
                <a:lstStyle/>
                <a:p>
                  <a:pPr algn="ctr"/>
                  <a:r>
                    <a:rPr lang="en-US" sz="700" dirty="0"/>
                    <a:t>0</a:t>
                  </a:r>
                </a:p>
              </p:txBody>
            </p:sp>
            <p:cxnSp>
              <p:nvCxnSpPr>
                <p:cNvPr id="643" name="Straight Connector 642">
                  <a:extLst>
                    <a:ext uri="{FF2B5EF4-FFF2-40B4-BE49-F238E27FC236}">
                      <a16:creationId xmlns:a16="http://schemas.microsoft.com/office/drawing/2014/main" id="{67262769-84AF-4A30-AF12-765DCF3852D0}"/>
                    </a:ext>
                  </a:extLst>
                </p:cNvPr>
                <p:cNvCxnSpPr>
                  <a:cxnSpLocks/>
                </p:cNvCxnSpPr>
                <p:nvPr/>
              </p:nvCxnSpPr>
              <p:spPr bwMode="auto">
                <a:xfrm flipH="1">
                  <a:off x="1491960" y="5578650"/>
                  <a:ext cx="2478774"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644" name="TextBox 643">
                  <a:extLst>
                    <a:ext uri="{FF2B5EF4-FFF2-40B4-BE49-F238E27FC236}">
                      <a16:creationId xmlns:a16="http://schemas.microsoft.com/office/drawing/2014/main" id="{B255B6EB-907D-492C-8C6D-C8D6BA0AC0EE}"/>
                    </a:ext>
                  </a:extLst>
                </p:cNvPr>
                <p:cNvSpPr txBox="1"/>
                <p:nvPr/>
              </p:nvSpPr>
              <p:spPr>
                <a:xfrm>
                  <a:off x="1841619" y="5624965"/>
                  <a:ext cx="309700" cy="107722"/>
                </a:xfrm>
                <a:prstGeom prst="rect">
                  <a:avLst/>
                </a:prstGeom>
                <a:noFill/>
              </p:spPr>
              <p:txBody>
                <a:bodyPr wrap="none" tIns="0" bIns="0" rtlCol="0">
                  <a:noAutofit/>
                </a:bodyPr>
                <a:lstStyle/>
                <a:p>
                  <a:pPr algn="ctr"/>
                  <a:r>
                    <a:rPr lang="en-US" sz="700" dirty="0"/>
                    <a:t>0.5</a:t>
                  </a:r>
                </a:p>
              </p:txBody>
            </p:sp>
            <p:sp>
              <p:nvSpPr>
                <p:cNvPr id="645" name="TextBox 644">
                  <a:extLst>
                    <a:ext uri="{FF2B5EF4-FFF2-40B4-BE49-F238E27FC236}">
                      <a16:creationId xmlns:a16="http://schemas.microsoft.com/office/drawing/2014/main" id="{4567DC24-D7EE-47D8-B460-884ADB9F7E3E}"/>
                    </a:ext>
                  </a:extLst>
                </p:cNvPr>
                <p:cNvSpPr txBox="1"/>
                <p:nvPr/>
              </p:nvSpPr>
              <p:spPr>
                <a:xfrm>
                  <a:off x="2316078" y="5624965"/>
                  <a:ext cx="309700" cy="107722"/>
                </a:xfrm>
                <a:prstGeom prst="rect">
                  <a:avLst/>
                </a:prstGeom>
                <a:noFill/>
              </p:spPr>
              <p:txBody>
                <a:bodyPr wrap="none" tIns="0" bIns="0" rtlCol="0">
                  <a:noAutofit/>
                </a:bodyPr>
                <a:lstStyle/>
                <a:p>
                  <a:pPr algn="ctr"/>
                  <a:r>
                    <a:rPr lang="en-US" sz="700" dirty="0"/>
                    <a:t>1.0</a:t>
                  </a:r>
                </a:p>
              </p:txBody>
            </p:sp>
            <p:sp>
              <p:nvSpPr>
                <p:cNvPr id="646" name="TextBox 645">
                  <a:extLst>
                    <a:ext uri="{FF2B5EF4-FFF2-40B4-BE49-F238E27FC236}">
                      <a16:creationId xmlns:a16="http://schemas.microsoft.com/office/drawing/2014/main" id="{A872C35E-9DFA-48AA-BDD3-28D962BBB40A}"/>
                    </a:ext>
                  </a:extLst>
                </p:cNvPr>
                <p:cNvSpPr txBox="1"/>
                <p:nvPr/>
              </p:nvSpPr>
              <p:spPr>
                <a:xfrm>
                  <a:off x="2764880" y="5624965"/>
                  <a:ext cx="309700" cy="107722"/>
                </a:xfrm>
                <a:prstGeom prst="rect">
                  <a:avLst/>
                </a:prstGeom>
                <a:noFill/>
              </p:spPr>
              <p:txBody>
                <a:bodyPr wrap="none" tIns="0" bIns="0" rtlCol="0">
                  <a:noAutofit/>
                </a:bodyPr>
                <a:lstStyle/>
                <a:p>
                  <a:pPr algn="ctr"/>
                  <a:r>
                    <a:rPr lang="en-US" sz="700" dirty="0"/>
                    <a:t>1.5</a:t>
                  </a:r>
                </a:p>
              </p:txBody>
            </p:sp>
            <p:sp>
              <p:nvSpPr>
                <p:cNvPr id="647" name="TextBox 646">
                  <a:extLst>
                    <a:ext uri="{FF2B5EF4-FFF2-40B4-BE49-F238E27FC236}">
                      <a16:creationId xmlns:a16="http://schemas.microsoft.com/office/drawing/2014/main" id="{9E1E5D62-8A4E-4E3A-A1F8-94396EFD92EA}"/>
                    </a:ext>
                  </a:extLst>
                </p:cNvPr>
                <p:cNvSpPr txBox="1"/>
                <p:nvPr/>
              </p:nvSpPr>
              <p:spPr>
                <a:xfrm>
                  <a:off x="3232679" y="5624965"/>
                  <a:ext cx="309700" cy="107722"/>
                </a:xfrm>
                <a:prstGeom prst="rect">
                  <a:avLst/>
                </a:prstGeom>
                <a:noFill/>
              </p:spPr>
              <p:txBody>
                <a:bodyPr wrap="none" tIns="0" bIns="0" rtlCol="0">
                  <a:noAutofit/>
                </a:bodyPr>
                <a:lstStyle/>
                <a:p>
                  <a:pPr algn="ctr"/>
                  <a:r>
                    <a:rPr lang="en-US" sz="700" dirty="0"/>
                    <a:t>2.0</a:t>
                  </a:r>
                </a:p>
              </p:txBody>
            </p:sp>
            <p:grpSp>
              <p:nvGrpSpPr>
                <p:cNvPr id="648" name="Group 647">
                  <a:extLst>
                    <a:ext uri="{FF2B5EF4-FFF2-40B4-BE49-F238E27FC236}">
                      <a16:creationId xmlns:a16="http://schemas.microsoft.com/office/drawing/2014/main" id="{CF19AEB9-F5DC-4C26-AF94-32CF3693B90F}"/>
                    </a:ext>
                  </a:extLst>
                </p:cNvPr>
                <p:cNvGrpSpPr/>
                <p:nvPr/>
              </p:nvGrpSpPr>
              <p:grpSpPr>
                <a:xfrm>
                  <a:off x="1550848" y="5574557"/>
                  <a:ext cx="2303998" cy="36000"/>
                  <a:chOff x="1550848" y="5574557"/>
                  <a:chExt cx="2303998" cy="36000"/>
                </a:xfrm>
              </p:grpSpPr>
              <p:grpSp>
                <p:nvGrpSpPr>
                  <p:cNvPr id="649" name="Group 648">
                    <a:extLst>
                      <a:ext uri="{FF2B5EF4-FFF2-40B4-BE49-F238E27FC236}">
                        <a16:creationId xmlns:a16="http://schemas.microsoft.com/office/drawing/2014/main" id="{1DD3638E-AF90-471E-ACDB-C4952B0BD249}"/>
                      </a:ext>
                    </a:extLst>
                  </p:cNvPr>
                  <p:cNvGrpSpPr/>
                  <p:nvPr/>
                </p:nvGrpSpPr>
                <p:grpSpPr>
                  <a:xfrm>
                    <a:off x="1997879" y="5574557"/>
                    <a:ext cx="1856967" cy="36000"/>
                    <a:chOff x="1997879" y="5574557"/>
                    <a:chExt cx="1856967" cy="36000"/>
                  </a:xfrm>
                </p:grpSpPr>
                <p:cxnSp>
                  <p:nvCxnSpPr>
                    <p:cNvPr id="651" name="Straight Connector 650">
                      <a:extLst>
                        <a:ext uri="{FF2B5EF4-FFF2-40B4-BE49-F238E27FC236}">
                          <a16:creationId xmlns:a16="http://schemas.microsoft.com/office/drawing/2014/main" id="{90678327-8FB5-4FED-A6C6-08CB92CEB2F2}"/>
                        </a:ext>
                      </a:extLst>
                    </p:cNvPr>
                    <p:cNvCxnSpPr/>
                    <p:nvPr/>
                  </p:nvCxnSpPr>
                  <p:spPr bwMode="auto">
                    <a:xfrm flipH="1">
                      <a:off x="1997879"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652" name="Straight Connector 651">
                      <a:extLst>
                        <a:ext uri="{FF2B5EF4-FFF2-40B4-BE49-F238E27FC236}">
                          <a16:creationId xmlns:a16="http://schemas.microsoft.com/office/drawing/2014/main" id="{6A001B4F-52C6-4278-B0D6-505421115125}"/>
                        </a:ext>
                      </a:extLst>
                    </p:cNvPr>
                    <p:cNvCxnSpPr/>
                    <p:nvPr/>
                  </p:nvCxnSpPr>
                  <p:spPr bwMode="auto">
                    <a:xfrm flipH="1">
                      <a:off x="2472338"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653" name="Straight Connector 652">
                      <a:extLst>
                        <a:ext uri="{FF2B5EF4-FFF2-40B4-BE49-F238E27FC236}">
                          <a16:creationId xmlns:a16="http://schemas.microsoft.com/office/drawing/2014/main" id="{47B47396-23C8-4F96-9820-273E5654176F}"/>
                        </a:ext>
                      </a:extLst>
                    </p:cNvPr>
                    <p:cNvCxnSpPr/>
                    <p:nvPr/>
                  </p:nvCxnSpPr>
                  <p:spPr bwMode="auto">
                    <a:xfrm flipH="1">
                      <a:off x="2921140"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654" name="Straight Connector 653">
                      <a:extLst>
                        <a:ext uri="{FF2B5EF4-FFF2-40B4-BE49-F238E27FC236}">
                          <a16:creationId xmlns:a16="http://schemas.microsoft.com/office/drawing/2014/main" id="{A0F1396F-30D1-4D2D-B6CF-448389D62BB6}"/>
                        </a:ext>
                      </a:extLst>
                    </p:cNvPr>
                    <p:cNvCxnSpPr/>
                    <p:nvPr/>
                  </p:nvCxnSpPr>
                  <p:spPr bwMode="auto">
                    <a:xfrm flipH="1">
                      <a:off x="3388940"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655" name="Straight Connector 654">
                      <a:extLst>
                        <a:ext uri="{FF2B5EF4-FFF2-40B4-BE49-F238E27FC236}">
                          <a16:creationId xmlns:a16="http://schemas.microsoft.com/office/drawing/2014/main" id="{94351BBA-4D44-48C3-9BBF-AB16983279B7}"/>
                        </a:ext>
                      </a:extLst>
                    </p:cNvPr>
                    <p:cNvCxnSpPr>
                      <a:cxnSpLocks/>
                    </p:cNvCxnSpPr>
                    <p:nvPr/>
                  </p:nvCxnSpPr>
                  <p:spPr bwMode="auto">
                    <a:xfrm flipH="1">
                      <a:off x="3854846"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cxnSp>
                <p:nvCxnSpPr>
                  <p:cNvPr id="650" name="Straight Connector 649">
                    <a:extLst>
                      <a:ext uri="{FF2B5EF4-FFF2-40B4-BE49-F238E27FC236}">
                        <a16:creationId xmlns:a16="http://schemas.microsoft.com/office/drawing/2014/main" id="{01FE17C6-736B-4915-A47B-7D65CFB33D88}"/>
                      </a:ext>
                    </a:extLst>
                  </p:cNvPr>
                  <p:cNvCxnSpPr/>
                  <p:nvPr/>
                </p:nvCxnSpPr>
                <p:spPr bwMode="auto">
                  <a:xfrm flipH="1">
                    <a:off x="1550848"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sp>
          <p:nvSpPr>
            <p:cNvPr id="308" name="TextBox 307">
              <a:extLst>
                <a:ext uri="{FF2B5EF4-FFF2-40B4-BE49-F238E27FC236}">
                  <a16:creationId xmlns:a16="http://schemas.microsoft.com/office/drawing/2014/main" id="{DE32313C-94E1-46A8-B1A2-752B7EB99E37}"/>
                </a:ext>
              </a:extLst>
            </p:cNvPr>
            <p:cNvSpPr txBox="1"/>
            <p:nvPr/>
          </p:nvSpPr>
          <p:spPr>
            <a:xfrm>
              <a:off x="1674880" y="1670746"/>
              <a:ext cx="1111202" cy="246221"/>
            </a:xfrm>
            <a:prstGeom prst="rect">
              <a:avLst/>
            </a:prstGeom>
            <a:solidFill>
              <a:schemeClr val="bg1"/>
            </a:solidFill>
          </p:spPr>
          <p:txBody>
            <a:bodyPr wrap="none" rtlCol="0">
              <a:spAutoFit/>
            </a:bodyPr>
            <a:lstStyle>
              <a:defPPr>
                <a:defRPr lang="en-US"/>
              </a:defPPr>
              <a:lvl1pPr algn="ctr">
                <a:defRPr sz="1000" b="1"/>
              </a:lvl1pPr>
            </a:lstStyle>
            <a:p>
              <a:r>
                <a:rPr lang="en-US" dirty="0"/>
                <a:t>HAS-BLED: 0-1</a:t>
              </a:r>
            </a:p>
          </p:txBody>
        </p:sp>
        <p:grpSp>
          <p:nvGrpSpPr>
            <p:cNvPr id="698" name="Group 697">
              <a:extLst>
                <a:ext uri="{FF2B5EF4-FFF2-40B4-BE49-F238E27FC236}">
                  <a16:creationId xmlns:a16="http://schemas.microsoft.com/office/drawing/2014/main" id="{401F8FD3-68B1-4DAF-9CAB-C09BC2F7ED0B}"/>
                </a:ext>
              </a:extLst>
            </p:cNvPr>
            <p:cNvGrpSpPr/>
            <p:nvPr/>
          </p:nvGrpSpPr>
          <p:grpSpPr>
            <a:xfrm>
              <a:off x="4056447" y="3188394"/>
              <a:ext cx="2569907" cy="295023"/>
              <a:chOff x="1438378" y="5574557"/>
              <a:chExt cx="2569907" cy="295023"/>
            </a:xfrm>
          </p:grpSpPr>
          <p:sp>
            <p:nvSpPr>
              <p:cNvPr id="699" name="TextBox 698">
                <a:extLst>
                  <a:ext uri="{FF2B5EF4-FFF2-40B4-BE49-F238E27FC236}">
                    <a16:creationId xmlns:a16="http://schemas.microsoft.com/office/drawing/2014/main" id="{AC8B1BFB-5BF2-4155-BD6B-3C218740D2EA}"/>
                  </a:ext>
                </a:extLst>
              </p:cNvPr>
              <p:cNvSpPr txBox="1"/>
              <p:nvPr/>
            </p:nvSpPr>
            <p:spPr>
              <a:xfrm>
                <a:off x="2349456" y="5669525"/>
                <a:ext cx="715260" cy="200055"/>
              </a:xfrm>
              <a:prstGeom prst="rect">
                <a:avLst/>
              </a:prstGeom>
              <a:noFill/>
            </p:spPr>
            <p:txBody>
              <a:bodyPr wrap="none" rtlCol="0">
                <a:spAutoFit/>
              </a:bodyPr>
              <a:lstStyle/>
              <a:p>
                <a:pPr algn="ctr"/>
                <a:r>
                  <a:rPr lang="en-US" sz="700" b="1" dirty="0"/>
                  <a:t>Time (years)</a:t>
                </a:r>
              </a:p>
            </p:txBody>
          </p:sp>
          <p:grpSp>
            <p:nvGrpSpPr>
              <p:cNvPr id="700" name="Group 699">
                <a:extLst>
                  <a:ext uri="{FF2B5EF4-FFF2-40B4-BE49-F238E27FC236}">
                    <a16:creationId xmlns:a16="http://schemas.microsoft.com/office/drawing/2014/main" id="{C0967CCD-EB19-44EA-B3A7-C1A9A30498A8}"/>
                  </a:ext>
                </a:extLst>
              </p:cNvPr>
              <p:cNvGrpSpPr/>
              <p:nvPr/>
            </p:nvGrpSpPr>
            <p:grpSpPr>
              <a:xfrm>
                <a:off x="1438378" y="5574557"/>
                <a:ext cx="2569907" cy="158130"/>
                <a:chOff x="1438378" y="5574557"/>
                <a:chExt cx="2569907" cy="158130"/>
              </a:xfrm>
            </p:grpSpPr>
            <p:sp>
              <p:nvSpPr>
                <p:cNvPr id="701" name="TextBox 700">
                  <a:extLst>
                    <a:ext uri="{FF2B5EF4-FFF2-40B4-BE49-F238E27FC236}">
                      <a16:creationId xmlns:a16="http://schemas.microsoft.com/office/drawing/2014/main" id="{BBDA7CCF-666F-4955-B62D-B2393AD6B0CC}"/>
                    </a:ext>
                  </a:extLst>
                </p:cNvPr>
                <p:cNvSpPr txBox="1"/>
                <p:nvPr/>
              </p:nvSpPr>
              <p:spPr>
                <a:xfrm>
                  <a:off x="3698585" y="5624965"/>
                  <a:ext cx="309700" cy="107722"/>
                </a:xfrm>
                <a:prstGeom prst="rect">
                  <a:avLst/>
                </a:prstGeom>
                <a:noFill/>
              </p:spPr>
              <p:txBody>
                <a:bodyPr wrap="none" tIns="0" bIns="0" rtlCol="0">
                  <a:noAutofit/>
                </a:bodyPr>
                <a:lstStyle/>
                <a:p>
                  <a:pPr algn="ctr"/>
                  <a:r>
                    <a:rPr lang="en-US" sz="700" dirty="0"/>
                    <a:t>2.5</a:t>
                  </a:r>
                </a:p>
              </p:txBody>
            </p:sp>
            <p:sp>
              <p:nvSpPr>
                <p:cNvPr id="702" name="TextBox 701">
                  <a:extLst>
                    <a:ext uri="{FF2B5EF4-FFF2-40B4-BE49-F238E27FC236}">
                      <a16:creationId xmlns:a16="http://schemas.microsoft.com/office/drawing/2014/main" id="{CC1B5848-0660-4CFB-861D-BC946031E70D}"/>
                    </a:ext>
                  </a:extLst>
                </p:cNvPr>
                <p:cNvSpPr txBox="1"/>
                <p:nvPr/>
              </p:nvSpPr>
              <p:spPr>
                <a:xfrm>
                  <a:off x="1438378" y="5624965"/>
                  <a:ext cx="234360" cy="107722"/>
                </a:xfrm>
                <a:prstGeom prst="rect">
                  <a:avLst/>
                </a:prstGeom>
                <a:noFill/>
              </p:spPr>
              <p:txBody>
                <a:bodyPr wrap="none" tIns="0" bIns="0" rtlCol="0">
                  <a:noAutofit/>
                </a:bodyPr>
                <a:lstStyle/>
                <a:p>
                  <a:pPr algn="ctr"/>
                  <a:r>
                    <a:rPr lang="en-US" sz="700" dirty="0"/>
                    <a:t>0</a:t>
                  </a:r>
                </a:p>
              </p:txBody>
            </p:sp>
            <p:cxnSp>
              <p:nvCxnSpPr>
                <p:cNvPr id="703" name="Straight Connector 702">
                  <a:extLst>
                    <a:ext uri="{FF2B5EF4-FFF2-40B4-BE49-F238E27FC236}">
                      <a16:creationId xmlns:a16="http://schemas.microsoft.com/office/drawing/2014/main" id="{255FBA08-232A-4CBC-A7BA-77D6A49C7CDC}"/>
                    </a:ext>
                  </a:extLst>
                </p:cNvPr>
                <p:cNvCxnSpPr>
                  <a:cxnSpLocks/>
                </p:cNvCxnSpPr>
                <p:nvPr/>
              </p:nvCxnSpPr>
              <p:spPr bwMode="auto">
                <a:xfrm flipH="1">
                  <a:off x="1491960" y="5578650"/>
                  <a:ext cx="2478774"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704" name="TextBox 703">
                  <a:extLst>
                    <a:ext uri="{FF2B5EF4-FFF2-40B4-BE49-F238E27FC236}">
                      <a16:creationId xmlns:a16="http://schemas.microsoft.com/office/drawing/2014/main" id="{C774B672-8C37-4209-AD61-CB04B63988A6}"/>
                    </a:ext>
                  </a:extLst>
                </p:cNvPr>
                <p:cNvSpPr txBox="1"/>
                <p:nvPr/>
              </p:nvSpPr>
              <p:spPr>
                <a:xfrm>
                  <a:off x="1841619" y="5624965"/>
                  <a:ext cx="309700" cy="107722"/>
                </a:xfrm>
                <a:prstGeom prst="rect">
                  <a:avLst/>
                </a:prstGeom>
                <a:noFill/>
              </p:spPr>
              <p:txBody>
                <a:bodyPr wrap="none" tIns="0" bIns="0" rtlCol="0">
                  <a:noAutofit/>
                </a:bodyPr>
                <a:lstStyle/>
                <a:p>
                  <a:pPr algn="ctr"/>
                  <a:r>
                    <a:rPr lang="en-US" sz="700" dirty="0"/>
                    <a:t>0.5</a:t>
                  </a:r>
                </a:p>
              </p:txBody>
            </p:sp>
            <p:sp>
              <p:nvSpPr>
                <p:cNvPr id="705" name="TextBox 704">
                  <a:extLst>
                    <a:ext uri="{FF2B5EF4-FFF2-40B4-BE49-F238E27FC236}">
                      <a16:creationId xmlns:a16="http://schemas.microsoft.com/office/drawing/2014/main" id="{3E0D29BC-3F50-43D6-8502-6DE9547AD014}"/>
                    </a:ext>
                  </a:extLst>
                </p:cNvPr>
                <p:cNvSpPr txBox="1"/>
                <p:nvPr/>
              </p:nvSpPr>
              <p:spPr>
                <a:xfrm>
                  <a:off x="2316078" y="5624965"/>
                  <a:ext cx="309700" cy="107722"/>
                </a:xfrm>
                <a:prstGeom prst="rect">
                  <a:avLst/>
                </a:prstGeom>
                <a:noFill/>
              </p:spPr>
              <p:txBody>
                <a:bodyPr wrap="none" tIns="0" bIns="0" rtlCol="0">
                  <a:noAutofit/>
                </a:bodyPr>
                <a:lstStyle/>
                <a:p>
                  <a:pPr algn="ctr"/>
                  <a:r>
                    <a:rPr lang="en-US" sz="700" dirty="0"/>
                    <a:t>1.0</a:t>
                  </a:r>
                </a:p>
              </p:txBody>
            </p:sp>
            <p:sp>
              <p:nvSpPr>
                <p:cNvPr id="706" name="TextBox 705">
                  <a:extLst>
                    <a:ext uri="{FF2B5EF4-FFF2-40B4-BE49-F238E27FC236}">
                      <a16:creationId xmlns:a16="http://schemas.microsoft.com/office/drawing/2014/main" id="{17EC95B0-14AE-46D1-9D8A-07E9BCA46C88}"/>
                    </a:ext>
                  </a:extLst>
                </p:cNvPr>
                <p:cNvSpPr txBox="1"/>
                <p:nvPr/>
              </p:nvSpPr>
              <p:spPr>
                <a:xfrm>
                  <a:off x="2764880" y="5624965"/>
                  <a:ext cx="309700" cy="107722"/>
                </a:xfrm>
                <a:prstGeom prst="rect">
                  <a:avLst/>
                </a:prstGeom>
                <a:noFill/>
              </p:spPr>
              <p:txBody>
                <a:bodyPr wrap="none" tIns="0" bIns="0" rtlCol="0">
                  <a:noAutofit/>
                </a:bodyPr>
                <a:lstStyle/>
                <a:p>
                  <a:pPr algn="ctr"/>
                  <a:r>
                    <a:rPr lang="en-US" sz="700" dirty="0"/>
                    <a:t>1.5</a:t>
                  </a:r>
                </a:p>
              </p:txBody>
            </p:sp>
            <p:sp>
              <p:nvSpPr>
                <p:cNvPr id="707" name="TextBox 706">
                  <a:extLst>
                    <a:ext uri="{FF2B5EF4-FFF2-40B4-BE49-F238E27FC236}">
                      <a16:creationId xmlns:a16="http://schemas.microsoft.com/office/drawing/2014/main" id="{33FC4AC1-CEF9-499E-B5C2-79B1A92DF622}"/>
                    </a:ext>
                  </a:extLst>
                </p:cNvPr>
                <p:cNvSpPr txBox="1"/>
                <p:nvPr/>
              </p:nvSpPr>
              <p:spPr>
                <a:xfrm>
                  <a:off x="3232679" y="5624965"/>
                  <a:ext cx="309700" cy="107722"/>
                </a:xfrm>
                <a:prstGeom prst="rect">
                  <a:avLst/>
                </a:prstGeom>
                <a:noFill/>
              </p:spPr>
              <p:txBody>
                <a:bodyPr wrap="none" tIns="0" bIns="0" rtlCol="0">
                  <a:noAutofit/>
                </a:bodyPr>
                <a:lstStyle/>
                <a:p>
                  <a:pPr algn="ctr"/>
                  <a:r>
                    <a:rPr lang="en-US" sz="700" dirty="0"/>
                    <a:t>2.0</a:t>
                  </a:r>
                </a:p>
              </p:txBody>
            </p:sp>
            <p:grpSp>
              <p:nvGrpSpPr>
                <p:cNvPr id="708" name="Group 707">
                  <a:extLst>
                    <a:ext uri="{FF2B5EF4-FFF2-40B4-BE49-F238E27FC236}">
                      <a16:creationId xmlns:a16="http://schemas.microsoft.com/office/drawing/2014/main" id="{6E092704-7FD4-4233-918D-4F400AFD0C66}"/>
                    </a:ext>
                  </a:extLst>
                </p:cNvPr>
                <p:cNvGrpSpPr/>
                <p:nvPr/>
              </p:nvGrpSpPr>
              <p:grpSpPr>
                <a:xfrm>
                  <a:off x="1550848" y="5574557"/>
                  <a:ext cx="2303998" cy="36000"/>
                  <a:chOff x="1550848" y="5574557"/>
                  <a:chExt cx="2303998" cy="36000"/>
                </a:xfrm>
              </p:grpSpPr>
              <p:grpSp>
                <p:nvGrpSpPr>
                  <p:cNvPr id="709" name="Group 708">
                    <a:extLst>
                      <a:ext uri="{FF2B5EF4-FFF2-40B4-BE49-F238E27FC236}">
                        <a16:creationId xmlns:a16="http://schemas.microsoft.com/office/drawing/2014/main" id="{B1856953-D659-4C71-A5C8-9B192CE9F9B4}"/>
                      </a:ext>
                    </a:extLst>
                  </p:cNvPr>
                  <p:cNvGrpSpPr/>
                  <p:nvPr/>
                </p:nvGrpSpPr>
                <p:grpSpPr>
                  <a:xfrm>
                    <a:off x="1997879" y="5574557"/>
                    <a:ext cx="1856967" cy="36000"/>
                    <a:chOff x="1997879" y="5574557"/>
                    <a:chExt cx="1856967" cy="36000"/>
                  </a:xfrm>
                </p:grpSpPr>
                <p:cxnSp>
                  <p:nvCxnSpPr>
                    <p:cNvPr id="711" name="Straight Connector 710">
                      <a:extLst>
                        <a:ext uri="{FF2B5EF4-FFF2-40B4-BE49-F238E27FC236}">
                          <a16:creationId xmlns:a16="http://schemas.microsoft.com/office/drawing/2014/main" id="{44593C5C-A2BB-4915-B60D-FFB2D0922440}"/>
                        </a:ext>
                      </a:extLst>
                    </p:cNvPr>
                    <p:cNvCxnSpPr/>
                    <p:nvPr/>
                  </p:nvCxnSpPr>
                  <p:spPr bwMode="auto">
                    <a:xfrm flipH="1">
                      <a:off x="1997879"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712" name="Straight Connector 711">
                      <a:extLst>
                        <a:ext uri="{FF2B5EF4-FFF2-40B4-BE49-F238E27FC236}">
                          <a16:creationId xmlns:a16="http://schemas.microsoft.com/office/drawing/2014/main" id="{8C2DE944-8EEE-458C-B480-A17B794D1EC1}"/>
                        </a:ext>
                      </a:extLst>
                    </p:cNvPr>
                    <p:cNvCxnSpPr/>
                    <p:nvPr/>
                  </p:nvCxnSpPr>
                  <p:spPr bwMode="auto">
                    <a:xfrm flipH="1">
                      <a:off x="2472338"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EB81CE2F-DD9C-4B3B-91CC-6C1CC5B8D321}"/>
                        </a:ext>
                      </a:extLst>
                    </p:cNvPr>
                    <p:cNvCxnSpPr/>
                    <p:nvPr/>
                  </p:nvCxnSpPr>
                  <p:spPr bwMode="auto">
                    <a:xfrm flipH="1">
                      <a:off x="2921140"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1DAD2FB6-8BE1-4D25-B66D-DD8771C65B6A}"/>
                        </a:ext>
                      </a:extLst>
                    </p:cNvPr>
                    <p:cNvCxnSpPr/>
                    <p:nvPr/>
                  </p:nvCxnSpPr>
                  <p:spPr bwMode="auto">
                    <a:xfrm flipH="1">
                      <a:off x="3388940"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4A289ECF-DF70-466A-8BED-43467F8277F4}"/>
                        </a:ext>
                      </a:extLst>
                    </p:cNvPr>
                    <p:cNvCxnSpPr>
                      <a:cxnSpLocks/>
                    </p:cNvCxnSpPr>
                    <p:nvPr/>
                  </p:nvCxnSpPr>
                  <p:spPr bwMode="auto">
                    <a:xfrm flipH="1">
                      <a:off x="3854846"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cxnSp>
                <p:nvCxnSpPr>
                  <p:cNvPr id="710" name="Straight Connector 709">
                    <a:extLst>
                      <a:ext uri="{FF2B5EF4-FFF2-40B4-BE49-F238E27FC236}">
                        <a16:creationId xmlns:a16="http://schemas.microsoft.com/office/drawing/2014/main" id="{F560E907-B797-45B1-8A18-48BF0956618B}"/>
                      </a:ext>
                    </a:extLst>
                  </p:cNvPr>
                  <p:cNvCxnSpPr/>
                  <p:nvPr/>
                </p:nvCxnSpPr>
                <p:spPr bwMode="auto">
                  <a:xfrm flipH="1">
                    <a:off x="1550848"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sp>
          <p:nvSpPr>
            <p:cNvPr id="378" name="TextBox 377">
              <a:extLst>
                <a:ext uri="{FF2B5EF4-FFF2-40B4-BE49-F238E27FC236}">
                  <a16:creationId xmlns:a16="http://schemas.microsoft.com/office/drawing/2014/main" id="{56170B75-3D84-448D-A768-48DC333A3A1E}"/>
                </a:ext>
              </a:extLst>
            </p:cNvPr>
            <p:cNvSpPr txBox="1"/>
            <p:nvPr/>
          </p:nvSpPr>
          <p:spPr>
            <a:xfrm>
              <a:off x="4896450" y="1670746"/>
              <a:ext cx="997388" cy="246221"/>
            </a:xfrm>
            <a:prstGeom prst="rect">
              <a:avLst/>
            </a:prstGeom>
            <a:solidFill>
              <a:schemeClr val="bg1"/>
            </a:solidFill>
          </p:spPr>
          <p:txBody>
            <a:bodyPr wrap="none" rtlCol="0">
              <a:spAutoFit/>
            </a:bodyPr>
            <a:lstStyle>
              <a:defPPr>
                <a:defRPr lang="en-US"/>
              </a:defPPr>
              <a:lvl1pPr algn="ctr">
                <a:defRPr sz="1000" b="1"/>
              </a:lvl1pPr>
            </a:lstStyle>
            <a:p>
              <a:r>
                <a:rPr lang="en-US" dirty="0"/>
                <a:t>HAS-BLED: 2</a:t>
              </a:r>
            </a:p>
          </p:txBody>
        </p:sp>
        <p:grpSp>
          <p:nvGrpSpPr>
            <p:cNvPr id="758" name="Group 757">
              <a:extLst>
                <a:ext uri="{FF2B5EF4-FFF2-40B4-BE49-F238E27FC236}">
                  <a16:creationId xmlns:a16="http://schemas.microsoft.com/office/drawing/2014/main" id="{E947EFC3-7B75-4B5B-8664-FF5E1B461F77}"/>
                </a:ext>
              </a:extLst>
            </p:cNvPr>
            <p:cNvGrpSpPr/>
            <p:nvPr/>
          </p:nvGrpSpPr>
          <p:grpSpPr>
            <a:xfrm>
              <a:off x="7126726" y="3188394"/>
              <a:ext cx="2569907" cy="295023"/>
              <a:chOff x="1438378" y="5574557"/>
              <a:chExt cx="2569907" cy="295023"/>
            </a:xfrm>
          </p:grpSpPr>
          <p:sp>
            <p:nvSpPr>
              <p:cNvPr id="759" name="TextBox 758">
                <a:extLst>
                  <a:ext uri="{FF2B5EF4-FFF2-40B4-BE49-F238E27FC236}">
                    <a16:creationId xmlns:a16="http://schemas.microsoft.com/office/drawing/2014/main" id="{71895D99-72AF-446B-8917-2D9897064694}"/>
                  </a:ext>
                </a:extLst>
              </p:cNvPr>
              <p:cNvSpPr txBox="1"/>
              <p:nvPr/>
            </p:nvSpPr>
            <p:spPr>
              <a:xfrm>
                <a:off x="2349456" y="5669525"/>
                <a:ext cx="715260" cy="200055"/>
              </a:xfrm>
              <a:prstGeom prst="rect">
                <a:avLst/>
              </a:prstGeom>
              <a:noFill/>
            </p:spPr>
            <p:txBody>
              <a:bodyPr wrap="none" rtlCol="0">
                <a:spAutoFit/>
              </a:bodyPr>
              <a:lstStyle/>
              <a:p>
                <a:pPr algn="ctr"/>
                <a:r>
                  <a:rPr lang="en-US" sz="700" b="1" dirty="0"/>
                  <a:t>Time (years)</a:t>
                </a:r>
              </a:p>
            </p:txBody>
          </p:sp>
          <p:grpSp>
            <p:nvGrpSpPr>
              <p:cNvPr id="760" name="Group 759">
                <a:extLst>
                  <a:ext uri="{FF2B5EF4-FFF2-40B4-BE49-F238E27FC236}">
                    <a16:creationId xmlns:a16="http://schemas.microsoft.com/office/drawing/2014/main" id="{6FD3192E-EB0B-4BD5-8285-A4D48B2C0152}"/>
                  </a:ext>
                </a:extLst>
              </p:cNvPr>
              <p:cNvGrpSpPr/>
              <p:nvPr/>
            </p:nvGrpSpPr>
            <p:grpSpPr>
              <a:xfrm>
                <a:off x="1438378" y="5574557"/>
                <a:ext cx="2569907" cy="158130"/>
                <a:chOff x="1438378" y="5574557"/>
                <a:chExt cx="2569907" cy="158130"/>
              </a:xfrm>
            </p:grpSpPr>
            <p:sp>
              <p:nvSpPr>
                <p:cNvPr id="761" name="TextBox 760">
                  <a:extLst>
                    <a:ext uri="{FF2B5EF4-FFF2-40B4-BE49-F238E27FC236}">
                      <a16:creationId xmlns:a16="http://schemas.microsoft.com/office/drawing/2014/main" id="{CCF55A2B-50B0-4186-8C8E-B94589FCED26}"/>
                    </a:ext>
                  </a:extLst>
                </p:cNvPr>
                <p:cNvSpPr txBox="1"/>
                <p:nvPr/>
              </p:nvSpPr>
              <p:spPr>
                <a:xfrm>
                  <a:off x="3698585" y="5624965"/>
                  <a:ext cx="309700" cy="107722"/>
                </a:xfrm>
                <a:prstGeom prst="rect">
                  <a:avLst/>
                </a:prstGeom>
                <a:noFill/>
              </p:spPr>
              <p:txBody>
                <a:bodyPr wrap="none" tIns="0" bIns="0" rtlCol="0">
                  <a:noAutofit/>
                </a:bodyPr>
                <a:lstStyle/>
                <a:p>
                  <a:pPr algn="ctr"/>
                  <a:r>
                    <a:rPr lang="en-US" sz="700" dirty="0"/>
                    <a:t>2.5</a:t>
                  </a:r>
                </a:p>
              </p:txBody>
            </p:sp>
            <p:sp>
              <p:nvSpPr>
                <p:cNvPr id="762" name="TextBox 761">
                  <a:extLst>
                    <a:ext uri="{FF2B5EF4-FFF2-40B4-BE49-F238E27FC236}">
                      <a16:creationId xmlns:a16="http://schemas.microsoft.com/office/drawing/2014/main" id="{EE90BC4A-1A1F-4854-84E6-72BBC649BBCB}"/>
                    </a:ext>
                  </a:extLst>
                </p:cNvPr>
                <p:cNvSpPr txBox="1"/>
                <p:nvPr/>
              </p:nvSpPr>
              <p:spPr>
                <a:xfrm>
                  <a:off x="1438378" y="5624965"/>
                  <a:ext cx="234360" cy="107722"/>
                </a:xfrm>
                <a:prstGeom prst="rect">
                  <a:avLst/>
                </a:prstGeom>
                <a:noFill/>
              </p:spPr>
              <p:txBody>
                <a:bodyPr wrap="none" tIns="0" bIns="0" rtlCol="0">
                  <a:noAutofit/>
                </a:bodyPr>
                <a:lstStyle/>
                <a:p>
                  <a:pPr algn="ctr"/>
                  <a:r>
                    <a:rPr lang="en-US" sz="700" dirty="0"/>
                    <a:t>0</a:t>
                  </a:r>
                </a:p>
              </p:txBody>
            </p:sp>
            <p:cxnSp>
              <p:nvCxnSpPr>
                <p:cNvPr id="763" name="Straight Connector 762">
                  <a:extLst>
                    <a:ext uri="{FF2B5EF4-FFF2-40B4-BE49-F238E27FC236}">
                      <a16:creationId xmlns:a16="http://schemas.microsoft.com/office/drawing/2014/main" id="{2D619DB4-B424-4452-A80B-FC1CEC1A9903}"/>
                    </a:ext>
                  </a:extLst>
                </p:cNvPr>
                <p:cNvCxnSpPr>
                  <a:cxnSpLocks/>
                </p:cNvCxnSpPr>
                <p:nvPr/>
              </p:nvCxnSpPr>
              <p:spPr bwMode="auto">
                <a:xfrm flipH="1">
                  <a:off x="1491960" y="5578650"/>
                  <a:ext cx="2478774" cy="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764" name="TextBox 763">
                  <a:extLst>
                    <a:ext uri="{FF2B5EF4-FFF2-40B4-BE49-F238E27FC236}">
                      <a16:creationId xmlns:a16="http://schemas.microsoft.com/office/drawing/2014/main" id="{42F630D5-8DA1-4804-B9C4-BBE712E4FDA6}"/>
                    </a:ext>
                  </a:extLst>
                </p:cNvPr>
                <p:cNvSpPr txBox="1"/>
                <p:nvPr/>
              </p:nvSpPr>
              <p:spPr>
                <a:xfrm>
                  <a:off x="1841619" y="5624965"/>
                  <a:ext cx="309700" cy="107722"/>
                </a:xfrm>
                <a:prstGeom prst="rect">
                  <a:avLst/>
                </a:prstGeom>
                <a:noFill/>
              </p:spPr>
              <p:txBody>
                <a:bodyPr wrap="none" tIns="0" bIns="0" rtlCol="0">
                  <a:noAutofit/>
                </a:bodyPr>
                <a:lstStyle/>
                <a:p>
                  <a:pPr algn="ctr"/>
                  <a:r>
                    <a:rPr lang="en-US" sz="700" dirty="0"/>
                    <a:t>0.5</a:t>
                  </a:r>
                </a:p>
              </p:txBody>
            </p:sp>
            <p:sp>
              <p:nvSpPr>
                <p:cNvPr id="765" name="TextBox 764">
                  <a:extLst>
                    <a:ext uri="{FF2B5EF4-FFF2-40B4-BE49-F238E27FC236}">
                      <a16:creationId xmlns:a16="http://schemas.microsoft.com/office/drawing/2014/main" id="{DE22F1B3-AD0B-4E07-842F-B39F275F5048}"/>
                    </a:ext>
                  </a:extLst>
                </p:cNvPr>
                <p:cNvSpPr txBox="1"/>
                <p:nvPr/>
              </p:nvSpPr>
              <p:spPr>
                <a:xfrm>
                  <a:off x="2316078" y="5624965"/>
                  <a:ext cx="309700" cy="107722"/>
                </a:xfrm>
                <a:prstGeom prst="rect">
                  <a:avLst/>
                </a:prstGeom>
                <a:noFill/>
              </p:spPr>
              <p:txBody>
                <a:bodyPr wrap="none" tIns="0" bIns="0" rtlCol="0">
                  <a:noAutofit/>
                </a:bodyPr>
                <a:lstStyle/>
                <a:p>
                  <a:pPr algn="ctr"/>
                  <a:r>
                    <a:rPr lang="en-US" sz="700" dirty="0"/>
                    <a:t>1.0</a:t>
                  </a:r>
                </a:p>
              </p:txBody>
            </p:sp>
            <p:sp>
              <p:nvSpPr>
                <p:cNvPr id="766" name="TextBox 765">
                  <a:extLst>
                    <a:ext uri="{FF2B5EF4-FFF2-40B4-BE49-F238E27FC236}">
                      <a16:creationId xmlns:a16="http://schemas.microsoft.com/office/drawing/2014/main" id="{C84A3FC6-8D8A-47DA-800D-B4D57DA77B46}"/>
                    </a:ext>
                  </a:extLst>
                </p:cNvPr>
                <p:cNvSpPr txBox="1"/>
                <p:nvPr/>
              </p:nvSpPr>
              <p:spPr>
                <a:xfrm>
                  <a:off x="2764880" y="5624965"/>
                  <a:ext cx="309700" cy="107722"/>
                </a:xfrm>
                <a:prstGeom prst="rect">
                  <a:avLst/>
                </a:prstGeom>
                <a:noFill/>
              </p:spPr>
              <p:txBody>
                <a:bodyPr wrap="none" tIns="0" bIns="0" rtlCol="0">
                  <a:noAutofit/>
                </a:bodyPr>
                <a:lstStyle/>
                <a:p>
                  <a:pPr algn="ctr"/>
                  <a:r>
                    <a:rPr lang="en-US" sz="700" dirty="0"/>
                    <a:t>1.5</a:t>
                  </a:r>
                </a:p>
              </p:txBody>
            </p:sp>
            <p:sp>
              <p:nvSpPr>
                <p:cNvPr id="767" name="TextBox 766">
                  <a:extLst>
                    <a:ext uri="{FF2B5EF4-FFF2-40B4-BE49-F238E27FC236}">
                      <a16:creationId xmlns:a16="http://schemas.microsoft.com/office/drawing/2014/main" id="{6BC4F783-61FE-436A-B8B0-412BE95C0823}"/>
                    </a:ext>
                  </a:extLst>
                </p:cNvPr>
                <p:cNvSpPr txBox="1"/>
                <p:nvPr/>
              </p:nvSpPr>
              <p:spPr>
                <a:xfrm>
                  <a:off x="3232679" y="5624965"/>
                  <a:ext cx="309700" cy="107722"/>
                </a:xfrm>
                <a:prstGeom prst="rect">
                  <a:avLst/>
                </a:prstGeom>
                <a:noFill/>
              </p:spPr>
              <p:txBody>
                <a:bodyPr wrap="none" tIns="0" bIns="0" rtlCol="0">
                  <a:noAutofit/>
                </a:bodyPr>
                <a:lstStyle/>
                <a:p>
                  <a:pPr algn="ctr"/>
                  <a:r>
                    <a:rPr lang="en-US" sz="700" dirty="0"/>
                    <a:t>2.0</a:t>
                  </a:r>
                </a:p>
              </p:txBody>
            </p:sp>
            <p:grpSp>
              <p:nvGrpSpPr>
                <p:cNvPr id="768" name="Group 767">
                  <a:extLst>
                    <a:ext uri="{FF2B5EF4-FFF2-40B4-BE49-F238E27FC236}">
                      <a16:creationId xmlns:a16="http://schemas.microsoft.com/office/drawing/2014/main" id="{4B6F8419-9D4F-4BD8-A519-32F83FFC98D6}"/>
                    </a:ext>
                  </a:extLst>
                </p:cNvPr>
                <p:cNvGrpSpPr/>
                <p:nvPr/>
              </p:nvGrpSpPr>
              <p:grpSpPr>
                <a:xfrm>
                  <a:off x="1550848" y="5574557"/>
                  <a:ext cx="2303998" cy="36000"/>
                  <a:chOff x="1550848" y="5574557"/>
                  <a:chExt cx="2303998" cy="36000"/>
                </a:xfrm>
              </p:grpSpPr>
              <p:grpSp>
                <p:nvGrpSpPr>
                  <p:cNvPr id="769" name="Group 768">
                    <a:extLst>
                      <a:ext uri="{FF2B5EF4-FFF2-40B4-BE49-F238E27FC236}">
                        <a16:creationId xmlns:a16="http://schemas.microsoft.com/office/drawing/2014/main" id="{114B219A-306F-4DF6-B45E-B56B8D1BFAA3}"/>
                      </a:ext>
                    </a:extLst>
                  </p:cNvPr>
                  <p:cNvGrpSpPr/>
                  <p:nvPr/>
                </p:nvGrpSpPr>
                <p:grpSpPr>
                  <a:xfrm>
                    <a:off x="1997879" y="5574557"/>
                    <a:ext cx="1856967" cy="36000"/>
                    <a:chOff x="1997879" y="5574557"/>
                    <a:chExt cx="1856967" cy="36000"/>
                  </a:xfrm>
                </p:grpSpPr>
                <p:cxnSp>
                  <p:nvCxnSpPr>
                    <p:cNvPr id="771" name="Straight Connector 770">
                      <a:extLst>
                        <a:ext uri="{FF2B5EF4-FFF2-40B4-BE49-F238E27FC236}">
                          <a16:creationId xmlns:a16="http://schemas.microsoft.com/office/drawing/2014/main" id="{DE158892-6DD3-4526-A38E-6A9A00EE0138}"/>
                        </a:ext>
                      </a:extLst>
                    </p:cNvPr>
                    <p:cNvCxnSpPr/>
                    <p:nvPr/>
                  </p:nvCxnSpPr>
                  <p:spPr bwMode="auto">
                    <a:xfrm flipH="1">
                      <a:off x="1997879"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772" name="Straight Connector 771">
                      <a:extLst>
                        <a:ext uri="{FF2B5EF4-FFF2-40B4-BE49-F238E27FC236}">
                          <a16:creationId xmlns:a16="http://schemas.microsoft.com/office/drawing/2014/main" id="{CEEF31F7-17F7-4008-A2DA-EBB5E3DCFCC5}"/>
                        </a:ext>
                      </a:extLst>
                    </p:cNvPr>
                    <p:cNvCxnSpPr/>
                    <p:nvPr/>
                  </p:nvCxnSpPr>
                  <p:spPr bwMode="auto">
                    <a:xfrm flipH="1">
                      <a:off x="2472338"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773" name="Straight Connector 772">
                      <a:extLst>
                        <a:ext uri="{FF2B5EF4-FFF2-40B4-BE49-F238E27FC236}">
                          <a16:creationId xmlns:a16="http://schemas.microsoft.com/office/drawing/2014/main" id="{21BF98EF-AC71-49A4-B73B-C76FCEE3B8F5}"/>
                        </a:ext>
                      </a:extLst>
                    </p:cNvPr>
                    <p:cNvCxnSpPr/>
                    <p:nvPr/>
                  </p:nvCxnSpPr>
                  <p:spPr bwMode="auto">
                    <a:xfrm flipH="1">
                      <a:off x="2921140"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774" name="Straight Connector 773">
                      <a:extLst>
                        <a:ext uri="{FF2B5EF4-FFF2-40B4-BE49-F238E27FC236}">
                          <a16:creationId xmlns:a16="http://schemas.microsoft.com/office/drawing/2014/main" id="{FF85962B-AD35-4BA2-94B9-8F4B002C5C96}"/>
                        </a:ext>
                      </a:extLst>
                    </p:cNvPr>
                    <p:cNvCxnSpPr/>
                    <p:nvPr/>
                  </p:nvCxnSpPr>
                  <p:spPr bwMode="auto">
                    <a:xfrm flipH="1">
                      <a:off x="3388940"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775" name="Straight Connector 774">
                      <a:extLst>
                        <a:ext uri="{FF2B5EF4-FFF2-40B4-BE49-F238E27FC236}">
                          <a16:creationId xmlns:a16="http://schemas.microsoft.com/office/drawing/2014/main" id="{889C0D41-4446-46CE-8B4C-4501EA22B7E9}"/>
                        </a:ext>
                      </a:extLst>
                    </p:cNvPr>
                    <p:cNvCxnSpPr>
                      <a:cxnSpLocks/>
                    </p:cNvCxnSpPr>
                    <p:nvPr/>
                  </p:nvCxnSpPr>
                  <p:spPr bwMode="auto">
                    <a:xfrm flipH="1">
                      <a:off x="3854846"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cxnSp>
                <p:nvCxnSpPr>
                  <p:cNvPr id="770" name="Straight Connector 769">
                    <a:extLst>
                      <a:ext uri="{FF2B5EF4-FFF2-40B4-BE49-F238E27FC236}">
                        <a16:creationId xmlns:a16="http://schemas.microsoft.com/office/drawing/2014/main" id="{A9132032-4486-4AAF-8CE1-010059384FB9}"/>
                      </a:ext>
                    </a:extLst>
                  </p:cNvPr>
                  <p:cNvCxnSpPr/>
                  <p:nvPr/>
                </p:nvCxnSpPr>
                <p:spPr bwMode="auto">
                  <a:xfrm flipH="1">
                    <a:off x="1550848" y="5574557"/>
                    <a:ext cx="0" cy="36000"/>
                  </a:xfrm>
                  <a:prstGeom prst="line">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grpSp>
          </p:grpSp>
        </p:grpSp>
        <p:sp>
          <p:nvSpPr>
            <p:cNvPr id="433" name="TextBox 432">
              <a:extLst>
                <a:ext uri="{FF2B5EF4-FFF2-40B4-BE49-F238E27FC236}">
                  <a16:creationId xmlns:a16="http://schemas.microsoft.com/office/drawing/2014/main" id="{29CD2CBD-29F1-4E25-91E0-3C412FE0DE77}"/>
                </a:ext>
              </a:extLst>
            </p:cNvPr>
            <p:cNvSpPr txBox="1"/>
            <p:nvPr/>
          </p:nvSpPr>
          <p:spPr>
            <a:xfrm>
              <a:off x="7937754" y="1670746"/>
              <a:ext cx="1067921" cy="246221"/>
            </a:xfrm>
            <a:prstGeom prst="rect">
              <a:avLst/>
            </a:prstGeom>
            <a:solidFill>
              <a:schemeClr val="bg1"/>
            </a:solidFill>
          </p:spPr>
          <p:txBody>
            <a:bodyPr wrap="none" rtlCol="0">
              <a:spAutoFit/>
            </a:bodyPr>
            <a:lstStyle>
              <a:defPPr>
                <a:defRPr lang="en-US"/>
              </a:defPPr>
              <a:lvl1pPr algn="ctr">
                <a:defRPr sz="1000" b="1"/>
              </a:lvl1pPr>
            </a:lstStyle>
            <a:p>
              <a:r>
                <a:rPr lang="en-US" dirty="0"/>
                <a:t>HAS-BLED: ≥3</a:t>
              </a:r>
            </a:p>
          </p:txBody>
        </p:sp>
      </p:grpSp>
    </p:spTree>
    <p:extLst>
      <p:ext uri="{BB962C8B-B14F-4D97-AF65-F5344CB8AC3E}">
        <p14:creationId xmlns:p14="http://schemas.microsoft.com/office/powerpoint/2010/main" val="149197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250"/>
                                        <p:tgtEl>
                                          <p:spTgt spid="30"/>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1250"/>
                                        <p:tgtEl>
                                          <p:spTgt spid="28"/>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0" y="0"/>
            <a:ext cx="6783977" cy="2299063"/>
          </a:xfrm>
          <a:prstGeom prst="rect">
            <a:avLst/>
          </a:prstGeom>
        </p:spPr>
      </p:pic>
      <p:pic>
        <p:nvPicPr>
          <p:cNvPr id="3" name="Imagen 2"/>
          <p:cNvPicPr>
            <a:picLocks noChangeAspect="1"/>
          </p:cNvPicPr>
          <p:nvPr/>
        </p:nvPicPr>
        <p:blipFill>
          <a:blip r:embed="rId4"/>
          <a:stretch>
            <a:fillRect/>
          </a:stretch>
        </p:blipFill>
        <p:spPr>
          <a:xfrm>
            <a:off x="637802" y="2585899"/>
            <a:ext cx="5765243" cy="4035104"/>
          </a:xfrm>
          <a:prstGeom prst="rect">
            <a:avLst/>
          </a:prstGeom>
        </p:spPr>
      </p:pic>
      <p:pic>
        <p:nvPicPr>
          <p:cNvPr id="5" name="Imagen 4"/>
          <p:cNvPicPr>
            <a:picLocks noChangeAspect="1"/>
          </p:cNvPicPr>
          <p:nvPr/>
        </p:nvPicPr>
        <p:blipFill>
          <a:blip r:embed="rId5"/>
          <a:stretch>
            <a:fillRect/>
          </a:stretch>
        </p:blipFill>
        <p:spPr>
          <a:xfrm>
            <a:off x="7627168" y="5875186"/>
            <a:ext cx="3615300" cy="232000"/>
          </a:xfrm>
          <a:prstGeom prst="rect">
            <a:avLst/>
          </a:prstGeom>
        </p:spPr>
      </p:pic>
    </p:spTree>
    <p:extLst>
      <p:ext uri="{BB962C8B-B14F-4D97-AF65-F5344CB8AC3E}">
        <p14:creationId xmlns:p14="http://schemas.microsoft.com/office/powerpoint/2010/main" val="3782502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977" y="365125"/>
            <a:ext cx="11546958" cy="1325563"/>
          </a:xfrm>
        </p:spPr>
        <p:txBody>
          <a:bodyPr>
            <a:normAutofit/>
          </a:bodyPr>
          <a:lstStyle/>
          <a:p>
            <a:r>
              <a:rPr lang="es-ES" sz="3200" dirty="0"/>
              <a:t>Qué aportan los marcadores </a:t>
            </a:r>
            <a:r>
              <a:rPr lang="es-ES" sz="3200" dirty="0" err="1"/>
              <a:t>bioquimícos</a:t>
            </a:r>
            <a:r>
              <a:rPr lang="es-ES" sz="3200" dirty="0"/>
              <a:t> en el manejo de la enfermedad cardiovascular? </a:t>
            </a:r>
            <a:r>
              <a:rPr lang="es-ES_tradnl" sz="3200" b="1" dirty="0" smtClean="0"/>
              <a:t>Conclusión</a:t>
            </a:r>
            <a:endParaRPr lang="es-ES" sz="3200" b="1" dirty="0"/>
          </a:p>
        </p:txBody>
      </p:sp>
      <p:sp>
        <p:nvSpPr>
          <p:cNvPr id="3" name="Rectángulo 2"/>
          <p:cNvSpPr/>
          <p:nvPr/>
        </p:nvSpPr>
        <p:spPr>
          <a:xfrm>
            <a:off x="549965" y="2040835"/>
            <a:ext cx="11092070" cy="4545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Estratificación del riesgo de los pacientes</a:t>
            </a:r>
          </a:p>
          <a:p>
            <a:pPr marL="285750" indent="-285750">
              <a:buFont typeface="Arial" panose="020B0604020202020204" pitchFamily="34" charset="0"/>
              <a:buChar char="•"/>
            </a:pPr>
            <a:r>
              <a:rPr lang="es-ES_tradnl" sz="2800" dirty="0" smtClean="0">
                <a:solidFill>
                  <a:schemeClr val="tx1"/>
                </a:solidFill>
              </a:rPr>
              <a:t>Ayuda al diagnóstico</a:t>
            </a:r>
          </a:p>
          <a:p>
            <a:pPr marL="285750" indent="-285750">
              <a:buFont typeface="Arial" panose="020B0604020202020204" pitchFamily="34" charset="0"/>
              <a:buChar char="•"/>
            </a:pPr>
            <a:r>
              <a:rPr lang="es-ES_tradnl" sz="2800" dirty="0" smtClean="0">
                <a:solidFill>
                  <a:schemeClr val="tx1"/>
                </a:solidFill>
              </a:rPr>
              <a:t>Añaden valor pronostico al ofrecido por los factores de riesgo establecidos</a:t>
            </a:r>
            <a:endParaRPr lang="en-GB" sz="2800" dirty="0" smtClean="0">
              <a:solidFill>
                <a:schemeClr val="tx1"/>
              </a:solidFill>
            </a:endParaRPr>
          </a:p>
          <a:p>
            <a:pPr marL="285750" indent="-285750">
              <a:buFont typeface="Arial" panose="020B0604020202020204" pitchFamily="34" charset="0"/>
              <a:buChar char="•"/>
            </a:pPr>
            <a:r>
              <a:rPr lang="en-GB" sz="2800" dirty="0" err="1" smtClean="0">
                <a:solidFill>
                  <a:schemeClr val="tx1"/>
                </a:solidFill>
              </a:rPr>
              <a:t>Mejora</a:t>
            </a:r>
            <a:r>
              <a:rPr lang="en-GB" sz="2800" dirty="0" smtClean="0">
                <a:solidFill>
                  <a:schemeClr val="tx1"/>
                </a:solidFill>
              </a:rPr>
              <a:t> la </a:t>
            </a:r>
            <a:r>
              <a:rPr lang="en-GB" sz="2800" dirty="0" err="1" smtClean="0">
                <a:solidFill>
                  <a:schemeClr val="tx1"/>
                </a:solidFill>
              </a:rPr>
              <a:t>prediccion</a:t>
            </a:r>
            <a:r>
              <a:rPr lang="en-GB" sz="2800" dirty="0" smtClean="0">
                <a:solidFill>
                  <a:schemeClr val="tx1"/>
                </a:solidFill>
              </a:rPr>
              <a:t> de </a:t>
            </a:r>
            <a:r>
              <a:rPr lang="en-GB" sz="2800" dirty="0" err="1" smtClean="0">
                <a:solidFill>
                  <a:schemeClr val="tx1"/>
                </a:solidFill>
              </a:rPr>
              <a:t>eventos</a:t>
            </a:r>
            <a:r>
              <a:rPr lang="en-GB" sz="2800" dirty="0" smtClean="0">
                <a:solidFill>
                  <a:schemeClr val="tx1"/>
                </a:solidFill>
              </a:rPr>
              <a:t>, junto a las variables </a:t>
            </a:r>
            <a:r>
              <a:rPr lang="en-GB" sz="2800" dirty="0" err="1" smtClean="0">
                <a:solidFill>
                  <a:schemeClr val="tx1"/>
                </a:solidFill>
              </a:rPr>
              <a:t>clinicas</a:t>
            </a:r>
            <a:r>
              <a:rPr lang="en-GB" sz="2800" dirty="0" smtClean="0">
                <a:solidFill>
                  <a:schemeClr val="tx1"/>
                </a:solidFill>
              </a:rPr>
              <a:t> </a:t>
            </a:r>
          </a:p>
          <a:p>
            <a:pPr marL="285750" indent="-285750">
              <a:buFont typeface="Arial" panose="020B0604020202020204" pitchFamily="34" charset="0"/>
              <a:buChar char="•"/>
            </a:pPr>
            <a:r>
              <a:rPr lang="en-GB" sz="2800" dirty="0" err="1" smtClean="0">
                <a:solidFill>
                  <a:schemeClr val="tx1"/>
                </a:solidFill>
              </a:rPr>
              <a:t>Intensificar</a:t>
            </a:r>
            <a:r>
              <a:rPr lang="en-GB" sz="2800" dirty="0" smtClean="0">
                <a:solidFill>
                  <a:schemeClr val="tx1"/>
                </a:solidFill>
              </a:rPr>
              <a:t> el </a:t>
            </a:r>
            <a:r>
              <a:rPr lang="en-GB" sz="2800" dirty="0" err="1" smtClean="0">
                <a:solidFill>
                  <a:schemeClr val="tx1"/>
                </a:solidFill>
              </a:rPr>
              <a:t>tratamiento</a:t>
            </a:r>
            <a:r>
              <a:rPr lang="en-GB" sz="2800" dirty="0" smtClean="0">
                <a:solidFill>
                  <a:schemeClr val="tx1"/>
                </a:solidFill>
              </a:rPr>
              <a:t> </a:t>
            </a:r>
            <a:r>
              <a:rPr lang="en-GB" sz="2800" dirty="0" err="1" smtClean="0">
                <a:solidFill>
                  <a:schemeClr val="tx1"/>
                </a:solidFill>
              </a:rPr>
              <a:t>farmacologico</a:t>
            </a:r>
            <a:endParaRPr lang="en-GB" sz="2800" dirty="0" smtClean="0">
              <a:solidFill>
                <a:schemeClr val="tx1"/>
              </a:solidFill>
            </a:endParaRPr>
          </a:p>
          <a:p>
            <a:pPr marL="285750" indent="-285750">
              <a:buFont typeface="Arial" panose="020B0604020202020204" pitchFamily="34" charset="0"/>
              <a:buChar char="•"/>
            </a:pPr>
            <a:r>
              <a:rPr lang="en-GB" sz="2800" dirty="0" err="1" smtClean="0">
                <a:solidFill>
                  <a:schemeClr val="tx1"/>
                </a:solidFill>
              </a:rPr>
              <a:t>Seleccionar</a:t>
            </a:r>
            <a:r>
              <a:rPr lang="en-GB" sz="2800" dirty="0" smtClean="0">
                <a:solidFill>
                  <a:schemeClr val="tx1"/>
                </a:solidFill>
              </a:rPr>
              <a:t> un </a:t>
            </a:r>
            <a:r>
              <a:rPr lang="en-GB" sz="2800" dirty="0" err="1" smtClean="0">
                <a:solidFill>
                  <a:schemeClr val="tx1"/>
                </a:solidFill>
              </a:rPr>
              <a:t>mejor</a:t>
            </a:r>
            <a:r>
              <a:rPr lang="en-GB" sz="2800" dirty="0" smtClean="0">
                <a:solidFill>
                  <a:schemeClr val="tx1"/>
                </a:solidFill>
              </a:rPr>
              <a:t> </a:t>
            </a:r>
            <a:r>
              <a:rPr lang="en-GB" sz="2800" dirty="0" err="1" smtClean="0">
                <a:solidFill>
                  <a:schemeClr val="tx1"/>
                </a:solidFill>
              </a:rPr>
              <a:t>tratamiento</a:t>
            </a:r>
            <a:r>
              <a:rPr lang="en-GB" sz="2800" dirty="0" smtClean="0">
                <a:solidFill>
                  <a:schemeClr val="tx1"/>
                </a:solidFill>
              </a:rPr>
              <a:t> para el </a:t>
            </a:r>
            <a:r>
              <a:rPr lang="en-GB" sz="2800" dirty="0" err="1" smtClean="0">
                <a:solidFill>
                  <a:schemeClr val="tx1"/>
                </a:solidFill>
              </a:rPr>
              <a:t>paciente</a:t>
            </a:r>
            <a:endParaRPr lang="en-GB" sz="2800" dirty="0" smtClean="0">
              <a:solidFill>
                <a:schemeClr val="tx1"/>
              </a:solidFill>
            </a:endParaRPr>
          </a:p>
          <a:p>
            <a:pPr marL="285750" indent="-285750">
              <a:buFont typeface="Arial" panose="020B0604020202020204" pitchFamily="34" charset="0"/>
              <a:buChar char="•"/>
            </a:pPr>
            <a:r>
              <a:rPr lang="en-GB" sz="2800" dirty="0" err="1" smtClean="0">
                <a:solidFill>
                  <a:schemeClr val="tx1"/>
                </a:solidFill>
              </a:rPr>
              <a:t>Derivar</a:t>
            </a:r>
            <a:r>
              <a:rPr lang="en-GB" sz="2800" dirty="0" smtClean="0">
                <a:solidFill>
                  <a:schemeClr val="tx1"/>
                </a:solidFill>
              </a:rPr>
              <a:t> al </a:t>
            </a:r>
            <a:r>
              <a:rPr lang="en-GB" sz="2800" dirty="0" err="1" smtClean="0">
                <a:solidFill>
                  <a:schemeClr val="tx1"/>
                </a:solidFill>
              </a:rPr>
              <a:t>paciente</a:t>
            </a:r>
            <a:r>
              <a:rPr lang="en-GB" sz="2800" dirty="0" smtClean="0">
                <a:solidFill>
                  <a:schemeClr val="tx1"/>
                </a:solidFill>
              </a:rPr>
              <a:t> a </a:t>
            </a:r>
            <a:r>
              <a:rPr lang="en-GB" sz="2800" dirty="0" err="1" smtClean="0">
                <a:solidFill>
                  <a:schemeClr val="tx1"/>
                </a:solidFill>
              </a:rPr>
              <a:t>diferentes</a:t>
            </a:r>
            <a:r>
              <a:rPr lang="en-GB" sz="2800" dirty="0" smtClean="0">
                <a:solidFill>
                  <a:schemeClr val="tx1"/>
                </a:solidFill>
              </a:rPr>
              <a:t> </a:t>
            </a:r>
            <a:r>
              <a:rPr lang="en-GB" sz="2800" dirty="0" err="1" smtClean="0">
                <a:solidFill>
                  <a:schemeClr val="tx1"/>
                </a:solidFill>
              </a:rPr>
              <a:t>niveles</a:t>
            </a:r>
            <a:r>
              <a:rPr lang="en-GB" sz="2800" dirty="0" smtClean="0">
                <a:solidFill>
                  <a:schemeClr val="tx1"/>
                </a:solidFill>
              </a:rPr>
              <a:t> </a:t>
            </a:r>
            <a:r>
              <a:rPr lang="en-GB" sz="2800" dirty="0" err="1" smtClean="0">
                <a:solidFill>
                  <a:schemeClr val="tx1"/>
                </a:solidFill>
              </a:rPr>
              <a:t>asistenciales</a:t>
            </a:r>
            <a:endParaRPr lang="en-GB" sz="2800" dirty="0" smtClean="0">
              <a:solidFill>
                <a:schemeClr val="tx1"/>
              </a:solidFill>
            </a:endParaRPr>
          </a:p>
          <a:p>
            <a:pPr marL="285750" indent="-285750">
              <a:buFont typeface="Arial" panose="020B0604020202020204" pitchFamily="34" charset="0"/>
              <a:buChar char="•"/>
            </a:pPr>
            <a:endParaRPr lang="en-GB" sz="2800" dirty="0" smtClean="0">
              <a:solidFill>
                <a:schemeClr val="bg1">
                  <a:lumMod val="50000"/>
                </a:schemeClr>
              </a:solidFill>
            </a:endParaRPr>
          </a:p>
          <a:p>
            <a:pPr algn="ctr"/>
            <a:endParaRPr lang="en-GB" dirty="0">
              <a:solidFill>
                <a:schemeClr val="bg1">
                  <a:lumMod val="50000"/>
                </a:schemeClr>
              </a:solidFill>
            </a:endParaRPr>
          </a:p>
          <a:p>
            <a:pPr algn="ctr"/>
            <a:endParaRPr lang="es-ES_tradnl" dirty="0" smtClean="0"/>
          </a:p>
          <a:p>
            <a:pPr algn="ctr"/>
            <a:endParaRPr lang="es-ES_tradnl" dirty="0" smtClean="0"/>
          </a:p>
          <a:p>
            <a:pPr algn="ctr"/>
            <a:endParaRPr lang="es-ES_tradnl" dirty="0" smtClean="0"/>
          </a:p>
          <a:p>
            <a:pPr algn="ctr"/>
            <a:endParaRPr lang="es-ES" dirty="0"/>
          </a:p>
        </p:txBody>
      </p:sp>
    </p:spTree>
    <p:extLst>
      <p:ext uri="{BB962C8B-B14F-4D97-AF65-F5344CB8AC3E}">
        <p14:creationId xmlns:p14="http://schemas.microsoft.com/office/powerpoint/2010/main" val="2685758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pEndCoverShape"/>
          <p:cNvSpPr txBox="1">
            <a:spLocks noChangeArrowheads="1"/>
          </p:cNvSpPr>
          <p:nvPr/>
        </p:nvSpPr>
        <p:spPr bwMode="white">
          <a:xfrm>
            <a:off x="-3175" y="6843713"/>
            <a:ext cx="57150" cy="4603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a:spcBef>
                <a:spcPct val="75000"/>
              </a:spcBef>
              <a:buSzPct val="100000"/>
              <a:buFont typeface="Arial" panose="020B0604020202020204" pitchFamily="34" charset="0"/>
              <a:buChar char="•"/>
              <a:defRPr sz="2000">
                <a:solidFill>
                  <a:schemeClr val="tx1"/>
                </a:solidFill>
                <a:latin typeface="Imago" panose="02000500060000020004" pitchFamily="2" charset="0"/>
              </a:defRPr>
            </a:lvl1pPr>
            <a:lvl2pPr marL="742950" indent="-285750">
              <a:spcBef>
                <a:spcPct val="30000"/>
              </a:spcBef>
              <a:buChar char="–"/>
              <a:defRPr sz="2000">
                <a:solidFill>
                  <a:schemeClr val="tx1"/>
                </a:solidFill>
                <a:latin typeface="Imago" panose="02000500060000020004" pitchFamily="2" charset="0"/>
              </a:defRPr>
            </a:lvl2pPr>
            <a:lvl3pPr marL="1143000" indent="-228600">
              <a:spcBef>
                <a:spcPct val="20000"/>
              </a:spcBef>
              <a:buChar char="•"/>
              <a:defRPr sz="2000">
                <a:solidFill>
                  <a:schemeClr val="tx1"/>
                </a:solidFill>
                <a:latin typeface="Imago" panose="02000500060000020004" pitchFamily="2" charset="0"/>
              </a:defRPr>
            </a:lvl3pPr>
            <a:lvl4pPr marL="1600200" indent="-228600">
              <a:spcBef>
                <a:spcPct val="20000"/>
              </a:spcBef>
              <a:buChar char="–"/>
              <a:defRPr sz="2000">
                <a:solidFill>
                  <a:schemeClr val="tx1"/>
                </a:solidFill>
                <a:latin typeface="Imago" panose="02000500060000020004" pitchFamily="2" charset="0"/>
              </a:defRPr>
            </a:lvl4pPr>
            <a:lvl5pPr marL="2057400" indent="-228600">
              <a:spcBef>
                <a:spcPct val="20000"/>
              </a:spcBef>
              <a:buChar char="»"/>
              <a:defRPr sz="2000">
                <a:solidFill>
                  <a:schemeClr val="tx1"/>
                </a:solidFill>
                <a:latin typeface="Imago" panose="02000500060000020004" pitchFamily="2" charset="0"/>
              </a:defRPr>
            </a:lvl5pPr>
            <a:lvl6pPr marL="2514600" indent="-228600" eaLnBrk="0" fontAlgn="base" hangingPunct="0">
              <a:spcBef>
                <a:spcPct val="20000"/>
              </a:spcBef>
              <a:spcAft>
                <a:spcPct val="0"/>
              </a:spcAft>
              <a:buChar char="»"/>
              <a:defRPr sz="2000">
                <a:solidFill>
                  <a:schemeClr val="tx1"/>
                </a:solidFill>
                <a:latin typeface="Imago" panose="02000500060000020004" pitchFamily="2" charset="0"/>
              </a:defRPr>
            </a:lvl6pPr>
            <a:lvl7pPr marL="2971800" indent="-228600" eaLnBrk="0" fontAlgn="base" hangingPunct="0">
              <a:spcBef>
                <a:spcPct val="20000"/>
              </a:spcBef>
              <a:spcAft>
                <a:spcPct val="0"/>
              </a:spcAft>
              <a:buChar char="»"/>
              <a:defRPr sz="2000">
                <a:solidFill>
                  <a:schemeClr val="tx1"/>
                </a:solidFill>
                <a:latin typeface="Imago" panose="02000500060000020004" pitchFamily="2" charset="0"/>
              </a:defRPr>
            </a:lvl7pPr>
            <a:lvl8pPr marL="3429000" indent="-228600" eaLnBrk="0" fontAlgn="base" hangingPunct="0">
              <a:spcBef>
                <a:spcPct val="20000"/>
              </a:spcBef>
              <a:spcAft>
                <a:spcPct val="0"/>
              </a:spcAft>
              <a:buChar char="»"/>
              <a:defRPr sz="2000">
                <a:solidFill>
                  <a:schemeClr val="tx1"/>
                </a:solidFill>
                <a:latin typeface="Imago" panose="02000500060000020004" pitchFamily="2" charset="0"/>
              </a:defRPr>
            </a:lvl8pPr>
            <a:lvl9pPr marL="3886200" indent="-228600" eaLnBrk="0" fontAlgn="base" hangingPunct="0">
              <a:spcBef>
                <a:spcPct val="20000"/>
              </a:spcBef>
              <a:spcAft>
                <a:spcPct val="0"/>
              </a:spcAft>
              <a:buChar char="»"/>
              <a:defRPr sz="2000">
                <a:solidFill>
                  <a:schemeClr val="tx1"/>
                </a:solidFill>
                <a:latin typeface="Imago" panose="02000500060000020004" pitchFamily="2" charset="0"/>
              </a:defRPr>
            </a:lvl9pPr>
          </a:lstStyle>
          <a:p>
            <a:pPr eaLnBrk="1" hangingPunct="1">
              <a:spcBef>
                <a:spcPct val="50000"/>
              </a:spcBef>
              <a:buSzTx/>
              <a:buFontTx/>
              <a:buNone/>
            </a:pPr>
            <a:endParaRPr lang="en-US" altLang="en-US" sz="1800" dirty="0"/>
          </a:p>
        </p:txBody>
      </p:sp>
      <p:sp>
        <p:nvSpPr>
          <p:cNvPr id="25603" name="Content Placeholder 2"/>
          <p:cNvSpPr>
            <a:spLocks noGrp="1"/>
          </p:cNvSpPr>
          <p:nvPr>
            <p:ph idx="1"/>
          </p:nvPr>
        </p:nvSpPr>
        <p:spPr>
          <a:xfrm>
            <a:off x="530225" y="2924175"/>
            <a:ext cx="11137900" cy="1009650"/>
          </a:xfrm>
        </p:spPr>
        <p:txBody>
          <a:bodyPr anchor="ctr">
            <a:noAutofit/>
          </a:bodyPr>
          <a:lstStyle/>
          <a:p>
            <a:pPr marL="0" indent="0" algn="ctr">
              <a:buFont typeface="Arial" panose="020B0604020202020204" pitchFamily="34" charset="0"/>
              <a:buNone/>
            </a:pPr>
            <a:r>
              <a:rPr lang="en-US" altLang="en-US" sz="6100" b="1" i="1" dirty="0" smtClean="0">
                <a:solidFill>
                  <a:srgbClr val="0082DA"/>
                </a:solidFill>
                <a:latin typeface="Minion" panose="02040503050201020203" pitchFamily="18" charset="0"/>
              </a:rPr>
              <a:t>Doing now what patients need next</a:t>
            </a:r>
            <a:endParaRPr lang="en-US" altLang="en-US" sz="6100" b="1" dirty="0" smtClean="0">
              <a:solidFill>
                <a:srgbClr val="0082DA"/>
              </a:solidFill>
            </a:endParaRPr>
          </a:p>
        </p:txBody>
      </p:sp>
      <p:sp>
        <p:nvSpPr>
          <p:cNvPr id="25604" name="shpEndTranslation" hidden="1"/>
          <p:cNvSpPr>
            <a:spLocks noChangeArrowheads="1"/>
          </p:cNvSpPr>
          <p:nvPr/>
        </p:nvSpPr>
        <p:spPr bwMode="auto">
          <a:xfrm>
            <a:off x="401638" y="6092825"/>
            <a:ext cx="56261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5000"/>
              </a:spcBef>
              <a:buSzPct val="100000"/>
              <a:buFont typeface="Arial" panose="020B0604020202020204" pitchFamily="34" charset="0"/>
              <a:buChar char="•"/>
              <a:defRPr sz="2000">
                <a:solidFill>
                  <a:schemeClr val="tx1"/>
                </a:solidFill>
                <a:latin typeface="Imago" panose="02000500060000020004" pitchFamily="2" charset="0"/>
              </a:defRPr>
            </a:lvl1pPr>
            <a:lvl2pPr marL="742950" indent="-285750">
              <a:spcBef>
                <a:spcPct val="30000"/>
              </a:spcBef>
              <a:buChar char="–"/>
              <a:defRPr sz="2000">
                <a:solidFill>
                  <a:schemeClr val="tx1"/>
                </a:solidFill>
                <a:latin typeface="Imago" panose="02000500060000020004" pitchFamily="2" charset="0"/>
              </a:defRPr>
            </a:lvl2pPr>
            <a:lvl3pPr marL="1143000" indent="-228600">
              <a:spcBef>
                <a:spcPct val="20000"/>
              </a:spcBef>
              <a:buChar char="•"/>
              <a:defRPr sz="2000">
                <a:solidFill>
                  <a:schemeClr val="tx1"/>
                </a:solidFill>
                <a:latin typeface="Imago" panose="02000500060000020004" pitchFamily="2" charset="0"/>
              </a:defRPr>
            </a:lvl3pPr>
            <a:lvl4pPr marL="1600200" indent="-228600">
              <a:spcBef>
                <a:spcPct val="20000"/>
              </a:spcBef>
              <a:buChar char="–"/>
              <a:defRPr sz="2000">
                <a:solidFill>
                  <a:schemeClr val="tx1"/>
                </a:solidFill>
                <a:latin typeface="Imago" panose="02000500060000020004" pitchFamily="2" charset="0"/>
              </a:defRPr>
            </a:lvl4pPr>
            <a:lvl5pPr marL="2057400" indent="-228600">
              <a:spcBef>
                <a:spcPct val="20000"/>
              </a:spcBef>
              <a:buChar char="»"/>
              <a:defRPr sz="2000">
                <a:solidFill>
                  <a:schemeClr val="tx1"/>
                </a:solidFill>
                <a:latin typeface="Imago" panose="02000500060000020004" pitchFamily="2" charset="0"/>
              </a:defRPr>
            </a:lvl5pPr>
            <a:lvl6pPr marL="2514600" indent="-228600" eaLnBrk="0" fontAlgn="base" hangingPunct="0">
              <a:spcBef>
                <a:spcPct val="20000"/>
              </a:spcBef>
              <a:spcAft>
                <a:spcPct val="0"/>
              </a:spcAft>
              <a:buChar char="»"/>
              <a:defRPr sz="2000">
                <a:solidFill>
                  <a:schemeClr val="tx1"/>
                </a:solidFill>
                <a:latin typeface="Imago" panose="02000500060000020004" pitchFamily="2" charset="0"/>
              </a:defRPr>
            </a:lvl6pPr>
            <a:lvl7pPr marL="2971800" indent="-228600" eaLnBrk="0" fontAlgn="base" hangingPunct="0">
              <a:spcBef>
                <a:spcPct val="20000"/>
              </a:spcBef>
              <a:spcAft>
                <a:spcPct val="0"/>
              </a:spcAft>
              <a:buChar char="»"/>
              <a:defRPr sz="2000">
                <a:solidFill>
                  <a:schemeClr val="tx1"/>
                </a:solidFill>
                <a:latin typeface="Imago" panose="02000500060000020004" pitchFamily="2" charset="0"/>
              </a:defRPr>
            </a:lvl7pPr>
            <a:lvl8pPr marL="3429000" indent="-228600" eaLnBrk="0" fontAlgn="base" hangingPunct="0">
              <a:spcBef>
                <a:spcPct val="20000"/>
              </a:spcBef>
              <a:spcAft>
                <a:spcPct val="0"/>
              </a:spcAft>
              <a:buChar char="»"/>
              <a:defRPr sz="2000">
                <a:solidFill>
                  <a:schemeClr val="tx1"/>
                </a:solidFill>
                <a:latin typeface="Imago" panose="02000500060000020004" pitchFamily="2" charset="0"/>
              </a:defRPr>
            </a:lvl8pPr>
            <a:lvl9pPr marL="3886200" indent="-228600" eaLnBrk="0" fontAlgn="base" hangingPunct="0">
              <a:spcBef>
                <a:spcPct val="20000"/>
              </a:spcBef>
              <a:spcAft>
                <a:spcPct val="0"/>
              </a:spcAft>
              <a:buChar char="»"/>
              <a:defRPr sz="2000">
                <a:solidFill>
                  <a:schemeClr val="tx1"/>
                </a:solidFill>
                <a:latin typeface="Imago" panose="02000500060000020004" pitchFamily="2" charset="0"/>
              </a:defRPr>
            </a:lvl9pPr>
          </a:lstStyle>
          <a:p>
            <a:pPr>
              <a:spcBef>
                <a:spcPct val="50000"/>
              </a:spcBef>
              <a:buSzTx/>
              <a:buFontTx/>
              <a:buNone/>
            </a:pPr>
            <a:endParaRPr lang="en-US" altLang="en-US" sz="1100" dirty="0"/>
          </a:p>
        </p:txBody>
      </p:sp>
    </p:spTree>
    <p:extLst>
      <p:ext uri="{BB962C8B-B14F-4D97-AF65-F5344CB8AC3E}">
        <p14:creationId xmlns:p14="http://schemas.microsoft.com/office/powerpoint/2010/main" val="3667261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659218" y="1070772"/>
            <a:ext cx="5176298" cy="5458569"/>
          </a:xfrm>
          <a:prstGeom prst="rect">
            <a:avLst/>
          </a:prstGeom>
          <a:ln w="19050">
            <a:solidFill>
              <a:srgbClr val="C00000"/>
            </a:solidFill>
          </a:ln>
        </p:spPr>
      </p:pic>
      <p:pic>
        <p:nvPicPr>
          <p:cNvPr id="5" name="Imagen 4"/>
          <p:cNvPicPr>
            <a:picLocks noChangeAspect="1"/>
          </p:cNvPicPr>
          <p:nvPr/>
        </p:nvPicPr>
        <p:blipFill>
          <a:blip r:embed="rId3"/>
          <a:stretch>
            <a:fillRect/>
          </a:stretch>
        </p:blipFill>
        <p:spPr>
          <a:xfrm>
            <a:off x="142783" y="1217672"/>
            <a:ext cx="5240251" cy="2407000"/>
          </a:xfrm>
          <a:prstGeom prst="rect">
            <a:avLst/>
          </a:prstGeom>
        </p:spPr>
      </p:pic>
      <p:sp>
        <p:nvSpPr>
          <p:cNvPr id="7" name="Rectángulo 6"/>
          <p:cNvSpPr/>
          <p:nvPr/>
        </p:nvSpPr>
        <p:spPr>
          <a:xfrm>
            <a:off x="281355" y="190831"/>
            <a:ext cx="8441226" cy="67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1"/>
                </a:solidFill>
              </a:rPr>
              <a:t>D</a:t>
            </a:r>
            <a:r>
              <a:rPr lang="es-ES" sz="3200" dirty="0" smtClean="0">
                <a:solidFill>
                  <a:schemeClr val="tx1"/>
                </a:solidFill>
              </a:rPr>
              <a:t>efinición de Infarto agudo de miocardio</a:t>
            </a:r>
            <a:endParaRPr lang="es-ES" sz="3200" dirty="0">
              <a:solidFill>
                <a:schemeClr val="tx1"/>
              </a:solidFill>
            </a:endParaRPr>
          </a:p>
        </p:txBody>
      </p:sp>
      <p:sp>
        <p:nvSpPr>
          <p:cNvPr id="8" name="Rectángulo 7"/>
          <p:cNvSpPr/>
          <p:nvPr/>
        </p:nvSpPr>
        <p:spPr>
          <a:xfrm>
            <a:off x="281355" y="4222143"/>
            <a:ext cx="5160397" cy="1908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solidFill>
                  <a:schemeClr val="tx1"/>
                </a:solidFill>
              </a:rPr>
              <a:t>Valor Delta (</a:t>
            </a:r>
            <a:r>
              <a:rPr lang="es-ES" b="1" dirty="0" smtClean="0">
                <a:solidFill>
                  <a:schemeClr val="tx1"/>
                </a:solidFill>
                <a:latin typeface="Times New Roman" panose="02020603050405020304" pitchFamily="18" charset="0"/>
                <a:cs typeface="Times New Roman" panose="02020603050405020304" pitchFamily="18" charset="0"/>
              </a:rPr>
              <a:t>∆)</a:t>
            </a:r>
            <a:endParaRPr lang="es-ES" b="1" dirty="0">
              <a:solidFill>
                <a:schemeClr val="tx1"/>
              </a:solidFill>
            </a:endParaRPr>
          </a:p>
          <a:p>
            <a:r>
              <a:rPr lang="es-ES" dirty="0" smtClean="0">
                <a:solidFill>
                  <a:schemeClr val="tx1"/>
                </a:solidFill>
              </a:rPr>
              <a:t>El valor delta depende de numerosos factores como:</a:t>
            </a:r>
          </a:p>
          <a:p>
            <a:endParaRPr lang="es-ES" dirty="0" smtClean="0">
              <a:solidFill>
                <a:schemeClr val="tx1"/>
              </a:solidFill>
            </a:endParaRPr>
          </a:p>
          <a:p>
            <a:pPr marL="285750" indent="-285750">
              <a:buFont typeface="Arial" panose="020B0604020202020204" pitchFamily="34" charset="0"/>
              <a:buChar char="•"/>
            </a:pPr>
            <a:r>
              <a:rPr lang="es-ES" dirty="0" smtClean="0">
                <a:solidFill>
                  <a:schemeClr val="tx1"/>
                </a:solidFill>
              </a:rPr>
              <a:t>Tiempo desde el inicio de la clínica</a:t>
            </a:r>
          </a:p>
          <a:p>
            <a:pPr marL="285750" indent="-285750">
              <a:buFont typeface="Arial" panose="020B0604020202020204" pitchFamily="34" charset="0"/>
              <a:buChar char="•"/>
            </a:pPr>
            <a:r>
              <a:rPr lang="es-ES" dirty="0" smtClean="0">
                <a:solidFill>
                  <a:schemeClr val="tx1"/>
                </a:solidFill>
              </a:rPr>
              <a:t>Intervalo de tiempo entre las medidas seriadas </a:t>
            </a:r>
          </a:p>
          <a:p>
            <a:pPr marL="285750" indent="-285750">
              <a:buFont typeface="Arial" panose="020B0604020202020204" pitchFamily="34" charset="0"/>
              <a:buChar char="•"/>
            </a:pPr>
            <a:r>
              <a:rPr lang="es-ES" dirty="0" smtClean="0">
                <a:solidFill>
                  <a:schemeClr val="tx1"/>
                </a:solidFill>
              </a:rPr>
              <a:t>Método empleado para medir las </a:t>
            </a:r>
            <a:r>
              <a:rPr lang="es-ES" dirty="0" err="1" smtClean="0">
                <a:solidFill>
                  <a:schemeClr val="tx1"/>
                </a:solidFill>
              </a:rPr>
              <a:t>Tn´s</a:t>
            </a:r>
            <a:endParaRPr lang="es-ES" dirty="0">
              <a:solidFill>
                <a:schemeClr val="tx1"/>
              </a:solidFill>
            </a:endParaRPr>
          </a:p>
        </p:txBody>
      </p:sp>
      <p:pic>
        <p:nvPicPr>
          <p:cNvPr id="9" name="Imagen 8"/>
          <p:cNvPicPr>
            <a:picLocks noChangeAspect="1"/>
          </p:cNvPicPr>
          <p:nvPr/>
        </p:nvPicPr>
        <p:blipFill>
          <a:blip r:embed="rId4"/>
          <a:stretch>
            <a:fillRect/>
          </a:stretch>
        </p:blipFill>
        <p:spPr>
          <a:xfrm>
            <a:off x="281355" y="3717891"/>
            <a:ext cx="2907000" cy="164333"/>
          </a:xfrm>
          <a:prstGeom prst="rect">
            <a:avLst/>
          </a:prstGeom>
        </p:spPr>
      </p:pic>
      <p:pic>
        <p:nvPicPr>
          <p:cNvPr id="10" name="Imagen 9"/>
          <p:cNvPicPr>
            <a:picLocks noChangeAspect="1"/>
          </p:cNvPicPr>
          <p:nvPr/>
        </p:nvPicPr>
        <p:blipFill>
          <a:blip r:embed="rId5"/>
          <a:stretch>
            <a:fillRect/>
          </a:stretch>
        </p:blipFill>
        <p:spPr>
          <a:xfrm>
            <a:off x="281355" y="6391921"/>
            <a:ext cx="1804897" cy="219587"/>
          </a:xfrm>
          <a:prstGeom prst="rect">
            <a:avLst/>
          </a:prstGeom>
        </p:spPr>
      </p:pic>
      <p:sp>
        <p:nvSpPr>
          <p:cNvPr id="6" name="Rectángulo 5"/>
          <p:cNvSpPr/>
          <p:nvPr/>
        </p:nvSpPr>
        <p:spPr>
          <a:xfrm>
            <a:off x="6659218" y="4691270"/>
            <a:ext cx="2652562" cy="12165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a:t>
            </a:r>
            <a:r>
              <a:rPr lang="es-ES" dirty="0" smtClean="0">
                <a:solidFill>
                  <a:schemeClr val="tx1"/>
                </a:solidFill>
              </a:rPr>
              <a:t>Si </a:t>
            </a:r>
            <a:r>
              <a:rPr lang="es-ES" dirty="0" err="1" smtClean="0">
                <a:solidFill>
                  <a:schemeClr val="tx1"/>
                </a:solidFill>
              </a:rPr>
              <a:t>Tn´s</a:t>
            </a:r>
            <a:r>
              <a:rPr lang="es-ES" dirty="0" smtClean="0">
                <a:solidFill>
                  <a:schemeClr val="tx1"/>
                </a:solidFill>
              </a:rPr>
              <a:t> es</a:t>
            </a:r>
            <a:r>
              <a:rPr lang="es-ES" dirty="0">
                <a:solidFill>
                  <a:schemeClr val="tx1"/>
                </a:solidFill>
              </a:rPr>
              <a:t> </a:t>
            </a:r>
            <a:r>
              <a:rPr lang="es-ES" dirty="0" smtClean="0">
                <a:solidFill>
                  <a:schemeClr val="tx1"/>
                </a:solidFill>
              </a:rPr>
              <a:t>&gt;p99  </a:t>
            </a:r>
            <a:r>
              <a:rPr lang="es-ES" dirty="0" smtClean="0">
                <a:solidFill>
                  <a:schemeClr val="tx1"/>
                </a:solidFill>
                <a:cs typeface="Times New Roman" panose="02020603050405020304" pitchFamily="18" charset="0"/>
              </a:rPr>
              <a:t>∆=20%</a:t>
            </a:r>
          </a:p>
          <a:p>
            <a:pPr algn="ctr"/>
            <a:r>
              <a:rPr lang="es-ES" dirty="0" smtClean="0">
                <a:solidFill>
                  <a:schemeClr val="tx1"/>
                </a:solidFill>
                <a:cs typeface="Times New Roman" panose="02020603050405020304" pitchFamily="18" charset="0"/>
              </a:rPr>
              <a:t>  Si </a:t>
            </a:r>
            <a:r>
              <a:rPr lang="es-ES" dirty="0" err="1" smtClean="0">
                <a:solidFill>
                  <a:schemeClr val="tx1"/>
                </a:solidFill>
                <a:cs typeface="Times New Roman" panose="02020603050405020304" pitchFamily="18" charset="0"/>
              </a:rPr>
              <a:t>Tn´s</a:t>
            </a:r>
            <a:r>
              <a:rPr lang="es-ES" dirty="0" smtClean="0">
                <a:solidFill>
                  <a:schemeClr val="tx1"/>
                </a:solidFill>
                <a:cs typeface="Times New Roman" panose="02020603050405020304" pitchFamily="18" charset="0"/>
              </a:rPr>
              <a:t> es &lt;p99  ∆=50% </a:t>
            </a:r>
            <a:endParaRPr lang="es-ES" dirty="0">
              <a:solidFill>
                <a:schemeClr val="tx1"/>
              </a:solidFill>
            </a:endParaRPr>
          </a:p>
        </p:txBody>
      </p:sp>
    </p:spTree>
    <p:extLst>
      <p:ext uri="{BB962C8B-B14F-4D97-AF65-F5344CB8AC3E}">
        <p14:creationId xmlns:p14="http://schemas.microsoft.com/office/powerpoint/2010/main" val="2133795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47261" y="1325211"/>
            <a:ext cx="7126356" cy="5173662"/>
          </a:xfrm>
          <a:prstGeom prst="rect">
            <a:avLst/>
          </a:prstGeom>
        </p:spPr>
      </p:pic>
      <p:pic>
        <p:nvPicPr>
          <p:cNvPr id="5" name="Imagen 4"/>
          <p:cNvPicPr>
            <a:picLocks noChangeAspect="1"/>
          </p:cNvPicPr>
          <p:nvPr/>
        </p:nvPicPr>
        <p:blipFill>
          <a:blip r:embed="rId3"/>
          <a:stretch>
            <a:fillRect/>
          </a:stretch>
        </p:blipFill>
        <p:spPr>
          <a:xfrm>
            <a:off x="8030817" y="2449002"/>
            <a:ext cx="2488758" cy="1463040"/>
          </a:xfrm>
          <a:prstGeom prst="rect">
            <a:avLst/>
          </a:prstGeom>
        </p:spPr>
      </p:pic>
      <p:pic>
        <p:nvPicPr>
          <p:cNvPr id="3" name="Imagen 2"/>
          <p:cNvPicPr>
            <a:picLocks noChangeAspect="1"/>
          </p:cNvPicPr>
          <p:nvPr/>
        </p:nvPicPr>
        <p:blipFill>
          <a:blip r:embed="rId4"/>
          <a:stretch>
            <a:fillRect/>
          </a:stretch>
        </p:blipFill>
        <p:spPr>
          <a:xfrm>
            <a:off x="8875059" y="6000179"/>
            <a:ext cx="1853636" cy="104786"/>
          </a:xfrm>
          <a:prstGeom prst="rect">
            <a:avLst/>
          </a:prstGeom>
        </p:spPr>
      </p:pic>
      <p:sp>
        <p:nvSpPr>
          <p:cNvPr id="6" name="Rectángulo 5"/>
          <p:cNvSpPr/>
          <p:nvPr/>
        </p:nvSpPr>
        <p:spPr>
          <a:xfrm>
            <a:off x="0" y="341751"/>
            <a:ext cx="12192000" cy="67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smtClean="0">
                <a:solidFill>
                  <a:schemeClr val="tx1"/>
                </a:solidFill>
              </a:rPr>
              <a:t> Infarto agudo de miocardio TIPO 1, TIPO 2, lesión </a:t>
            </a:r>
            <a:r>
              <a:rPr lang="es-ES" sz="3200" dirty="0" err="1" smtClean="0">
                <a:solidFill>
                  <a:schemeClr val="tx1"/>
                </a:solidFill>
              </a:rPr>
              <a:t>miocárdiaca</a:t>
            </a:r>
            <a:r>
              <a:rPr lang="es-ES" sz="3200" dirty="0" smtClean="0">
                <a:solidFill>
                  <a:schemeClr val="tx1"/>
                </a:solidFill>
              </a:rPr>
              <a:t> y  </a:t>
            </a:r>
            <a:r>
              <a:rPr lang="es-ES" sz="3200" dirty="0" err="1" smtClean="0">
                <a:solidFill>
                  <a:schemeClr val="tx1"/>
                </a:solidFill>
              </a:rPr>
              <a:t>Tn´s</a:t>
            </a:r>
            <a:r>
              <a:rPr lang="es-ES" sz="3200" dirty="0" smtClean="0">
                <a:solidFill>
                  <a:schemeClr val="tx1"/>
                </a:solidFill>
              </a:rPr>
              <a:t> </a:t>
            </a:r>
            <a:endParaRPr lang="es-ES" sz="3200" dirty="0">
              <a:solidFill>
                <a:schemeClr val="tx1"/>
              </a:solidFill>
            </a:endParaRPr>
          </a:p>
        </p:txBody>
      </p:sp>
    </p:spTree>
    <p:extLst>
      <p:ext uri="{BB962C8B-B14F-4D97-AF65-F5344CB8AC3E}">
        <p14:creationId xmlns:p14="http://schemas.microsoft.com/office/powerpoint/2010/main" val="1767470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stretch>
            <a:fillRect/>
          </a:stretch>
        </p:blipFill>
        <p:spPr>
          <a:xfrm>
            <a:off x="6957452" y="1376039"/>
            <a:ext cx="4306959" cy="5219193"/>
          </a:xfrm>
          <a:prstGeom prst="rect">
            <a:avLst/>
          </a:prstGeom>
        </p:spPr>
      </p:pic>
      <p:pic>
        <p:nvPicPr>
          <p:cNvPr id="5" name="Imagen 4"/>
          <p:cNvPicPr>
            <a:picLocks noChangeAspect="1"/>
          </p:cNvPicPr>
          <p:nvPr/>
        </p:nvPicPr>
        <p:blipFill>
          <a:blip r:embed="rId3"/>
          <a:stretch>
            <a:fillRect/>
          </a:stretch>
        </p:blipFill>
        <p:spPr>
          <a:xfrm>
            <a:off x="9557909" y="32803"/>
            <a:ext cx="2334360" cy="991916"/>
          </a:xfrm>
          <a:prstGeom prst="rect">
            <a:avLst/>
          </a:prstGeom>
        </p:spPr>
      </p:pic>
      <p:pic>
        <p:nvPicPr>
          <p:cNvPr id="6" name="Imagen 5"/>
          <p:cNvPicPr>
            <a:picLocks noChangeAspect="1"/>
          </p:cNvPicPr>
          <p:nvPr/>
        </p:nvPicPr>
        <p:blipFill>
          <a:blip r:embed="rId4"/>
          <a:stretch>
            <a:fillRect/>
          </a:stretch>
        </p:blipFill>
        <p:spPr>
          <a:xfrm>
            <a:off x="61327" y="1477364"/>
            <a:ext cx="6353092" cy="4189347"/>
          </a:xfrm>
          <a:prstGeom prst="rect">
            <a:avLst/>
          </a:prstGeom>
        </p:spPr>
      </p:pic>
      <p:sp>
        <p:nvSpPr>
          <p:cNvPr id="7" name="Rectángulo 6"/>
          <p:cNvSpPr/>
          <p:nvPr/>
        </p:nvSpPr>
        <p:spPr>
          <a:xfrm>
            <a:off x="281355" y="190831"/>
            <a:ext cx="8441226" cy="675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solidFill>
              </a:rPr>
              <a:t>Cinética de las </a:t>
            </a:r>
            <a:r>
              <a:rPr lang="es-ES" sz="3200" dirty="0" err="1" smtClean="0">
                <a:solidFill>
                  <a:schemeClr val="tx1"/>
                </a:solidFill>
              </a:rPr>
              <a:t>troponinas</a:t>
            </a:r>
            <a:r>
              <a:rPr lang="es-ES" sz="3200" dirty="0" smtClean="0">
                <a:solidFill>
                  <a:schemeClr val="tx1"/>
                </a:solidFill>
              </a:rPr>
              <a:t>: IAM/ lesión </a:t>
            </a:r>
            <a:r>
              <a:rPr lang="es-ES" sz="3200" dirty="0" err="1" smtClean="0">
                <a:solidFill>
                  <a:schemeClr val="tx1"/>
                </a:solidFill>
              </a:rPr>
              <a:t>miocardica</a:t>
            </a:r>
            <a:endParaRPr lang="es-ES" sz="3200" dirty="0">
              <a:solidFill>
                <a:schemeClr val="tx1"/>
              </a:solidFill>
            </a:endParaRPr>
          </a:p>
        </p:txBody>
      </p:sp>
      <p:sp>
        <p:nvSpPr>
          <p:cNvPr id="2" name="Rectángulo 1"/>
          <p:cNvSpPr/>
          <p:nvPr/>
        </p:nvSpPr>
        <p:spPr>
          <a:xfrm>
            <a:off x="201599" y="6032337"/>
            <a:ext cx="4128354" cy="654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200" b="1" dirty="0" smtClean="0">
                <a:solidFill>
                  <a:schemeClr val="tx1"/>
                </a:solidFill>
              </a:rPr>
              <a:t>Factores biológicos que afectan las concentraciones de </a:t>
            </a:r>
            <a:r>
              <a:rPr lang="es-ES" sz="1200" b="1" dirty="0" err="1" smtClean="0">
                <a:solidFill>
                  <a:schemeClr val="tx1"/>
                </a:solidFill>
              </a:rPr>
              <a:t>Tn´s</a:t>
            </a:r>
            <a:r>
              <a:rPr lang="es-ES" sz="1200" b="1" dirty="0" smtClean="0">
                <a:solidFill>
                  <a:schemeClr val="tx1"/>
                </a:solidFill>
              </a:rPr>
              <a:t>:</a:t>
            </a:r>
          </a:p>
          <a:p>
            <a:pPr marL="285750" indent="-285750">
              <a:buFont typeface="Arial" panose="020B0604020202020204" pitchFamily="34" charset="0"/>
              <a:buChar char="•"/>
            </a:pPr>
            <a:r>
              <a:rPr lang="es-ES" sz="1200" dirty="0" smtClean="0">
                <a:solidFill>
                  <a:schemeClr val="tx1"/>
                </a:solidFill>
              </a:rPr>
              <a:t>Genero</a:t>
            </a:r>
          </a:p>
          <a:p>
            <a:pPr marL="285750" indent="-285750">
              <a:buFont typeface="Arial" panose="020B0604020202020204" pitchFamily="34" charset="0"/>
              <a:buChar char="•"/>
            </a:pPr>
            <a:r>
              <a:rPr lang="es-ES" sz="1200" dirty="0" smtClean="0">
                <a:solidFill>
                  <a:schemeClr val="tx1"/>
                </a:solidFill>
              </a:rPr>
              <a:t>Edad</a:t>
            </a:r>
          </a:p>
          <a:p>
            <a:pPr marL="285750" indent="-285750">
              <a:buFont typeface="Arial" panose="020B0604020202020204" pitchFamily="34" charset="0"/>
              <a:buChar char="•"/>
            </a:pPr>
            <a:r>
              <a:rPr lang="es-ES" sz="1200" dirty="0" smtClean="0">
                <a:solidFill>
                  <a:schemeClr val="tx1"/>
                </a:solidFill>
              </a:rPr>
              <a:t>Función renal</a:t>
            </a:r>
          </a:p>
          <a:p>
            <a:endParaRPr lang="es-ES" dirty="0"/>
          </a:p>
        </p:txBody>
      </p:sp>
      <p:pic>
        <p:nvPicPr>
          <p:cNvPr id="9" name="Imagen 8"/>
          <p:cNvPicPr>
            <a:picLocks noChangeAspect="1"/>
          </p:cNvPicPr>
          <p:nvPr/>
        </p:nvPicPr>
        <p:blipFill>
          <a:blip r:embed="rId5"/>
          <a:stretch>
            <a:fillRect/>
          </a:stretch>
        </p:blipFill>
        <p:spPr>
          <a:xfrm>
            <a:off x="3592928" y="6376327"/>
            <a:ext cx="1804897" cy="219587"/>
          </a:xfrm>
          <a:prstGeom prst="rect">
            <a:avLst/>
          </a:prstGeom>
        </p:spPr>
      </p:pic>
      <p:pic>
        <p:nvPicPr>
          <p:cNvPr id="10" name="Imagen 9"/>
          <p:cNvPicPr>
            <a:picLocks noChangeAspect="1"/>
          </p:cNvPicPr>
          <p:nvPr/>
        </p:nvPicPr>
        <p:blipFill>
          <a:blip r:embed="rId6"/>
          <a:stretch>
            <a:fillRect/>
          </a:stretch>
        </p:blipFill>
        <p:spPr>
          <a:xfrm>
            <a:off x="3592681" y="6575004"/>
            <a:ext cx="1853636" cy="104786"/>
          </a:xfrm>
          <a:prstGeom prst="rect">
            <a:avLst/>
          </a:prstGeom>
        </p:spPr>
      </p:pic>
    </p:spTree>
    <p:extLst>
      <p:ext uri="{BB962C8B-B14F-4D97-AF65-F5344CB8AC3E}">
        <p14:creationId xmlns:p14="http://schemas.microsoft.com/office/powerpoint/2010/main" val="1578933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461107"/>
            <a:ext cx="9907325" cy="656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dirty="0" smtClean="0">
                <a:solidFill>
                  <a:schemeClr val="tx1"/>
                </a:solidFill>
              </a:rPr>
              <a:t>Algoritmo</a:t>
            </a:r>
            <a:r>
              <a:rPr lang="es-ES_tradnl" sz="3600" dirty="0" smtClean="0">
                <a:solidFill>
                  <a:schemeClr val="tx1"/>
                </a:solidFill>
              </a:rPr>
              <a:t> </a:t>
            </a:r>
            <a:r>
              <a:rPr lang="es-ES_tradnl" sz="3200" dirty="0" smtClean="0">
                <a:solidFill>
                  <a:schemeClr val="tx1"/>
                </a:solidFill>
              </a:rPr>
              <a:t>T0</a:t>
            </a:r>
            <a:r>
              <a:rPr lang="es-ES_tradnl" sz="3600" dirty="0" smtClean="0">
                <a:solidFill>
                  <a:schemeClr val="tx1"/>
                </a:solidFill>
              </a:rPr>
              <a:t> </a:t>
            </a:r>
            <a:r>
              <a:rPr lang="es-ES_tradnl" sz="3200" dirty="0" smtClean="0">
                <a:solidFill>
                  <a:schemeClr val="tx1"/>
                </a:solidFill>
              </a:rPr>
              <a:t>(</a:t>
            </a:r>
            <a:r>
              <a:rPr lang="es-ES_tradnl" sz="3200" dirty="0" err="1" smtClean="0">
                <a:solidFill>
                  <a:schemeClr val="tx1"/>
                </a:solidFill>
              </a:rPr>
              <a:t>Tn´s</a:t>
            </a:r>
            <a:r>
              <a:rPr lang="es-ES_tradnl" sz="3200" dirty="0" smtClean="0">
                <a:solidFill>
                  <a:schemeClr val="tx1"/>
                </a:solidFill>
              </a:rPr>
              <a:t> indetectables en la admisión)</a:t>
            </a:r>
            <a:endParaRPr lang="es-ES" sz="3200" dirty="0">
              <a:solidFill>
                <a:schemeClr val="tx1"/>
              </a:solidFill>
            </a:endParaRPr>
          </a:p>
        </p:txBody>
      </p:sp>
      <p:sp>
        <p:nvSpPr>
          <p:cNvPr id="7" name="Rectángulo 6"/>
          <p:cNvSpPr/>
          <p:nvPr/>
        </p:nvSpPr>
        <p:spPr>
          <a:xfrm>
            <a:off x="6742042" y="3532216"/>
            <a:ext cx="5160397" cy="1721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C</a:t>
            </a:r>
            <a:r>
              <a:rPr lang="es-ES" b="1" dirty="0" smtClean="0">
                <a:solidFill>
                  <a:schemeClr val="tx1"/>
                </a:solidFill>
              </a:rPr>
              <a:t>onsecuencia de los algoritmos rápidos:</a:t>
            </a:r>
          </a:p>
          <a:p>
            <a:endParaRPr lang="es-ES" dirty="0" smtClean="0">
              <a:solidFill>
                <a:schemeClr val="tx1"/>
              </a:solidFill>
            </a:endParaRPr>
          </a:p>
          <a:p>
            <a:r>
              <a:rPr lang="es-ES" dirty="0" smtClean="0">
                <a:solidFill>
                  <a:schemeClr val="tx1"/>
                </a:solidFill>
              </a:rPr>
              <a:t>1.-Obviar pruebas complementarias no invasivas     2.-Acortar el tiempo de toma de decisiones y la estancia en el servicio de urgencias</a:t>
            </a:r>
            <a:endParaRPr lang="es-ES" dirty="0">
              <a:solidFill>
                <a:schemeClr val="tx1"/>
              </a:solidFill>
            </a:endParaRPr>
          </a:p>
        </p:txBody>
      </p:sp>
      <p:pic>
        <p:nvPicPr>
          <p:cNvPr id="8" name="Imagen 7"/>
          <p:cNvPicPr>
            <a:picLocks noChangeAspect="1"/>
          </p:cNvPicPr>
          <p:nvPr/>
        </p:nvPicPr>
        <p:blipFill>
          <a:blip r:embed="rId2"/>
          <a:stretch>
            <a:fillRect/>
          </a:stretch>
        </p:blipFill>
        <p:spPr>
          <a:xfrm>
            <a:off x="7810880" y="6285188"/>
            <a:ext cx="3289500" cy="377000"/>
          </a:xfrm>
          <a:prstGeom prst="rect">
            <a:avLst/>
          </a:prstGeom>
        </p:spPr>
      </p:pic>
      <p:sp>
        <p:nvSpPr>
          <p:cNvPr id="6" name="Rectángulo 5"/>
          <p:cNvSpPr/>
          <p:nvPr/>
        </p:nvSpPr>
        <p:spPr>
          <a:xfrm>
            <a:off x="414793" y="3647659"/>
            <a:ext cx="5160397" cy="1875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b="1" dirty="0" smtClean="0">
              <a:solidFill>
                <a:schemeClr val="tx1"/>
              </a:solidFill>
            </a:endParaRPr>
          </a:p>
          <a:p>
            <a:endParaRPr lang="es-ES" dirty="0" smtClean="0">
              <a:solidFill>
                <a:schemeClr val="tx1"/>
              </a:solidFill>
            </a:endParaRPr>
          </a:p>
          <a:p>
            <a:pPr marL="285750" indent="-285750">
              <a:buFont typeface="Arial" panose="020B0604020202020204" pitchFamily="34" charset="0"/>
              <a:buChar char="•"/>
            </a:pPr>
            <a:r>
              <a:rPr lang="es-ES" dirty="0" err="1">
                <a:solidFill>
                  <a:schemeClr val="tx1"/>
                </a:solidFill>
              </a:rPr>
              <a:t>M</a:t>
            </a:r>
            <a:r>
              <a:rPr lang="es-ES" dirty="0" err="1" smtClean="0">
                <a:solidFill>
                  <a:schemeClr val="tx1"/>
                </a:solidFill>
              </a:rPr>
              <a:t>etaanálisis</a:t>
            </a:r>
            <a:r>
              <a:rPr lang="es-ES" dirty="0" smtClean="0">
                <a:solidFill>
                  <a:schemeClr val="tx1"/>
                </a:solidFill>
              </a:rPr>
              <a:t> </a:t>
            </a:r>
            <a:r>
              <a:rPr lang="es-ES" dirty="0">
                <a:solidFill>
                  <a:schemeClr val="tx1"/>
                </a:solidFill>
              </a:rPr>
              <a:t>(</a:t>
            </a:r>
            <a:r>
              <a:rPr lang="es-ES" dirty="0" smtClean="0">
                <a:solidFill>
                  <a:schemeClr val="tx1"/>
                </a:solidFill>
              </a:rPr>
              <a:t>11 estudios) demostró que concentraciones &lt;</a:t>
            </a:r>
            <a:r>
              <a:rPr lang="es-ES" dirty="0">
                <a:solidFill>
                  <a:schemeClr val="tx1"/>
                </a:solidFill>
              </a:rPr>
              <a:t> </a:t>
            </a:r>
            <a:r>
              <a:rPr lang="es-ES" dirty="0" err="1" smtClean="0">
                <a:solidFill>
                  <a:schemeClr val="tx1"/>
                </a:solidFill>
              </a:rPr>
              <a:t>LoD</a:t>
            </a:r>
            <a:r>
              <a:rPr lang="es-ES" dirty="0" smtClean="0">
                <a:solidFill>
                  <a:schemeClr val="tx1"/>
                </a:solidFill>
              </a:rPr>
              <a:t> (&lt;5 </a:t>
            </a:r>
            <a:r>
              <a:rPr lang="es-ES" dirty="0" err="1" smtClean="0">
                <a:solidFill>
                  <a:schemeClr val="tx1"/>
                </a:solidFill>
              </a:rPr>
              <a:t>ng</a:t>
            </a:r>
            <a:r>
              <a:rPr lang="es-ES" dirty="0" smtClean="0">
                <a:solidFill>
                  <a:schemeClr val="tx1"/>
                </a:solidFill>
              </a:rPr>
              <a:t>/l) </a:t>
            </a:r>
            <a:r>
              <a:rPr lang="es-ES" b="1" dirty="0" smtClean="0">
                <a:solidFill>
                  <a:schemeClr val="tx1"/>
                </a:solidFill>
              </a:rPr>
              <a:t>junto con un ECG sin signos de isquemia</a:t>
            </a:r>
            <a:r>
              <a:rPr lang="es-ES" dirty="0" smtClean="0">
                <a:solidFill>
                  <a:schemeClr val="tx1"/>
                </a:solidFill>
              </a:rPr>
              <a:t> excluye el diagnóstico de IAM con </a:t>
            </a:r>
            <a:r>
              <a:rPr lang="es-ES" b="1" dirty="0" smtClean="0">
                <a:solidFill>
                  <a:schemeClr val="tx1"/>
                </a:solidFill>
              </a:rPr>
              <a:t>sensibilidad del 98,7%</a:t>
            </a:r>
          </a:p>
          <a:p>
            <a:pPr marL="285750" indent="-285750">
              <a:buFont typeface="Arial" panose="020B0604020202020204" pitchFamily="34" charset="0"/>
              <a:buChar char="•"/>
            </a:pPr>
            <a:r>
              <a:rPr lang="es-ES" b="1" dirty="0" smtClean="0">
                <a:solidFill>
                  <a:srgbClr val="FF0000"/>
                </a:solidFill>
              </a:rPr>
              <a:t>Precaución</a:t>
            </a:r>
            <a:r>
              <a:rPr lang="es-ES" dirty="0" smtClean="0">
                <a:solidFill>
                  <a:srgbClr val="FF0000"/>
                </a:solidFill>
              </a:rPr>
              <a:t>:</a:t>
            </a:r>
            <a:r>
              <a:rPr lang="es-ES" dirty="0" smtClean="0">
                <a:solidFill>
                  <a:schemeClr val="tx1"/>
                </a:solidFill>
              </a:rPr>
              <a:t> Si el tiempo de evolución es desconocido o si el paciente presenta </a:t>
            </a:r>
            <a:r>
              <a:rPr lang="es-ES" b="1" dirty="0" smtClean="0">
                <a:solidFill>
                  <a:schemeClr val="tx1"/>
                </a:solidFill>
              </a:rPr>
              <a:t>dolor de menos de 2 horas. </a:t>
            </a:r>
            <a:endParaRPr lang="es-ES" dirty="0" smtClean="0">
              <a:solidFill>
                <a:schemeClr val="tx1"/>
              </a:solidFill>
            </a:endParaRPr>
          </a:p>
          <a:p>
            <a:pPr marL="285750" indent="-285750">
              <a:buFont typeface="Arial" panose="020B0604020202020204" pitchFamily="34" charset="0"/>
              <a:buChar char="•"/>
            </a:pPr>
            <a:r>
              <a:rPr lang="es-ES" dirty="0" smtClean="0">
                <a:solidFill>
                  <a:schemeClr val="tx1"/>
                </a:solidFill>
              </a:rPr>
              <a:t>Este algoritmo no se puede utilizar con todos los métodos</a:t>
            </a:r>
          </a:p>
          <a:p>
            <a:endParaRPr lang="es-ES" dirty="0">
              <a:solidFill>
                <a:schemeClr val="tx1"/>
              </a:solidFill>
            </a:endParaRPr>
          </a:p>
        </p:txBody>
      </p:sp>
      <p:pic>
        <p:nvPicPr>
          <p:cNvPr id="3" name="Imagen 2"/>
          <p:cNvPicPr>
            <a:picLocks noChangeAspect="1"/>
          </p:cNvPicPr>
          <p:nvPr/>
        </p:nvPicPr>
        <p:blipFill>
          <a:blip r:embed="rId3"/>
          <a:stretch>
            <a:fillRect/>
          </a:stretch>
        </p:blipFill>
        <p:spPr>
          <a:xfrm>
            <a:off x="414793" y="1317674"/>
            <a:ext cx="5297846" cy="1846794"/>
          </a:xfrm>
          <a:prstGeom prst="rect">
            <a:avLst/>
          </a:prstGeom>
        </p:spPr>
      </p:pic>
    </p:spTree>
    <p:extLst>
      <p:ext uri="{BB962C8B-B14F-4D97-AF65-F5344CB8AC3E}">
        <p14:creationId xmlns:p14="http://schemas.microsoft.com/office/powerpoint/2010/main" val="2391275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442448" y="3127802"/>
            <a:ext cx="977152" cy="33257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redondeado 2"/>
          <p:cNvSpPr/>
          <p:nvPr/>
        </p:nvSpPr>
        <p:spPr>
          <a:xfrm>
            <a:off x="861646" y="2505808"/>
            <a:ext cx="3956539" cy="56270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993531" y="2593731"/>
            <a:ext cx="3763107" cy="474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a:stretch>
            <a:fillRect/>
          </a:stretch>
        </p:blipFill>
        <p:spPr>
          <a:xfrm>
            <a:off x="657412" y="1020582"/>
            <a:ext cx="6257251" cy="5580563"/>
          </a:xfrm>
          <a:prstGeom prst="rect">
            <a:avLst/>
          </a:prstGeom>
        </p:spPr>
      </p:pic>
      <p:pic>
        <p:nvPicPr>
          <p:cNvPr id="5" name="Imagen 4"/>
          <p:cNvPicPr>
            <a:picLocks noChangeAspect="1"/>
          </p:cNvPicPr>
          <p:nvPr/>
        </p:nvPicPr>
        <p:blipFill>
          <a:blip r:embed="rId3"/>
          <a:stretch>
            <a:fillRect/>
          </a:stretch>
        </p:blipFill>
        <p:spPr>
          <a:xfrm>
            <a:off x="8488928" y="6484690"/>
            <a:ext cx="2644969" cy="232910"/>
          </a:xfrm>
          <a:prstGeom prst="rect">
            <a:avLst/>
          </a:prstGeom>
        </p:spPr>
      </p:pic>
      <p:sp>
        <p:nvSpPr>
          <p:cNvPr id="8" name="Rectángulo 7"/>
          <p:cNvSpPr/>
          <p:nvPr/>
        </p:nvSpPr>
        <p:spPr>
          <a:xfrm>
            <a:off x="790612" y="94590"/>
            <a:ext cx="8441226" cy="67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chemeClr val="tx1"/>
                </a:solidFill>
              </a:rPr>
              <a:t>Algoritmo</a:t>
            </a:r>
            <a:r>
              <a:rPr lang="en-US" sz="3200" dirty="0" smtClean="0">
                <a:solidFill>
                  <a:schemeClr val="tx1"/>
                </a:solidFill>
              </a:rPr>
              <a:t>  T0/T3-h. </a:t>
            </a:r>
            <a:r>
              <a:rPr lang="en-US" sz="3200" dirty="0" err="1" smtClean="0">
                <a:solidFill>
                  <a:schemeClr val="tx1"/>
                </a:solidFill>
              </a:rPr>
              <a:t>hsTn´s</a:t>
            </a:r>
            <a:endParaRPr lang="es-ES" sz="3200" dirty="0">
              <a:solidFill>
                <a:schemeClr val="tx1"/>
              </a:solidFill>
            </a:endParaRPr>
          </a:p>
        </p:txBody>
      </p:sp>
      <p:sp>
        <p:nvSpPr>
          <p:cNvPr id="9" name="Rectángulo 8"/>
          <p:cNvSpPr/>
          <p:nvPr/>
        </p:nvSpPr>
        <p:spPr>
          <a:xfrm>
            <a:off x="6801425" y="1718062"/>
            <a:ext cx="5160397" cy="1908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solidFill>
                  <a:schemeClr val="tx1"/>
                </a:solidFill>
              </a:rPr>
              <a:t>Consideraciones:</a:t>
            </a:r>
          </a:p>
          <a:p>
            <a:endParaRPr lang="es-ES" b="1" dirty="0">
              <a:solidFill>
                <a:schemeClr val="tx1"/>
              </a:solidFill>
            </a:endParaRPr>
          </a:p>
          <a:p>
            <a:pPr marL="285750" indent="-285750">
              <a:buFont typeface="Arial" panose="020B0604020202020204" pitchFamily="34" charset="0"/>
              <a:buChar char="•"/>
            </a:pPr>
            <a:r>
              <a:rPr lang="es-ES" dirty="0" smtClean="0">
                <a:solidFill>
                  <a:schemeClr val="tx1"/>
                </a:solidFill>
              </a:rPr>
              <a:t>Un valor de </a:t>
            </a:r>
            <a:r>
              <a:rPr lang="es-ES" dirty="0" err="1" smtClean="0">
                <a:solidFill>
                  <a:schemeClr val="tx1"/>
                </a:solidFill>
              </a:rPr>
              <a:t>Tn´s</a:t>
            </a:r>
            <a:r>
              <a:rPr lang="es-ES" dirty="0" smtClean="0">
                <a:solidFill>
                  <a:schemeClr val="tx1"/>
                </a:solidFill>
              </a:rPr>
              <a:t> &lt; p99 no descarta isquemia miocárdica, </a:t>
            </a:r>
            <a:r>
              <a:rPr lang="es-ES" b="1" dirty="0" smtClean="0">
                <a:solidFill>
                  <a:schemeClr val="tx1"/>
                </a:solidFill>
              </a:rPr>
              <a:t>la angina inestable </a:t>
            </a:r>
            <a:r>
              <a:rPr lang="es-ES" dirty="0" smtClean="0">
                <a:solidFill>
                  <a:schemeClr val="tx1"/>
                </a:solidFill>
              </a:rPr>
              <a:t>es un SCA sin daño miocárdico.</a:t>
            </a:r>
          </a:p>
          <a:p>
            <a:pPr marL="285750" indent="-285750">
              <a:buFont typeface="Arial" panose="020B0604020202020204" pitchFamily="34" charset="0"/>
              <a:buChar char="•"/>
            </a:pPr>
            <a:r>
              <a:rPr lang="es-ES" dirty="0" smtClean="0">
                <a:solidFill>
                  <a:schemeClr val="tx1"/>
                </a:solidFill>
              </a:rPr>
              <a:t>Si existe alta sospecha de isquémica miocárdica debe valorarse la realización de mas pruebas para descartar otras causas </a:t>
            </a:r>
          </a:p>
          <a:p>
            <a:endParaRPr lang="es-ES" dirty="0" smtClean="0">
              <a:solidFill>
                <a:schemeClr val="tx1"/>
              </a:solidFill>
            </a:endParaRPr>
          </a:p>
          <a:p>
            <a:endParaRPr lang="es-ES" dirty="0" smtClean="0">
              <a:solidFill>
                <a:schemeClr val="tx1"/>
              </a:solidFill>
            </a:endParaRPr>
          </a:p>
        </p:txBody>
      </p:sp>
      <p:sp>
        <p:nvSpPr>
          <p:cNvPr id="4" name="Flecha abajo 3"/>
          <p:cNvSpPr/>
          <p:nvPr/>
        </p:nvSpPr>
        <p:spPr>
          <a:xfrm>
            <a:off x="861646" y="2316958"/>
            <a:ext cx="494380" cy="2198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993531" y="2593731"/>
            <a:ext cx="3201951" cy="2839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3442449" y="3068515"/>
            <a:ext cx="977152" cy="391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3065931" y="3733070"/>
            <a:ext cx="1066797" cy="3918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5369859" y="3733071"/>
            <a:ext cx="663388" cy="20243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747484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PPTLANG" val="RXPEnglish"/>
  <p:tag name="VARSAVEMESSAGETIMESTAMP" val="RXP21/01/2020"/>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7718</TotalTime>
  <Words>4719</Words>
  <Application>Microsoft Office PowerPoint</Application>
  <PresentationFormat>Panorámica</PresentationFormat>
  <Paragraphs>993</Paragraphs>
  <Slides>46</Slides>
  <Notes>19</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46</vt:i4>
      </vt:variant>
    </vt:vector>
  </HeadingPairs>
  <TitlesOfParts>
    <vt:vector size="61" baseType="lpstr">
      <vt:lpstr>ＭＳ Ｐゴシック</vt:lpstr>
      <vt:lpstr>ＭＳ Ｐゴシック</vt:lpstr>
      <vt:lpstr>Arial</vt:lpstr>
      <vt:lpstr>Calibri</vt:lpstr>
      <vt:lpstr>Calibri Light</vt:lpstr>
      <vt:lpstr>等线</vt:lpstr>
      <vt:lpstr>Imago</vt:lpstr>
      <vt:lpstr>Imago Normal</vt:lpstr>
      <vt:lpstr>Marlett</vt:lpstr>
      <vt:lpstr>Minion</vt:lpstr>
      <vt:lpstr>Perpetua</vt:lpstr>
      <vt:lpstr>Times New Roman</vt:lpstr>
      <vt:lpstr>Wingdings</vt:lpstr>
      <vt:lpstr>Tema de Office</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Marcadores cardiaco: Péptidos natriuréticos</vt:lpstr>
      <vt:lpstr>Presentación de PowerPoint</vt:lpstr>
      <vt:lpstr>The Value of NT-proBNP for the Evaluation of Acute CHF: International Collaborative of NT-proBNP (ICON) Study   </vt:lpstr>
      <vt:lpstr>The Value of NT-proBNP for the Evaluation of Acute CHF:  International Collaborative of NT-proBNP (ICON) Study. ICON RELOAD   </vt:lpstr>
      <vt:lpstr>Presentación de PowerPoint</vt:lpstr>
      <vt:lpstr>2017 ACC/AHA/HFSA Heart Failure:                                                     NP’s &amp; troponin for prognosis and added risk stratification:  </vt:lpstr>
      <vt:lpstr>2017 ACC/AHA/HFSA Heart Failure Focused                               NP’s &amp; troponin for prognosis and added risk stratification</vt:lpstr>
      <vt:lpstr>Presentación de PowerPoint</vt:lpstr>
      <vt:lpstr>Presentación de PowerPoint</vt:lpstr>
      <vt:lpstr>Presentación de PowerPoint</vt:lpstr>
      <vt:lpstr> Diagnostico de IC: Consideraciones especiales</vt:lpstr>
      <vt:lpstr>Presentación de PowerPoint</vt:lpstr>
      <vt:lpstr>Presentación de PowerPoint</vt:lpstr>
      <vt:lpstr>Presentación de PowerPoint</vt:lpstr>
      <vt:lpstr> GDF-15 – stress-responsive member of the TGFβ cytokine superfamily </vt:lpstr>
      <vt:lpstr>Marker biology GDF-15 – stress-responsive member of the TGFβ cytokine superfamily</vt:lpstr>
      <vt:lpstr>Procesos moleculares en la patología de IC</vt:lpstr>
      <vt:lpstr>Insuficiencia cardiaca: Pronóstico</vt:lpstr>
      <vt:lpstr>GDF-15 strongly predicted outcomes in the Val-HeFT study</vt:lpstr>
      <vt:lpstr>Role of other biomarkers in out-patient monitoring/HF  Prognostic role of GDF-15 beyond NYHA class, LVEF and NT-proBNP</vt:lpstr>
      <vt:lpstr>Síndrome Coronario Agudo: Pronóstico</vt:lpstr>
      <vt:lpstr>GDF-15 in risk stratification for patients with ACS</vt:lpstr>
      <vt:lpstr>GDF-15 levels predict mortality and reinfarction in ACS</vt:lpstr>
      <vt:lpstr>GDF-15 as bleeding risk marker in ACS ESC Barcelona 2017</vt:lpstr>
      <vt:lpstr>Fibrilación auricular: Predictor de riesgo de sangrado</vt:lpstr>
      <vt:lpstr>GDF-15: Physiologic role in bleeding</vt:lpstr>
      <vt:lpstr>GDF-15 the strongest predictor of bleeding in AF ARISTOTLE study</vt:lpstr>
      <vt:lpstr>2016 ESC AF guidelines  </vt:lpstr>
      <vt:lpstr>Presentación de PowerPoint</vt:lpstr>
      <vt:lpstr>ABC-bleeding risk score Incorporating GDF-15 biomarker into AF bleeding risk score</vt:lpstr>
      <vt:lpstr>ABC-bleeding risk score well-calibrated </vt:lpstr>
      <vt:lpstr>Comparisons of ABC with other bleeding risk scores Performance  </vt:lpstr>
      <vt:lpstr>Major bleeding risk stratification with HAS-BLED and ORBIT</vt:lpstr>
      <vt:lpstr>Presentación de PowerPoint</vt:lpstr>
      <vt:lpstr>Qué aportan los marcadores bioquimícos en el manejo de la enfermedad cardiovascular? Conclusión</vt:lpstr>
      <vt:lpstr>Presentación de PowerPoint</vt:lpstr>
    </vt:vector>
  </TitlesOfParts>
  <Company>F. Hoffmann-La Roche,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Ramirez Medrano, Maria Jose {DESE~Sant Cugat Dia}</dc:creator>
  <cp:lastModifiedBy>Ramirez Medrano, Maria Jose {DESE~Sant Cugat Dia}</cp:lastModifiedBy>
  <cp:revision>467</cp:revision>
  <dcterms:created xsi:type="dcterms:W3CDTF">2019-01-08T11:40:13Z</dcterms:created>
  <dcterms:modified xsi:type="dcterms:W3CDTF">2020-02-04T15:06:43Z</dcterms:modified>
</cp:coreProperties>
</file>